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3" r:id="rId16"/>
    <p:sldId id="298" r:id="rId17"/>
    <p:sldId id="299" r:id="rId18"/>
    <p:sldId id="300" r:id="rId19"/>
    <p:sldId id="301" r:id="rId20"/>
    <p:sldId id="304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  <p:sldId id="339" r:id="rId30"/>
    <p:sldId id="317" r:id="rId31"/>
    <p:sldId id="305" r:id="rId32"/>
    <p:sldId id="327" r:id="rId33"/>
    <p:sldId id="307" r:id="rId34"/>
    <p:sldId id="318" r:id="rId35"/>
    <p:sldId id="319" r:id="rId36"/>
    <p:sldId id="320" r:id="rId37"/>
    <p:sldId id="335" r:id="rId38"/>
    <p:sldId id="321" r:id="rId39"/>
    <p:sldId id="322" r:id="rId40"/>
    <p:sldId id="323" r:id="rId41"/>
    <p:sldId id="324" r:id="rId42"/>
    <p:sldId id="325" r:id="rId43"/>
    <p:sldId id="326" r:id="rId44"/>
    <p:sldId id="328" r:id="rId45"/>
    <p:sldId id="329" r:id="rId46"/>
    <p:sldId id="330" r:id="rId47"/>
    <p:sldId id="331" r:id="rId48"/>
    <p:sldId id="332" r:id="rId49"/>
    <p:sldId id="337" r:id="rId50"/>
    <p:sldId id="338" r:id="rId51"/>
    <p:sldId id="333" r:id="rId52"/>
    <p:sldId id="334" r:id="rId53"/>
    <p:sldId id="336" r:id="rId54"/>
  </p:sldIdLst>
  <p:sldSz cx="9144000" cy="6858000" type="screen4x3"/>
  <p:notesSz cx="6858000" cy="994568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55" d="100"/>
          <a:sy n="55" d="100"/>
        </p:scale>
        <p:origin x="-1500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  <p:transition spd="med" advClick="0" advTm="10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15.02.2022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7275"/>
            <a:ext cx="9429785" cy="721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8860" y="1428736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ПОРТФОЛІО </a:t>
            </a:r>
          </a:p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ВИХОВАТЕЛЯ</a:t>
            </a:r>
          </a:p>
          <a:p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Садовнік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Аліни Вікторівни</a:t>
            </a:r>
          </a:p>
        </p:txBody>
      </p:sp>
    </p:spTree>
    <p:extLst>
      <p:ext uri="{BB962C8B-B14F-4D97-AF65-F5344CB8AC3E}">
        <p14:creationId xmlns:p14="http://schemas.microsoft.com/office/powerpoint/2010/main" val="183261824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9673"/>
            <a:ext cx="9143999" cy="713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918" y="285728"/>
            <a:ext cx="700092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реалізації навчального процесу</a:t>
            </a:r>
          </a:p>
          <a:p>
            <a:endParaRPr lang="uk-UA" dirty="0" smtClean="0"/>
          </a:p>
          <a:p>
            <a:pPr marL="62071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Організація роботи з дітьми (заняття, бесіди, екскурсії, спостереження).</a:t>
            </a:r>
          </a:p>
          <a:p>
            <a:pPr marL="620713" indent="-258763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Співпраця з батьками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20713" indent="-258763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Самоосвіта.</a:t>
            </a:r>
          </a:p>
          <a:p>
            <a:pPr marL="620713" indent="-258763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Взаємодія з колегами.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56" y="357166"/>
            <a:ext cx="68580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Напрямки роботи </a:t>
            </a: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44926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Впроваджувати інноваційні методи навчання і виховання.</a:t>
            </a:r>
          </a:p>
          <a:p>
            <a:pPr marL="44926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Створювати умови для всебічного розвитку дітей.</a:t>
            </a:r>
          </a:p>
          <a:p>
            <a:pPr marL="44926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Створювати умови для самореалізації творчого потенціалу вихованців.</a:t>
            </a:r>
          </a:p>
          <a:p>
            <a:pPr marL="44926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Розвивати творчі здібності у дітей.</a:t>
            </a:r>
          </a:p>
          <a:p>
            <a:pPr marL="449263" indent="-258763">
              <a:buFont typeface="Arial" pitchFamily="34" charset="0"/>
              <a:buChar char="•"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Приділяти увагу самоосвіті.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08" y="714356"/>
            <a:ext cx="64294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Проблемна тема над якою  працюю:</a:t>
            </a:r>
          </a:p>
          <a:p>
            <a:pPr algn="ctr"/>
            <a:endParaRPr lang="uk-UA" sz="2800" i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uk-UA" sz="2800" i="1" dirty="0" err="1" smtClean="0">
                <a:latin typeface="Arial Narrow" pitchFamily="34" charset="0"/>
                <a:cs typeface="Arial" pitchFamily="34" charset="0"/>
              </a:rPr>
              <a:t>“</a:t>
            </a:r>
            <a:r>
              <a:rPr lang="uk-UA" sz="3200" i="1" dirty="0" err="1" smtClean="0">
                <a:latin typeface="Arial" pitchFamily="34" charset="0"/>
                <a:cs typeface="Arial" pitchFamily="34" charset="0"/>
              </a:rPr>
              <a:t>Розвиток</a:t>
            </a:r>
            <a:r>
              <a:rPr lang="uk-UA" sz="3200" i="1" dirty="0" smtClean="0">
                <a:latin typeface="Arial" pitchFamily="34" charset="0"/>
                <a:cs typeface="Arial" pitchFamily="34" charset="0"/>
              </a:rPr>
              <a:t> творчих здібностей дітей дошкільного віку засобами нетрадиційної техніки </a:t>
            </a:r>
            <a:r>
              <a:rPr lang="uk-UA" sz="3200" i="1" dirty="0" err="1" smtClean="0">
                <a:latin typeface="Arial" pitchFamily="34" charset="0"/>
                <a:cs typeface="Arial" pitchFamily="34" charset="0"/>
              </a:rPr>
              <a:t>малювання.”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500042"/>
            <a:ext cx="64294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</a:t>
            </a:r>
            <a:endParaRPr lang="uk-UA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2800" i="1" dirty="0" smtClean="0">
                <a:latin typeface="Arial" pitchFamily="34" charset="0"/>
                <a:cs typeface="Arial" pitchFamily="34" charset="0"/>
              </a:rPr>
              <a:t>Розвивати художньо-творчі здібності  дітей дошкільного віку за допомогою використання нетрадиційної техніки малювання.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36" y="-1906"/>
            <a:ext cx="9151436" cy="692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3108" y="428604"/>
            <a:ext cx="66437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Завдання</a:t>
            </a:r>
          </a:p>
          <a:p>
            <a:pPr algn="ctr"/>
            <a:endParaRPr lang="uk-UA" dirty="0" smtClean="0"/>
          </a:p>
          <a:p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Формувати у дітей знання, уміння і навички в області образотворчої діяльності.  Вчити бачити і розуміти прекрасне в житті і в мистецтві. Вчити використовувати в малюванні різноманітні матеріали та нетрадиційні техніки, різні способи створення зображення. Розвивати естетичні почуття форми, кольору, ритму, композиції, пропорції. Виховувати інтерес до образотворчого мистецтва.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071934" y="2285992"/>
            <a:ext cx="2500330" cy="15977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660066"/>
                </a:solidFill>
                <a:latin typeface="Times New Roman" pitchFamily="18" charset="0"/>
              </a:rPr>
              <a:t>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0" b="1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1903276" y="461593"/>
            <a:ext cx="2041862" cy="131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 пальцями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4286248" y="500042"/>
            <a:ext cx="2041862" cy="131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 зубною щіткою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6715140" y="500042"/>
            <a:ext cx="2071702" cy="12469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 долонькою</a:t>
            </a:r>
            <a:endParaRPr lang="uk-UA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1857356" y="2357430"/>
            <a:ext cx="1970424" cy="128588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монотипія</a:t>
            </a:r>
            <a:endParaRPr lang="uk-UA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858016" y="2357430"/>
            <a:ext cx="2000264" cy="12144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 видування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1857356" y="4214818"/>
            <a:ext cx="2041862" cy="131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 манкою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4357686" y="4214818"/>
            <a:ext cx="2041862" cy="131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ниткографія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6786578" y="4143380"/>
            <a:ext cx="2041862" cy="13183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/>
              </a:gs>
              <a:gs pos="50000">
                <a:srgbClr val="FFFFFF"/>
              </a:gs>
              <a:gs pos="100000">
                <a:srgbClr val="FF99CC"/>
              </a:gs>
            </a:gsLst>
            <a:lin ang="5400000" scaled="1"/>
          </a:gradFill>
          <a:ln w="28575" algn="ctr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 сірниковою коробкою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257174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НЕТРАДИЦІЙНІ ТЕХНІКИ МАЛЮВАННЯ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286116" y="1785926"/>
            <a:ext cx="4286280" cy="2214578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Художньо-естетичний розвиток  дитини</a:t>
            </a:r>
            <a:endParaRPr lang="ru-RU" sz="24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28604"/>
            <a:ext cx="3000396" cy="11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246" y="428604"/>
            <a:ext cx="2972292" cy="11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357694"/>
            <a:ext cx="3021926" cy="112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357694"/>
            <a:ext cx="3000395" cy="11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5984" y="571480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Конкурси та виставки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642918"/>
            <a:ext cx="233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/>
              <a:t>Свята та розваги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5984" y="435769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Самостійна художня діяльність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4357694"/>
            <a:ext cx="2428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Індивідуальна робота</a:t>
            </a:r>
            <a:endParaRPr lang="ru-RU" sz="2400" dirty="0"/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8-конечная звезда 4"/>
          <p:cNvSpPr/>
          <p:nvPr/>
        </p:nvSpPr>
        <p:spPr>
          <a:xfrm>
            <a:off x="3857620" y="2428868"/>
            <a:ext cx="2500313" cy="2071702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«Ніколи не зупинятися на досягнутому»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1643042" y="857232"/>
            <a:ext cx="2428875" cy="2071687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Займатися самоосвітою «Вчити і вчитися самій»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6286512" y="857232"/>
            <a:ext cx="2643206" cy="2214580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Відповідати сучасності та змінам у системі реформування освіти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8-конечная звезда 8"/>
          <p:cNvSpPr/>
          <p:nvPr/>
        </p:nvSpPr>
        <p:spPr>
          <a:xfrm>
            <a:off x="1714480" y="4429132"/>
            <a:ext cx="2571768" cy="2071702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chemeClr val="tx1"/>
                </a:solidFill>
              </a:rPr>
              <a:t>Ділитися з дітьми своїм досвідом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8-конечная звезда 9"/>
          <p:cNvSpPr/>
          <p:nvPr/>
        </p:nvSpPr>
        <p:spPr>
          <a:xfrm>
            <a:off x="6072198" y="4357694"/>
            <a:ext cx="2571751" cy="2143126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 </a:t>
            </a:r>
            <a:r>
              <a:rPr lang="uk-UA" b="1" i="1" dirty="0">
                <a:solidFill>
                  <a:schemeClr val="tx1"/>
                </a:solidFill>
              </a:rPr>
              <a:t>Намагатися бути прикладом для дітей у всьому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214290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Правила педагогічної майстерності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152" y="-35365"/>
            <a:ext cx="9191152" cy="68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/>
          <p:cNvSpPr>
            <a:spLocks noChangeAspect="1" noChangeArrowheads="1"/>
          </p:cNvSpPr>
          <p:nvPr/>
        </p:nvSpPr>
        <p:spPr bwMode="auto">
          <a:xfrm>
            <a:off x="198130" y="1928802"/>
            <a:ext cx="8263211" cy="49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1429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Самоосвіта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286248" y="2786058"/>
            <a:ext cx="2214578" cy="15898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28575" algn="ctr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rgbClr val="660066"/>
                </a:solidFill>
                <a:latin typeface="Times New Roman" pitchFamily="18" charset="0"/>
              </a:rPr>
              <a:t>       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6000" b="1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429124" y="1142984"/>
            <a:ext cx="2041862" cy="131839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Знайомлюсь з нормативними документами</a:t>
            </a:r>
            <a:endParaRPr lang="ru-RU" altLang="ru-RU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6715140" y="2786058"/>
            <a:ext cx="2071702" cy="1531975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itchFamily="18" charset="0"/>
              </a:rPr>
              <a:t>Здійснюю підписку на фахові видання</a:t>
            </a:r>
            <a:endParaRPr lang="ru-RU" altLang="ru-RU" b="1" dirty="0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857356" y="2714620"/>
            <a:ext cx="2065803" cy="159098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itchFamily="18" charset="0"/>
              </a:rPr>
              <a:t>Запроваджую в практику роботи сучасні інноваційні технології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072198" y="4786322"/>
            <a:ext cx="2065803" cy="159098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srgbClr val="003300"/>
                </a:solidFill>
                <a:latin typeface="Times New Roman" pitchFamily="18" charset="0"/>
              </a:rPr>
              <a:t>Слідкую за нововведеннями та методичними порадами</a:t>
            </a:r>
            <a:endParaRPr lang="ru-RU" altLang="ru-RU" b="1" dirty="0" smtClean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57488" y="4714884"/>
            <a:ext cx="2214578" cy="157163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0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Відвідую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бесіди  колег</a:t>
            </a:r>
            <a:endParaRPr lang="ru-RU" altLang="ru-RU" sz="2000" b="1" dirty="0" smtClean="0">
              <a:solidFill>
                <a:srgbClr val="00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3143248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latin typeface="Arial" pitchFamily="34" charset="0"/>
                <a:cs typeface="Arial" pitchFamily="34" charset="0"/>
              </a:rPr>
              <a:t>Я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73"/>
            <a:ext cx="9150899" cy="686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7000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Основні напрямки </a:t>
            </a: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виховної роботи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857356" y="1428736"/>
            <a:ext cx="2786062" cy="1401586"/>
          </a:xfrm>
          <a:prstGeom prst="cloud">
            <a:avLst/>
          </a:prstGeom>
          <a:solidFill>
            <a:srgbClr val="00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Взаємодія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вихователь-батьки</a:t>
            </a:r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5286380" y="1428736"/>
            <a:ext cx="2643188" cy="1500188"/>
          </a:xfrm>
          <a:prstGeom prst="cloud">
            <a:avLst/>
          </a:prstGeom>
          <a:solidFill>
            <a:srgbClr val="00FF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колективу</a:t>
            </a:r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928926" y="2928934"/>
            <a:ext cx="2428875" cy="1571625"/>
          </a:xfrm>
          <a:prstGeom prst="cloud">
            <a:avLst/>
          </a:prstGeom>
          <a:solidFill>
            <a:srgbClr val="9966FF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особистості</a:t>
            </a:r>
            <a:endParaRPr lang="ru-RU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2428860" y="5072074"/>
            <a:ext cx="2571768" cy="1285875"/>
          </a:xfrm>
          <a:prstGeom prst="cloud">
            <a:avLst/>
          </a:prstGeom>
          <a:solidFill>
            <a:srgbClr val="FFFF0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Взаємо-</a:t>
            </a:r>
            <a:endParaRPr lang="uk-UA" sz="2000" b="1" dirty="0" smtClean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розуміння</a:t>
            </a:r>
            <a:endParaRPr lang="ru-RU" sz="20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000760" y="3071810"/>
            <a:ext cx="2357437" cy="1214438"/>
          </a:xfrm>
          <a:prstGeom prst="cloud">
            <a:avLst/>
          </a:prstGeom>
          <a:solidFill>
            <a:srgbClr val="FF9933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Патріотизм</a:t>
            </a:r>
            <a:endParaRPr lang="ru-RU" sz="2000" b="1" dirty="0">
              <a:ln w="1143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572132" y="4929198"/>
            <a:ext cx="2786082" cy="1500198"/>
          </a:xfrm>
          <a:prstGeom prst="cloud">
            <a:avLst/>
          </a:prstGeom>
          <a:solidFill>
            <a:srgbClr val="FF3399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Творчість</a:t>
            </a:r>
            <a:endParaRPr lang="ru-RU" sz="2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1571604" y="500042"/>
            <a:ext cx="458172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На с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віті багато професій різних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І в кожній є родзинка своя.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Моя професія найдобріша,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І як чисте джерело вона.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Все життя своє з любов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’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ю,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Завжди поряд із дітьми.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Всі роки їм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віддавти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Частинку серденька свого.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Мудрості життя навчати,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Як з добротою в світі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жить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лина\Desktop\портфоліо Аліна\фото\FB_IMG_16427043314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857232"/>
            <a:ext cx="339852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766978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46" y="35716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Робота з педагогами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357298"/>
            <a:ext cx="68580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Засідання педагогічної ради.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методоб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єднання.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Виставка-огляд літератури.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Індивідуальні та групові консультації.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Тематичні бесіди.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Семінари-практикуми.</a:t>
            </a:r>
          </a:p>
          <a:p>
            <a:pPr indent="542925" algn="just">
              <a:lnSpc>
                <a:spcPct val="150000"/>
              </a:lnSpc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Педагогічні години.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IM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20" y="2230977"/>
            <a:ext cx="5242560" cy="3264408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2214546" y="214290"/>
            <a:ext cx="6390472" cy="8806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Диплом про освіту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857760"/>
            <a:ext cx="4327002" cy="178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1428736"/>
            <a:ext cx="5349393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056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IMG_00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244" y="1606137"/>
            <a:ext cx="6763512" cy="4514088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2000232" y="214290"/>
            <a:ext cx="6572296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Диплом про освіту</a:t>
            </a:r>
            <a:endParaRPr lang="uk-U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857760"/>
            <a:ext cx="4071966" cy="181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1357298"/>
            <a:ext cx="5072098" cy="33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3056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0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298" y="1643050"/>
            <a:ext cx="6054000" cy="421484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571612"/>
            <a:ext cx="6109137" cy="428628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0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428736"/>
            <a:ext cx="6215074" cy="4395553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0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794" y="1500174"/>
            <a:ext cx="6786578" cy="3817317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G_00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428736"/>
            <a:ext cx="5959560" cy="421484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IMG_000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7" y="1600200"/>
            <a:ext cx="3964446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00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428736"/>
            <a:ext cx="4429156" cy="50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8443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IMG_000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777" y="1600200"/>
            <a:ext cx="3964446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4"/>
          <p:cNvSpPr/>
          <p:nvPr/>
        </p:nvSpPr>
        <p:spPr>
          <a:xfrm>
            <a:off x="1714480" y="214290"/>
            <a:ext cx="7215238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Курси підвищення кваліфікації</a:t>
            </a:r>
            <a:endParaRPr lang="uk-U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0298" y="1643050"/>
          <a:ext cx="5526780" cy="400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5" imgW="0" imgH="0" progId="FoxitReader.Document">
                  <p:embed/>
                </p:oleObj>
              </mc:Choice>
              <mc:Fallback>
                <p:oleObj name="PDF" r:id="rId5" imgW="0" imgH="0" progId="FoxitReader.Documen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98" y="1643050"/>
                        <a:ext cx="5526780" cy="4000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808443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404" y="0"/>
            <a:ext cx="9151404" cy="686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357166"/>
            <a:ext cx="687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Arial" pitchFamily="34" charset="0"/>
                <a:cs typeface="Arial" pitchFamily="34" charset="0"/>
              </a:rPr>
              <a:t>Шлях до улюбленої праці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5003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изображение_viber_2022-01-25_14-56-24-2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7" y="1071546"/>
            <a:ext cx="3500461" cy="2625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2132" y="1357298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Жовтоводське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ru-RU" b="1" i="1" dirty="0" err="1" smtClean="0">
                <a:latin typeface="Arial" pitchFamily="34" charset="0"/>
                <a:cs typeface="Arial" pitchFamily="34" charset="0"/>
              </a:rPr>
              <a:t>педагогічне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	   	               училище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изображение_viber_2022-01-25_14-56-24-1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571876"/>
            <a:ext cx="3676187" cy="303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4357694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Криворізький         		педагогічний 		          університет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157161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Найкращий спосіб зробити дітей хорошими – це зробити їх щасливими.</a:t>
            </a:r>
            <a:endParaRPr lang="ru-RU" sz="3200" b="1" i="1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929066"/>
            <a:ext cx="583264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19876" y="2428868"/>
            <a:ext cx="6038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ФОТОГАЛЕРЕЯ</a:t>
            </a:r>
            <a:endParaRPr lang="ru-RU" sz="5400" b="1" i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Навчити дітей іти по життю із усмішкою, нести людям добро, радість і оптимізм.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C30016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00108"/>
            <a:ext cx="4214841" cy="3161131"/>
          </a:xfrm>
          <a:prstGeom prst="rect">
            <a:avLst/>
          </a:prstGeom>
        </p:spPr>
      </p:pic>
      <p:pic>
        <p:nvPicPr>
          <p:cNvPr id="7" name="Рисунок 6" descr="P426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64331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Навчити дітей іти по життю із усмішкою, нести людям добро, радість і оптимізм.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C:\Users\Алекс\Desktop\Презентация\Фото\DSC_0501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214422"/>
            <a:ext cx="6016405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Навчити дітей іти по життю із усмішкою, нести людям добро, радість і оптимізм.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Алекс\Desktop\Презентация\Фото\DSC_0505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474" y="1052736"/>
            <a:ext cx="5578170" cy="311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лекс\Desktop\Презентация\Фото\DSC_0584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214710" cy="293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Навчити дітей іти по життю із усмішкою, нести людям добро, радість і оптимізм.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Алекс\Desktop\Презентация\Фото\DSC_0580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01" y="1785902"/>
            <a:ext cx="338139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лекс\Desktop\Презентация\Фото\DSC_0534 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928670"/>
            <a:ext cx="4500594" cy="430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Навчити дітей іти по життю із усмішкою, нести людям добро, радість і оптимізм.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Алекс\Desktop\Презентация\Фото\DSC_0589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71546"/>
            <a:ext cx="4643470" cy="542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269430353_428119192329511_269535063926120993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312" y="1781969"/>
            <a:ext cx="3381375" cy="4162425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0"/>
            <a:ext cx="550072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у школі – читає  та пише,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що ж вихователь? Це щось важливіше,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 треба навчити </a:t>
            </a:r>
            <a:r>
              <a:rPr lang="uk-UA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читать</a:t>
            </a:r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рахувати,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 цьому встигати носити витрати,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Штанці підтягти, шнурки зав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’</a:t>
            </a:r>
            <a:r>
              <a:rPr lang="uk-UA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язати</a:t>
            </a:r>
            <a:endParaRPr lang="uk-UA" sz="1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Дівчаткам – волосся в хвости причесати,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Щоб той не кусався, а той не плювався,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Новенький додому </a:t>
            </a:r>
            <a:r>
              <a:rPr lang="uk-UA" sz="1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втікать</a:t>
            </a:r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збирався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Бо ввечері прийдуть і  мами, і тата,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Почнуть вихователя строго питати: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що це у нього? Синця не було?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зникло в машини одне колесо, 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Футболка брудна, і платка вже немає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чому Миколка із ним не гуляє?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Чому у куточку стояв він сьогодні?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може, синочку, ти дуже голодний?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Тебе тут не били? Водички давати?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може тебе в туалет не пускати?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кожнім садочку таке ось буває…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що ж вихователь? До цього звикає,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Батьків заспокоїть тактовно, спокійно</a:t>
            </a:r>
          </a:p>
          <a:p>
            <a:r>
              <a:rPr lang="uk-UA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 в групі весь час усе буде відмінно.</a:t>
            </a: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69430353_428119192329511_2695350639261209934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2857496"/>
            <a:ext cx="2328119" cy="28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205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изображение_viber_2022-01-18_14-17-36-0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428736"/>
            <a:ext cx="6858016" cy="396050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271606795_728454104793551_236019983580335303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87" y="1333484"/>
            <a:ext cx="5429275" cy="3981469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37" cy="686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794" y="1071546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Запрошую Вас у свій </a:t>
            </a:r>
          </a:p>
          <a:p>
            <a:pPr algn="ctr"/>
            <a:r>
              <a:rPr lang="uk-UA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чарівний світ…</a:t>
            </a:r>
            <a:endParaRPr lang="ru-RU" sz="4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5786478" cy="28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20211202_1039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4" y="1142984"/>
            <a:ext cx="6143668" cy="460775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20211224_10593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142984"/>
            <a:ext cx="3286130" cy="4381507"/>
          </a:xfrm>
          <a:prstGeom prst="rect">
            <a:avLst/>
          </a:prstGeom>
        </p:spPr>
      </p:pic>
      <p:pic>
        <p:nvPicPr>
          <p:cNvPr id="8" name="Рисунок 7" descr="20211202_11155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3286124"/>
            <a:ext cx="3805247" cy="307183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Screenshot_20220121-132707_Galle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1" y="1142984"/>
            <a:ext cx="3114716" cy="4357718"/>
          </a:xfrm>
          <a:prstGeom prst="rect">
            <a:avLst/>
          </a:prstGeom>
        </p:spPr>
      </p:pic>
      <p:pic>
        <p:nvPicPr>
          <p:cNvPr id="7" name="Рисунок 6" descr="Screenshot_20220121-132751_Galler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143248"/>
            <a:ext cx="4071966" cy="300039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0" y="0"/>
            <a:ext cx="912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6" name="Рисунок 5" descr="Screenshot_20220121-132606_Galle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3643314"/>
            <a:ext cx="4857784" cy="2761268"/>
          </a:xfrm>
          <a:prstGeom prst="rect">
            <a:avLst/>
          </a:prstGeom>
        </p:spPr>
      </p:pic>
      <p:pic>
        <p:nvPicPr>
          <p:cNvPr id="7" name="Рисунок 6" descr="20211224_11043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142984"/>
            <a:ext cx="3857653" cy="278608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20210305_1137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6" y="1600200"/>
            <a:ext cx="8065467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" name="Рисунок 6" descr="20210305_1137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1071546"/>
            <a:ext cx="4964923" cy="2786082"/>
          </a:xfrm>
          <a:prstGeom prst="rect">
            <a:avLst/>
          </a:prstGeom>
        </p:spPr>
      </p:pic>
      <p:pic>
        <p:nvPicPr>
          <p:cNvPr id="8" name="Рисунок 7" descr="Screenshot_20220118-145749_Faceboo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694" y="2357430"/>
            <a:ext cx="3357586" cy="4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20210525_170642(0)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824" y="1600200"/>
            <a:ext cx="7138351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7" name="Рисунок 6" descr="20210525_170642(0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142984"/>
            <a:ext cx="4684672" cy="2970245"/>
          </a:xfrm>
          <a:prstGeom prst="rect">
            <a:avLst/>
          </a:prstGeom>
        </p:spPr>
      </p:pic>
      <p:pic>
        <p:nvPicPr>
          <p:cNvPr id="8" name="Рисунок 7" descr="20220120_0810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3786190"/>
            <a:ext cx="5074182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20220120_13180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56" y="1600200"/>
            <a:ext cx="8036887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6976" y="293747"/>
            <a:ext cx="742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</a:t>
            </a:r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, а </a:t>
            </a:r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8" name="Рисунок 7" descr="20220120_1318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214422"/>
            <a:ext cx="4786346" cy="2923014"/>
          </a:xfrm>
          <a:prstGeom prst="rect">
            <a:avLst/>
          </a:prstGeom>
        </p:spPr>
      </p:pic>
      <p:pic>
        <p:nvPicPr>
          <p:cNvPr id="10" name="Рисунок 9" descr="20220120_13203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1857364"/>
            <a:ext cx="3302149" cy="47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Содержимое 4" descr="изображение_viber_2022-01-24_21-49-39-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87" y="1600200"/>
            <a:ext cx="8037226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4480" y="214290"/>
            <a:ext cx="721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  <a:cs typeface="Arial" pitchFamily="34" charset="0"/>
              </a:rPr>
              <a:t>Праця вихователя, як маленька краплинка, яка не силою своєю,а лише частим падінням і камінь шліфує</a:t>
            </a:r>
            <a:r>
              <a:rPr lang="uk-UA" sz="2400" dirty="0" smtClean="0">
                <a:latin typeface="Arial Narrow" pitchFamily="34" charset="0"/>
              </a:rPr>
              <a:t>.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8" name="Рисунок 7" descr="изображение_viber_2022-01-24_21-49-39-3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71546"/>
            <a:ext cx="4000528" cy="3355768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3714752"/>
            <a:ext cx="4169379" cy="295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изображение_viber_2022-01-26_14-45-20-12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104" y="1600200"/>
            <a:ext cx="6501791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Роботи моїх вихованців</a:t>
            </a:r>
          </a:p>
          <a:p>
            <a:endParaRPr lang="ru-RU" dirty="0"/>
          </a:p>
        </p:txBody>
      </p:sp>
      <p:pic>
        <p:nvPicPr>
          <p:cNvPr id="7" name="Рисунок 6" descr="изображение_viber_2022-01-26_14-45-20-1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000108"/>
            <a:ext cx="4500561" cy="3132887"/>
          </a:xfrm>
          <a:prstGeom prst="rect">
            <a:avLst/>
          </a:prstGeom>
        </p:spPr>
      </p:pic>
      <p:pic>
        <p:nvPicPr>
          <p:cNvPr id="8" name="Рисунок 7" descr="изображение_viber_2022-01-26_14-45-19-87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14752"/>
            <a:ext cx="4286248" cy="29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изображение_viber_2022-01-26_14-45-19-81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341" y="1600200"/>
            <a:ext cx="6393318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28794" y="285728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Роботи моїх вихованців</a:t>
            </a:r>
          </a:p>
          <a:p>
            <a:endParaRPr lang="ru-RU" dirty="0"/>
          </a:p>
        </p:txBody>
      </p:sp>
      <p:pic>
        <p:nvPicPr>
          <p:cNvPr id="8" name="Рисунок 7" descr="изображение_viber_2022-01-26_14-45-19-81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643314"/>
            <a:ext cx="4238322" cy="3000396"/>
          </a:xfrm>
          <a:prstGeom prst="rect">
            <a:avLst/>
          </a:prstGeom>
        </p:spPr>
      </p:pic>
      <p:pic>
        <p:nvPicPr>
          <p:cNvPr id="9" name="Рисунок 8" descr="изображение_viber_2022-01-26_14-45-20-03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1000108"/>
            <a:ext cx="4214810" cy="281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0786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2736"/>
            <a:ext cx="9294313" cy="697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err="1" smtClean="0">
                <a:latin typeface="Arial" pitchFamily="34" charset="0"/>
                <a:cs typeface="Arial" pitchFamily="34" charset="0"/>
              </a:rPr>
              <a:t>Садовнік</a:t>
            </a:r>
            <a:r>
              <a:rPr lang="uk-UA" sz="3600" b="1" i="1" dirty="0" smtClean="0">
                <a:latin typeface="Arial" pitchFamily="34" charset="0"/>
                <a:cs typeface="Arial" pitchFamily="34" charset="0"/>
              </a:rPr>
              <a:t> Аліна Вікторівна</a:t>
            </a:r>
            <a:endParaRPr lang="ru-RU" sz="3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000108"/>
            <a:ext cx="75723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13 березня 1992 рік народження.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1999 р. вступила до Жовтневої ЗОШ 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2006 р. була переведена до Мар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ївської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ЗОШ.</a:t>
            </a:r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2010р. Закінчила повний курс Мар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'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ївської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ЗОШ. 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2010 р. вступила до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Жовтоводського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педагогічного училища на факультет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“Дошкільна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освіта”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1 вересня 2012 р. була прийнята на роботу у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“Жовтневу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спеціальну загальноосвітню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школу-інтернат”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“ДОР” на посаду вихователя.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2013 р. закінчила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Жовтоводське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училище з відзнакою.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2013 р. вступила до ДВНЗ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“Криворізького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національного педагогічного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університету”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на факультет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“Дошкільна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освіта”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2016 р. закінчила ДВНЗ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“Криворізький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 національний педагогічний </a:t>
            </a:r>
            <a:r>
              <a:rPr lang="uk-UA" sz="2000" i="1" dirty="0" err="1" smtClean="0">
                <a:latin typeface="Arial" pitchFamily="34" charset="0"/>
                <a:cs typeface="Arial" pitchFamily="34" charset="0"/>
              </a:rPr>
              <a:t>університет”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, здобула освітньо-кваліфікаційний рівень спеціаліста за спеціальністю дошкільна освіта здобула кваліфікацію  організатор дошкільної освіти. Вихователь дітей дошкільного віку.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изображение_viber_2022-01-26_14-45-19-6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285728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Роботи моїх вихованців</a:t>
            </a:r>
          </a:p>
          <a:p>
            <a:endParaRPr lang="ru-RU" dirty="0"/>
          </a:p>
        </p:txBody>
      </p:sp>
      <p:pic>
        <p:nvPicPr>
          <p:cNvPr id="7" name="Рисунок 6" descr="изображение_viber_2022-01-26_14-45-19-69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918" y="1071546"/>
            <a:ext cx="4457710" cy="3343282"/>
          </a:xfrm>
          <a:prstGeom prst="rect">
            <a:avLst/>
          </a:prstGeom>
        </p:spPr>
      </p:pic>
      <p:pic>
        <p:nvPicPr>
          <p:cNvPr id="8" name="Рисунок 7" descr="изображение_viber_2022-01-26_14-45-19-54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4000504"/>
            <a:ext cx="3643306" cy="2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0786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изображение_viber_2022-01-18_14-02-07-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203" y="1600200"/>
            <a:ext cx="6029593" cy="4525963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84" y="28572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latin typeface="Arial" pitchFamily="34" charset="0"/>
                <a:cs typeface="Arial" pitchFamily="34" charset="0"/>
              </a:rPr>
              <a:t>Методоб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800" b="1" dirty="0" smtClean="0">
                <a:latin typeface="Arial" pitchFamily="34" charset="0"/>
                <a:cs typeface="Arial" pitchFamily="34" charset="0"/>
              </a:rPr>
              <a:t>єднання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изображение_viber_2022-01-18_14-02-07-1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1071546"/>
            <a:ext cx="3620081" cy="2717323"/>
          </a:xfrm>
          <a:prstGeom prst="rect">
            <a:avLst/>
          </a:prstGeom>
        </p:spPr>
      </p:pic>
      <p:pic>
        <p:nvPicPr>
          <p:cNvPr id="8" name="Рисунок 7" descr="изображение_viber_2022-01-18_14-02-08-8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9" y="1071546"/>
            <a:ext cx="3616511" cy="2714644"/>
          </a:xfrm>
          <a:prstGeom prst="rect">
            <a:avLst/>
          </a:prstGeom>
        </p:spPr>
      </p:pic>
      <p:pic>
        <p:nvPicPr>
          <p:cNvPr id="9" name="Рисунок 8" descr="изображение_viber_2022-01-18_14-02-11-3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3714752"/>
            <a:ext cx="3857652" cy="28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205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92948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своїй діяльності та у житті дотримуюсь таких правил: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будь–якій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життєвій ситуації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ятаю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про те, що я – вихователь, з якого беруть приклад діти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8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Прагну берегти та поважати самолюбство і гідність інших людей, бути толерантною за будь – яких обставин.</a:t>
            </a:r>
            <a:endParaRPr lang="en-US" sz="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нав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язую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своїх думок  і смаків іншим.</a:t>
            </a:r>
            <a:endParaRPr lang="en-US" sz="8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sz="2400" i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Пам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i="1" dirty="0" err="1" smtClean="0">
                <a:latin typeface="Arial" pitchFamily="34" charset="0"/>
                <a:cs typeface="Arial" pitchFamily="34" charset="0"/>
              </a:rPr>
              <a:t>ятаю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золоте правило етики: ставлюсь до людей так, як би хотіла, щоб вони ставились до мене.</a:t>
            </a:r>
          </a:p>
        </p:txBody>
      </p:sp>
    </p:spTree>
    <p:extLst>
      <p:ext uri="{BB962C8B-B14F-4D97-AF65-F5344CB8AC3E}">
        <p14:creationId xmlns:p14="http://schemas.microsoft.com/office/powerpoint/2010/main" val="834242059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43042" y="164305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6286544" cy="402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753742"/>
      </p:ext>
    </p:extLst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6"/>
          <p:cNvSpPr/>
          <p:nvPr/>
        </p:nvSpPr>
        <p:spPr>
          <a:xfrm>
            <a:off x="1428728" y="571480"/>
            <a:ext cx="7429552" cy="4714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Життєве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кредо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ctr"/>
            <a:endParaRPr lang="ru-RU" sz="3200" b="1" dirty="0">
              <a:solidFill>
                <a:srgbClr val="082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Мети досягає той, хто її прагне.</a:t>
            </a:r>
          </a:p>
          <a:p>
            <a:pPr lvl="0">
              <a:lnSpc>
                <a:spcPct val="150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Стежки, </a:t>
            </a:r>
            <a:r>
              <a:rPr lang="uk-UA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стежки</a:t>
            </a: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мереживом </a:t>
            </a:r>
            <a:r>
              <a:rPr lang="uk-UA" sz="24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снуються</a:t>
            </a: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lvl="0"/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Нема їм ні початку, ні кінця. </a:t>
            </a:r>
          </a:p>
          <a:p>
            <a:pPr lvl="0"/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Вузькі, широкі – всі в одну зіллються, </a:t>
            </a:r>
          </a:p>
          <a:p>
            <a:pPr lvl="0"/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оту дорогу, що звемо життям…</a:t>
            </a:r>
            <a:endParaRPr lang="uk-UA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3200" dirty="0"/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4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круглений прямокутник 6"/>
          <p:cNvSpPr/>
          <p:nvPr/>
        </p:nvSpPr>
        <p:spPr>
          <a:xfrm>
            <a:off x="1857356" y="428604"/>
            <a:ext cx="7000924" cy="42148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Педагогічне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ctr"/>
            <a:endParaRPr lang="ru-RU" sz="3200" b="1" dirty="0">
              <a:solidFill>
                <a:srgbClr val="0823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Вища проява педагогічного успіху – посмішка на обличчях дітей. </a:t>
            </a:r>
          </a:p>
          <a:p>
            <a:pPr lvl="0" algn="ctr">
              <a:lnSpc>
                <a:spcPct val="150000"/>
              </a:lnSpc>
            </a:pPr>
            <a:r>
              <a:rPr lang="uk-UA" sz="2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Вона нічого не коштує, але багато дає.</a:t>
            </a:r>
            <a:endParaRPr lang="uk-UA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3200" dirty="0"/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431" y="-148074"/>
            <a:ext cx="9341431" cy="700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5984" y="35716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 і сенс моєї роботи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28586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Arial Narrow" pitchFamily="34" charset="0"/>
              </a:rPr>
              <a:t>Досягти того, щоб кожна дитина почувалася коханою, необхідною і від того щасливою.</a:t>
            </a:r>
            <a:endParaRPr lang="ru-RU" sz="2400" b="1" i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214554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err="1" smtClean="0">
                <a:cs typeface="Arial" pitchFamily="34" charset="0"/>
              </a:rPr>
              <a:t>“Як</a:t>
            </a:r>
            <a:r>
              <a:rPr lang="uk-UA" sz="2400" i="1" dirty="0" smtClean="0">
                <a:cs typeface="Arial" pitchFamily="34" charset="0"/>
              </a:rPr>
              <a:t> і чого навчити дитину, щоб виростити справжню </a:t>
            </a:r>
            <a:r>
              <a:rPr lang="uk-UA" sz="2400" i="1" dirty="0" err="1" smtClean="0">
                <a:cs typeface="Arial" pitchFamily="34" charset="0"/>
              </a:rPr>
              <a:t>людину.”</a:t>
            </a:r>
            <a:endParaRPr lang="uk-UA" sz="800" i="1" dirty="0" smtClean="0">
              <a:cs typeface="Arial" pitchFamily="34" charset="0"/>
            </a:endParaRPr>
          </a:p>
          <a:p>
            <a:pPr algn="ctr"/>
            <a:endParaRPr lang="uk-UA" sz="2400" i="1" dirty="0" smtClean="0">
              <a:cs typeface="Arial" pitchFamily="34" charset="0"/>
            </a:endParaRPr>
          </a:p>
          <a:p>
            <a:r>
              <a:rPr lang="uk-UA" sz="2400" i="1" dirty="0" smtClean="0">
                <a:latin typeface="Arial Narrow" pitchFamily="34" charset="0"/>
                <a:cs typeface="Arial" pitchFamily="34" charset="0"/>
              </a:rPr>
              <a:t>Справжньою людиною кожен хоче стати,</a:t>
            </a:r>
          </a:p>
          <a:p>
            <a:r>
              <a:rPr lang="uk-UA" sz="2400" i="1" dirty="0" smtClean="0">
                <a:latin typeface="Arial Narrow" pitchFamily="34" charset="0"/>
                <a:cs typeface="Arial" pitchFamily="34" charset="0"/>
              </a:rPr>
              <a:t>Тож найкращі риси прагнуть діти мати.</a:t>
            </a:r>
          </a:p>
          <a:p>
            <a:r>
              <a:rPr lang="uk-UA" sz="2400" i="1" dirty="0" smtClean="0">
                <a:latin typeface="Arial Narrow" pitchFamily="34" charset="0"/>
                <a:cs typeface="Arial" pitchFamily="34" charset="0"/>
              </a:rPr>
              <a:t>Майбуття щасливе Україні буде – </a:t>
            </a:r>
          </a:p>
          <a:p>
            <a:r>
              <a:rPr lang="uk-UA" sz="2400" i="1" dirty="0" smtClean="0">
                <a:latin typeface="Arial Narrow" pitchFamily="34" charset="0"/>
                <a:cs typeface="Arial" pitchFamily="34" charset="0"/>
              </a:rPr>
              <a:t>Хоч малі ще дітки, та </a:t>
            </a:r>
            <a:r>
              <a:rPr lang="uk-UA" sz="2400" i="1" dirty="0" err="1" smtClean="0">
                <a:latin typeface="Arial Narrow" pitchFamily="34" charset="0"/>
                <a:cs typeface="Arial" pitchFamily="34" charset="0"/>
              </a:rPr>
              <a:t>найсправжні</a:t>
            </a:r>
            <a:r>
              <a:rPr lang="uk-UA" sz="2400" i="1" dirty="0" smtClean="0">
                <a:latin typeface="Arial Narrow" pitchFamily="34" charset="0"/>
                <a:cs typeface="Arial" pitchFamily="34" charset="0"/>
              </a:rPr>
              <a:t> люди!”</a:t>
            </a:r>
            <a:endParaRPr lang="ru-RU" sz="2400" i="1" dirty="0"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0" y="0"/>
            <a:ext cx="9239250" cy="692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56" y="285728"/>
            <a:ext cx="6786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Есе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/>
              <a:t>   </a:t>
            </a:r>
          </a:p>
          <a:p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Вихователь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це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перший 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після мами вчитель, який зустрічається з дітьми на їх життєвому шляху. Вихователі – люди, які в душі залишаються дітьми. Я не відчувала труднощів у виборі ким бути – вибір зроблено. Тепер це мій  дім,  в якому мене чекають, в який я поспішаю ідеями та гарним настроєм. Моїм бажанням є стати для своїх малюків найближчим другом, хочеться віддати їм свої знання, уміння, показати який чудовий навколишній світ.</a:t>
            </a:r>
          </a:p>
          <a:p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           Я – щаслива особистість.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1000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1283</Words>
  <Application>Microsoft Office PowerPoint</Application>
  <PresentationFormat>Екран (4:3)</PresentationFormat>
  <Paragraphs>196</Paragraphs>
  <Slides>53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53</vt:i4>
      </vt:variant>
    </vt:vector>
  </HeadingPairs>
  <TitlesOfParts>
    <vt:vector size="55" baseType="lpstr">
      <vt:lpstr>Тема Office</vt:lpstr>
      <vt:lpstr>PDF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Пользователь</cp:lastModifiedBy>
  <cp:revision>113</cp:revision>
  <dcterms:created xsi:type="dcterms:W3CDTF">2010-02-23T11:30:32Z</dcterms:created>
  <dcterms:modified xsi:type="dcterms:W3CDTF">2022-02-14T23:08:08Z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