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CCFF"/>
    <a:srgbClr val="00FF00"/>
    <a:srgbClr val="CC9900"/>
    <a:srgbClr val="CC66FF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6424" autoAdjust="0"/>
  </p:normalViewPr>
  <p:slideViewPr>
    <p:cSldViewPr>
      <p:cViewPr varScale="1">
        <p:scale>
          <a:sx n="91" d="100"/>
          <a:sy n="91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F8CA41-BCCE-4B2B-B7F1-E6C67E74EE53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4D5161-108E-486C-A759-CCB59A45799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D67629-7832-44DC-B472-19617683746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40EB-E87D-4D77-802B-585357C4052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4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7151-F91D-491F-B8EE-2D571FCBA38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1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7849-4C3E-4261-BB47-C9C9A5C73FB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7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CAC9-E022-4B8D-9E7B-46D7B87173D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0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16E2-C7A9-4A58-8D02-9083E6965F9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7645-116D-4BA2-B228-3BB07C13079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5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A7C67-E007-4B13-BE9D-D79802CED51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DA7C-3667-4E36-875D-8EE0E72F351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2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EE79-0A10-439C-A60C-449E48BD7A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1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E2B1-5AD6-4BBB-B963-05E058D34F2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2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91F3-DE6C-482B-ABF5-60E1B8BEA24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3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5CA508E-712A-4A26-A9BC-029D2E1FD51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1" r:id="rId2"/>
    <p:sldLayoutId id="214748375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51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107950" y="2133600"/>
            <a:ext cx="5183188" cy="19431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3333CC"/>
                </a:solidFill>
              </a:rPr>
              <a:t>         Учитель-логопед:</a:t>
            </a:r>
          </a:p>
          <a:p>
            <a:pPr eaLnBrk="1" hangingPunct="1"/>
            <a:r>
              <a:rPr lang="ru-RU" altLang="ru-RU" smtClean="0">
                <a:solidFill>
                  <a:srgbClr val="3333CC"/>
                </a:solidFill>
              </a:rPr>
              <a:t>     </a:t>
            </a:r>
          </a:p>
          <a:p>
            <a:pPr eaLnBrk="1" hangingPunct="1"/>
            <a:r>
              <a:rPr lang="ru-RU" altLang="ru-RU" smtClean="0">
                <a:solidFill>
                  <a:srgbClr val="3333CC"/>
                </a:solidFill>
              </a:rPr>
              <a:t>      </a:t>
            </a:r>
            <a:r>
              <a:rPr lang="uk-UA" altLang="ru-RU" smtClean="0">
                <a:solidFill>
                  <a:srgbClr val="3333CC"/>
                </a:solidFill>
              </a:rPr>
              <a:t>Бережна Світлана Борисівна </a:t>
            </a:r>
            <a:endParaRPr lang="ru-RU" altLang="ru-RU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0826" y="188640"/>
            <a:ext cx="8655050" cy="259181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i="1" dirty="0" smtClean="0">
                <a:solidFill>
                  <a:srgbClr val="3333CC"/>
                </a:solidFill>
              </a:rPr>
              <a:t/>
            </a:r>
            <a:br>
              <a:rPr lang="ru-RU" altLang="ru-RU" i="1" dirty="0" smtClean="0">
                <a:solidFill>
                  <a:srgbClr val="3333CC"/>
                </a:solidFill>
              </a:rPr>
            </a:br>
            <a:r>
              <a:rPr lang="ru-RU" altLang="ru-RU" i="1" dirty="0" err="1" smtClean="0">
                <a:solidFill>
                  <a:srgbClr val="3333CC"/>
                </a:solidFill>
              </a:rPr>
              <a:t>Логопедичний</a:t>
            </a:r>
            <a:r>
              <a:rPr lang="ru-RU" altLang="ru-RU" i="1" dirty="0" smtClean="0">
                <a:solidFill>
                  <a:srgbClr val="3333CC"/>
                </a:solidFill>
              </a:rPr>
              <a:t> </a:t>
            </a:r>
            <a:r>
              <a:rPr lang="ru-RU" altLang="ru-RU" i="1" dirty="0" err="1" smtClean="0">
                <a:solidFill>
                  <a:srgbClr val="3333CC"/>
                </a:solidFill>
              </a:rPr>
              <a:t>кабінет</a:t>
            </a:r>
            <a:endParaRPr lang="ru-RU" altLang="ru-RU" sz="3200" dirty="0" smtClean="0">
              <a:solidFill>
                <a:srgbClr val="3333CC"/>
              </a:solidFill>
            </a:endParaRPr>
          </a:p>
        </p:txBody>
      </p:sp>
      <p:pic>
        <p:nvPicPr>
          <p:cNvPr id="5124" name="Picture 8" descr="lines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814388"/>
            <a:ext cx="8610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lines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8610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lines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305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lines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9588"/>
            <a:ext cx="8305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lines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8305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lines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05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668588"/>
            <a:ext cx="389413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850" y="785813"/>
            <a:ext cx="8229600" cy="2571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smtClean="0"/>
              <a:t>     Тут приємно нам бувати,</a:t>
            </a:r>
          </a:p>
          <a:p>
            <a:pPr algn="ctr" eaLnBrk="1" hangingPunct="1">
              <a:buFontTx/>
              <a:buNone/>
            </a:pPr>
            <a:r>
              <a:rPr lang="ru-RU" altLang="ru-RU" sz="2800" smtClean="0"/>
              <a:t>Хочемо  багато знати,</a:t>
            </a:r>
            <a:br>
              <a:rPr lang="ru-RU" altLang="ru-RU" sz="2800" smtClean="0"/>
            </a:br>
            <a:r>
              <a:rPr lang="ru-RU" altLang="ru-RU" sz="2800" smtClean="0"/>
              <a:t>Щоб відмінниками стати.</a:t>
            </a:r>
          </a:p>
        </p:txBody>
      </p:sp>
      <p:pic>
        <p:nvPicPr>
          <p:cNvPr id="14339" name="Picture 7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113" y="1484313"/>
            <a:ext cx="9794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76250"/>
            <a:ext cx="9794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dis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33825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dis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73363"/>
            <a:ext cx="38036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52463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4000" smtClean="0">
                <a:solidFill>
                  <a:srgbClr val="0066FF"/>
                </a:solidFill>
                <a:latin typeface="Garamond" pitchFamily="18" charset="0"/>
              </a:rPr>
              <a:t>Опис  кабінета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692150"/>
            <a:ext cx="8893175" cy="5505450"/>
          </a:xfrm>
        </p:spPr>
        <p:txBody>
          <a:bodyPr/>
          <a:lstStyle/>
          <a:p>
            <a:pPr eaLnBrk="1" hangingPunct="1"/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Логопедичний кабінет  обладнаний всім необхідним для роботи з дітьми.</a:t>
            </a:r>
            <a:br>
              <a:rPr lang="uk-UA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У кабінеті є вся необхідна документація: організаційно-методична документація, графік роботи кабінету, що забезпечує проведення групових  та індивідуальних занять.</a:t>
            </a:r>
            <a:br>
              <a:rPr lang="uk-UA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Зібрано і постійно поповнюється бібліотека вчителя-логопеда, інформаційний матеріал для батьків і педагогів.   </a:t>
            </a:r>
          </a:p>
          <a:p>
            <a:pPr eaLnBrk="1" hangingPunct="1"/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Оформлений стенд «За порадою до логопеда», де розміщується матеріал для батьків і педагогів.</a:t>
            </a:r>
            <a:br>
              <a:rPr lang="uk-UA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Кабінет оснащений  частково технічними засобами, але в перспективі планується: магнітофон та багато інш. Також розроблено серію презентацій.  «Складаємо розповідь», «Оптична Дисграфія», «Диференціація« Б » і « Д », Диференціація« С » і « З »» і т.д. </a:t>
            </a:r>
          </a:p>
          <a:p>
            <a:pPr eaLnBrk="1" hangingPunct="1"/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Зібрано дидактичний матеріал для роботи над дисграфією (різні завдання, картки).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60350"/>
            <a:ext cx="9144000" cy="6858000"/>
          </a:xfrm>
        </p:spPr>
        <p:txBody>
          <a:bodyPr/>
          <a:lstStyle/>
          <a:p>
            <a:pPr eaLnBrk="1" hangingPunct="1"/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Для роботи з дітьми є дидактичний матеріал: для обстеження мовлення дітей: альбом обстеження. Зібраний матеріал для обстеження інтелекту і пізнавальної діяльності, для постановки та автоматизації звуків є: настінний та індивідуальні дзеркала, підібраний мовний матеріал на шиплячі, свистячі , сонорні звуки, який включає в себе: склади відкриті і закриті з заданим звуком, слова, прислів'я, вірші, скоромовки, тексти.</a:t>
            </a:r>
            <a:br>
              <a:rPr lang="uk-UA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Для роботи над словником розроблений і систематизований матеріал за темами (пори року, транспорт, овочі, фрукти, ягоди, посуд і т.д.), де є картинки, мовний матеріал і різні завдання для формування лексико-граматичної будови мови.</a:t>
            </a:r>
            <a:br>
              <a:rPr lang="uk-UA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Для роботи над дисграфією є картки з різними завданнями, дидактичні ігри «Дізнайся букву», «Склади букву» і т.д.</a:t>
            </a:r>
            <a:br>
              <a:rPr lang="uk-UA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 Підібрані оповідання для переказу. </a:t>
            </a:r>
            <a:br>
              <a:rPr lang="uk-UA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 Також підібраний матеріал для розвитку дрібної моторики.</a:t>
            </a:r>
          </a:p>
          <a:p>
            <a:pPr eaLnBrk="1" hangingPunct="1"/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Ласкаво просимо.</a:t>
            </a:r>
          </a:p>
          <a:p>
            <a:pPr eaLnBrk="1" hangingPunct="1">
              <a:buFontTx/>
              <a:buNone/>
            </a:pPr>
            <a:r>
              <a:rPr lang="uk-UA" altLang="ru-RU" sz="2400" smtClean="0"/>
              <a:t/>
            </a:r>
            <a:br>
              <a:rPr lang="uk-UA" altLang="ru-RU" sz="2400" smtClean="0"/>
            </a:br>
            <a:endParaRPr lang="ru-RU" altLang="ru-RU" b="1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2349500"/>
            <a:ext cx="8229600" cy="1368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7200" i="1" smtClean="0">
                <a:solidFill>
                  <a:srgbClr val="3366FF"/>
                </a:solidFill>
                <a:latin typeface="Garamond" pitchFamily="18" charset="0"/>
              </a:rPr>
              <a:t>Дякуємо за увагу!</a:t>
            </a:r>
          </a:p>
        </p:txBody>
      </p:sp>
      <p:pic>
        <p:nvPicPr>
          <p:cNvPr id="17411" name="Picture 4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875" y="476250"/>
            <a:ext cx="9794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9794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813" y="1700213"/>
            <a:ext cx="9794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28775"/>
            <a:ext cx="9794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60575"/>
            <a:ext cx="9794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6250"/>
            <a:ext cx="9794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13" y="404813"/>
            <a:ext cx="9794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1989138"/>
            <a:ext cx="9794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анимашки кош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42988" y="4076700"/>
            <a:ext cx="9731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анимашки кош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380288" y="4221163"/>
            <a:ext cx="9731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анимаш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2314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00213"/>
            <a:ext cx="9794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2714 L 0.00208 -0.1375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2714 L 0.00208 -0.1375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124075" y="3929063"/>
            <a:ext cx="4932363" cy="2597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Запрошуємо до кабінету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Цікавіш</a:t>
            </a:r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ого в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 школі нема!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Хто зі звуками не дружить,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Приходять всі до нас.</a:t>
            </a:r>
          </a:p>
          <a:p>
            <a:pPr algn="ctr" eaLnBrk="1" hangingPunct="1">
              <a:buFontTx/>
              <a:buNone/>
            </a:pP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3" name="Picture 13" descr="анимашки кош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9731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анимашки кош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04813"/>
            <a:ext cx="9731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анимашки кош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42988" y="5013325"/>
            <a:ext cx="9731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анимашки кош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04025" y="4941888"/>
            <a:ext cx="1079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0688"/>
            <a:ext cx="42243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5631E-6 L -0.00573 0.690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3453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0191 0.7118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5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2714 L 0.00208 -0.13754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4447 L -0.00382 -0.14794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4005263"/>
            <a:ext cx="8229600" cy="2376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Хто буде до логопеда приходити,</a:t>
            </a:r>
          </a:p>
          <a:p>
            <a:pPr algn="ctr" eaLnBrk="1" hangingPunct="1">
              <a:buFontTx/>
              <a:buNone/>
            </a:pPr>
            <a:r>
              <a:rPr lang="ru-RU" altLang="ru-RU" smtClean="0"/>
              <a:t>Того навчать говорити,</a:t>
            </a:r>
            <a:br>
              <a:rPr lang="ru-RU" altLang="ru-RU" smtClean="0"/>
            </a:br>
            <a:r>
              <a:rPr lang="ru-RU" altLang="ru-RU" smtClean="0"/>
              <a:t>Помилок важких уникати</a:t>
            </a:r>
            <a:br>
              <a:rPr lang="ru-RU" altLang="ru-RU" smtClean="0"/>
            </a:br>
            <a:r>
              <a:rPr lang="ru-RU" altLang="ru-RU" smtClean="0"/>
              <a:t>І думку гарно викладати.</a:t>
            </a:r>
          </a:p>
        </p:txBody>
      </p:sp>
      <p:pic>
        <p:nvPicPr>
          <p:cNvPr id="7171" name="Picture 5" descr="butterfly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412" flipH="1">
            <a:off x="-11113" y="671513"/>
            <a:ext cx="1552576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butterfly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2412">
            <a:off x="7545388" y="836613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butterfly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906" flipH="1">
            <a:off x="96838" y="4322763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butterfly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4324">
            <a:off x="7656513" y="4778375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6250"/>
            <a:ext cx="42481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714750" y="1285875"/>
            <a:ext cx="5429250" cy="2000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ru-RU" sz="2800" smtClean="0"/>
              <a:t>    Ця зона - для навчання:</a:t>
            </a:r>
            <a:br>
              <a:rPr lang="uk-UA" altLang="ru-RU" sz="2800" smtClean="0"/>
            </a:br>
            <a:r>
              <a:rPr lang="uk-UA" altLang="ru-RU" sz="2800" smtClean="0"/>
              <a:t>Дуже потрібна вона!</a:t>
            </a:r>
            <a:br>
              <a:rPr lang="uk-UA" altLang="ru-RU" sz="2800" smtClean="0"/>
            </a:br>
            <a:r>
              <a:rPr lang="uk-UA" altLang="ru-RU" sz="2800" smtClean="0"/>
              <a:t>Тут кросворди і загадки.</a:t>
            </a:r>
            <a:br>
              <a:rPr lang="uk-UA" altLang="ru-RU" sz="2800" smtClean="0"/>
            </a:br>
            <a:r>
              <a:rPr lang="uk-UA" altLang="ru-RU" sz="2800" smtClean="0"/>
              <a:t>Тут є  іграшки і папки.</a:t>
            </a:r>
            <a:endParaRPr lang="ru-RU" altLang="ru-RU" sz="2800" smtClean="0"/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714375" y="4286250"/>
            <a:ext cx="37147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ru-RU" sz="2800">
                <a:solidFill>
                  <a:schemeClr val="tx1"/>
                </a:solidFill>
                <a:latin typeface="Times New Roman" pitchFamily="18" charset="0"/>
              </a:rPr>
              <a:t>Будем  пам'ять і мислення  розвивати,</a:t>
            </a:r>
            <a:br>
              <a:rPr lang="uk-UA" altLang="ru-RU" sz="28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altLang="ru-RU" sz="2800">
                <a:solidFill>
                  <a:schemeClr val="tx1"/>
                </a:solidFill>
                <a:latin typeface="Times New Roman" pitchFamily="18" charset="0"/>
              </a:rPr>
              <a:t>Щоб  найрозумнішими у класі стати</a:t>
            </a:r>
            <a:br>
              <a:rPr lang="uk-UA" altLang="ru-RU" sz="2800">
                <a:solidFill>
                  <a:schemeClr val="tx1"/>
                </a:solidFill>
                <a:latin typeface="Times New Roman" pitchFamily="18" charset="0"/>
              </a:rPr>
            </a:br>
            <a:endParaRPr lang="ru-RU" altLang="ru-RU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196" name="Picture 10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3663" y="476250"/>
            <a:ext cx="9794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3357563"/>
            <a:ext cx="9794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87338"/>
            <a:ext cx="25447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00438"/>
            <a:ext cx="3744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28625" y="928688"/>
            <a:ext cx="5715000" cy="2879725"/>
          </a:xfrm>
        </p:spPr>
        <p:txBody>
          <a:bodyPr rtlCol="0">
            <a:normAutofit fontScale="92500"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alt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Оця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зона - </a:t>
            </a:r>
            <a:r>
              <a:rPr lang="ru-RU" alt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ігрова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Цікава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- ось яка!</a:t>
            </a:r>
            <a:b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Тут </a:t>
            </a:r>
            <a:r>
              <a:rPr lang="ru-RU" alt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всі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alt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іграшки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alt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говорять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Голосами </a:t>
            </a:r>
            <a:r>
              <a:rPr lang="ru-RU" alt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діточок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alt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alt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74" name="Picture 10" descr="dis4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489575"/>
            <a:ext cx="1139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dis1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42938"/>
            <a:ext cx="101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dis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643313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86025"/>
            <a:ext cx="5119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85750" y="1428750"/>
            <a:ext cx="4929188" cy="1785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/>
              <a:t>    Щоб нам чисто говорити</a:t>
            </a:r>
            <a:br>
              <a:rPr lang="ru-RU" altLang="ru-RU" sz="2400" smtClean="0"/>
            </a:br>
            <a:r>
              <a:rPr lang="ru-RU" altLang="ru-RU" sz="2400" smtClean="0"/>
              <a:t>З пальцями  та язиком потрібно всім дружити.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86250" y="3357563"/>
            <a:ext cx="42148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dirty="0"/>
              <a:t>    </a:t>
            </a:r>
            <a:endParaRPr lang="ru-RU" sz="2400" kern="0" dirty="0">
              <a:latin typeface="+mn-lt"/>
            </a:endParaRPr>
          </a:p>
        </p:txBody>
      </p:sp>
      <p:pic>
        <p:nvPicPr>
          <p:cNvPr id="10244" name="Picture 10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1863" y="908050"/>
            <a:ext cx="9794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13" y="404813"/>
            <a:ext cx="9794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bird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150" y="3429000"/>
            <a:ext cx="9794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2852738"/>
            <a:ext cx="3756025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124075" y="0"/>
            <a:ext cx="4905375" cy="511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ru-RU" sz="2800" dirty="0" smtClean="0"/>
              <a:t>   </a:t>
            </a:r>
            <a:r>
              <a:rPr lang="uk-UA" altLang="ru-RU" sz="2800" dirty="0" err="1" smtClean="0">
                <a:latin typeface="Times New Roman" pitchFamily="18" charset="0"/>
                <a:cs typeface="Times New Roman" pitchFamily="18" charset="0"/>
              </a:rPr>
              <a:t>Ми сядемо перед дзерка</a:t>
            </a: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лом</a:t>
            </a:r>
            <a:b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І язичок «лопаткою»</a:t>
            </a:r>
            <a:b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Або конячкою поцокаєм</a:t>
            </a:r>
            <a:b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 І губи «хоботком».</a:t>
            </a:r>
            <a:b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dirty="0" err="1" smtClean="0">
                <a:latin typeface="Times New Roman" pitchFamily="18" charset="0"/>
                <a:cs typeface="Times New Roman" pitchFamily="18" charset="0"/>
              </a:rPr>
              <a:t>Потім трохи мото</a:t>
            </a: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рчиком,</a:t>
            </a:r>
            <a:b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поспіль кілька  раз, </a:t>
            </a:r>
            <a:b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Весела зарядка</a:t>
            </a:r>
            <a:b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виходить ось у нас.</a:t>
            </a:r>
            <a:endParaRPr lang="uk-UA" altLang="ru-RU" sz="2800" dirty="0" smtClean="0"/>
          </a:p>
          <a:p>
            <a:pPr eaLnBrk="1" hangingPunct="1">
              <a:buFontTx/>
              <a:buNone/>
            </a:pPr>
            <a:endParaRPr lang="uk-UA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9" descr="butterfly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 descr="butterfly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565">
            <a:off x="1370013" y="1036638"/>
            <a:ext cx="685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 descr="butterfly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77735">
            <a:off x="5545138" y="440213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 descr="butterfly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75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6" descr="butterfly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04450">
            <a:off x="8532813" y="3159125"/>
            <a:ext cx="685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9" descr="butterfly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685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0" descr="butterfly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851" y="2406650"/>
            <a:ext cx="762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448050"/>
            <a:ext cx="34274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598738"/>
            <a:ext cx="22383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180975" y="3492500"/>
            <a:ext cx="5699125" cy="254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 </a:t>
            </a:r>
            <a:endParaRPr lang="en-US" altLang="ru-RU" smtClean="0"/>
          </a:p>
          <a:p>
            <a:pPr eaLnBrk="1" hangingPunct="1">
              <a:buFontTx/>
              <a:buNone/>
            </a:pPr>
            <a:endParaRPr lang="en-US" altLang="ru-RU" smtClean="0"/>
          </a:p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Біля дошки ми працюємо.</a:t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Склади в слово складаємо.</a:t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Букви з наголосом вимовляємо</a:t>
            </a:r>
          </a:p>
        </p:txBody>
      </p:sp>
      <p:pic>
        <p:nvPicPr>
          <p:cNvPr id="12291" name="Picture 11" descr="dis4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4003675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butterfly6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46507">
            <a:off x="5892800" y="473075"/>
            <a:ext cx="13811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butterfly6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2291">
            <a:off x="388144" y="588169"/>
            <a:ext cx="13811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85750"/>
            <a:ext cx="36322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3241675"/>
            <a:ext cx="2103437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357313" y="333375"/>
            <a:ext cx="7462837" cy="3527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 Батькам, вчителям я допомагаю,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Як  їхнім дітям  вади подолати визначаю.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Даю рекомендації, поради,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Читати разом книги та журнали.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Адже, для успіху треба зовсім  не багато, </a:t>
            </a:r>
          </a:p>
          <a:p>
            <a:pPr eaLnBrk="1" hangingPunct="1">
              <a:buFontTx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 лише  разом  працювати. 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/>
          </a:p>
        </p:txBody>
      </p:sp>
      <p:pic>
        <p:nvPicPr>
          <p:cNvPr id="13315" name="Picture 7" descr="butterfly6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140">
            <a:off x="6238875" y="4098925"/>
            <a:ext cx="13811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butterfly6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9622">
            <a:off x="7524750" y="765175"/>
            <a:ext cx="13811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butterfly6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2291">
            <a:off x="-7144" y="826295"/>
            <a:ext cx="13811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51200"/>
            <a:ext cx="39671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935</TotalTime>
  <Words>87</Words>
  <Application>Microsoft Office PowerPoint</Application>
  <PresentationFormat>Екран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Воздушный поток</vt:lpstr>
      <vt:lpstr> Логопедичний кабінет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Опис  кабінета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Логопедичний кабінет</dc:title>
  <dc:creator>Home</dc:creator>
  <cp:lastModifiedBy>Пользователь</cp:lastModifiedBy>
  <cp:revision>61</cp:revision>
  <dcterms:created xsi:type="dcterms:W3CDTF">2008-03-16T12:05:50Z</dcterms:created>
  <dcterms:modified xsi:type="dcterms:W3CDTF">2022-02-14T17:49:51Z</dcterms:modified>
  <cp:contentStatus>Остаточне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