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51"/>
  </p:notesMasterIdLst>
  <p:sldIdLst>
    <p:sldId id="256" r:id="rId2"/>
    <p:sldId id="556" r:id="rId3"/>
    <p:sldId id="259" r:id="rId4"/>
    <p:sldId id="632" r:id="rId5"/>
    <p:sldId id="637" r:id="rId6"/>
    <p:sldId id="642" r:id="rId7"/>
    <p:sldId id="643" r:id="rId8"/>
    <p:sldId id="509" r:id="rId9"/>
    <p:sldId id="510" r:id="rId10"/>
    <p:sldId id="330" r:id="rId11"/>
    <p:sldId id="611" r:id="rId12"/>
    <p:sldId id="605" r:id="rId13"/>
    <p:sldId id="617" r:id="rId14"/>
    <p:sldId id="618" r:id="rId15"/>
    <p:sldId id="609" r:id="rId16"/>
    <p:sldId id="607" r:id="rId17"/>
    <p:sldId id="638" r:id="rId18"/>
    <p:sldId id="639" r:id="rId19"/>
    <p:sldId id="640" r:id="rId20"/>
    <p:sldId id="608" r:id="rId21"/>
    <p:sldId id="636" r:id="rId22"/>
    <p:sldId id="633" r:id="rId23"/>
    <p:sldId id="616" r:id="rId24"/>
    <p:sldId id="621" r:id="rId25"/>
    <p:sldId id="626" r:id="rId26"/>
    <p:sldId id="620" r:id="rId27"/>
    <p:sldId id="625" r:id="rId28"/>
    <p:sldId id="624" r:id="rId29"/>
    <p:sldId id="627" r:id="rId30"/>
    <p:sldId id="623" r:id="rId31"/>
    <p:sldId id="622" r:id="rId32"/>
    <p:sldId id="619" r:id="rId33"/>
    <p:sldId id="577" r:id="rId34"/>
    <p:sldId id="534" r:id="rId35"/>
    <p:sldId id="565" r:id="rId36"/>
    <p:sldId id="511" r:id="rId37"/>
    <p:sldId id="606" r:id="rId38"/>
    <p:sldId id="520" r:id="rId39"/>
    <p:sldId id="342" r:id="rId40"/>
    <p:sldId id="631" r:id="rId41"/>
    <p:sldId id="340" r:id="rId42"/>
    <p:sldId id="508" r:id="rId43"/>
    <p:sldId id="459" r:id="rId44"/>
    <p:sldId id="363" r:id="rId45"/>
    <p:sldId id="641" r:id="rId46"/>
    <p:sldId id="588" r:id="rId47"/>
    <p:sldId id="513" r:id="rId48"/>
    <p:sldId id="460" r:id="rId49"/>
    <p:sldId id="589" r:id="rId5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2CAE"/>
    <a:srgbClr val="B10F64"/>
    <a:srgbClr val="D012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956" autoAdjust="0"/>
    <p:restoredTop sz="94660"/>
  </p:normalViewPr>
  <p:slideViewPr>
    <p:cSldViewPr snapToGrid="0">
      <p:cViewPr>
        <p:scale>
          <a:sx n="60" d="100"/>
          <a:sy n="60" d="100"/>
        </p:scale>
        <p:origin x="-132" y="-58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09F77B-18C2-45A8-9CE2-B378834DEE3C}" type="doc">
      <dgm:prSet loTypeId="urn:microsoft.com/office/officeart/2005/8/layout/cycle8" loCatId="cycle" qsTypeId="urn:microsoft.com/office/officeart/2005/8/quickstyle/simple4" qsCatId="simple" csTypeId="urn:microsoft.com/office/officeart/2005/8/colors/accent1_2" csCatId="accent1" phldr="1"/>
      <dgm:spPr/>
    </dgm:pt>
    <dgm:pt modelId="{35D807AB-CCA6-4D71-99C7-6BC7AC7DCB60}">
      <dgm:prSet phldrT="[Текст]" custT="1"/>
      <dgm:spPr/>
      <dgm:t>
        <a:bodyPr/>
        <a:lstStyle/>
        <a:p>
          <a:r>
            <a:rPr lang="uk-UA" sz="1800" dirty="0">
              <a:latin typeface="Comic Sans MS" panose="030F0702030302020204" pitchFamily="66" charset="0"/>
            </a:rPr>
            <a:t>Розвивальне навчання</a:t>
          </a:r>
          <a:endParaRPr lang="ru-RU" sz="1800" dirty="0">
            <a:latin typeface="Comic Sans MS" panose="030F0702030302020204" pitchFamily="66" charset="0"/>
          </a:endParaRPr>
        </a:p>
      </dgm:t>
    </dgm:pt>
    <dgm:pt modelId="{E999E505-9EE1-41B6-B585-97CFA5FF8B4D}" type="parTrans" cxnId="{2581D874-EF2E-42B4-8401-9EFC87667669}">
      <dgm:prSet/>
      <dgm:spPr/>
      <dgm:t>
        <a:bodyPr/>
        <a:lstStyle/>
        <a:p>
          <a:endParaRPr lang="ru-RU"/>
        </a:p>
      </dgm:t>
    </dgm:pt>
    <dgm:pt modelId="{C02AC2AB-1E41-4544-B798-0834D75F821D}" type="sibTrans" cxnId="{2581D874-EF2E-42B4-8401-9EFC87667669}">
      <dgm:prSet/>
      <dgm:spPr/>
      <dgm:t>
        <a:bodyPr/>
        <a:lstStyle/>
        <a:p>
          <a:endParaRPr lang="ru-RU"/>
        </a:p>
      </dgm:t>
    </dgm:pt>
    <dgm:pt modelId="{F0958777-6203-469E-95AF-3FC049EB22FF}">
      <dgm:prSet phldrT="[Текст]" custT="1"/>
      <dgm:spPr/>
      <dgm:t>
        <a:bodyPr/>
        <a:lstStyle/>
        <a:p>
          <a:r>
            <a:rPr lang="uk-UA" sz="1600" dirty="0">
              <a:latin typeface="Comic Sans MS" panose="030F0702030302020204" pitchFamily="66" charset="0"/>
            </a:rPr>
            <a:t>Навчання як дослідження</a:t>
          </a:r>
          <a:endParaRPr lang="ru-RU" sz="1600" dirty="0">
            <a:latin typeface="Comic Sans MS" panose="030F0702030302020204" pitchFamily="66" charset="0"/>
          </a:endParaRPr>
        </a:p>
      </dgm:t>
    </dgm:pt>
    <dgm:pt modelId="{99F9C9C4-0C99-4376-B385-6CC2C3CB3CD6}" type="parTrans" cxnId="{F5E53C71-6855-4657-84FD-5420F474BD6B}">
      <dgm:prSet/>
      <dgm:spPr/>
      <dgm:t>
        <a:bodyPr/>
        <a:lstStyle/>
        <a:p>
          <a:endParaRPr lang="ru-RU"/>
        </a:p>
      </dgm:t>
    </dgm:pt>
    <dgm:pt modelId="{05B5409D-B3C6-4244-8FD7-371C300EDCD0}" type="sibTrans" cxnId="{F5E53C71-6855-4657-84FD-5420F474BD6B}">
      <dgm:prSet/>
      <dgm:spPr/>
      <dgm:t>
        <a:bodyPr/>
        <a:lstStyle/>
        <a:p>
          <a:endParaRPr lang="ru-RU"/>
        </a:p>
      </dgm:t>
    </dgm:pt>
    <dgm:pt modelId="{48A44114-8F85-4065-9A84-32DFD1C9A2FD}">
      <dgm:prSet phldrT="[Текст]"/>
      <dgm:spPr/>
      <dgm:t>
        <a:bodyPr/>
        <a:lstStyle/>
        <a:p>
          <a:r>
            <a:rPr lang="uk-UA" dirty="0">
              <a:latin typeface="Comic Sans MS" panose="030F0702030302020204" pitchFamily="66" charset="0"/>
            </a:rPr>
            <a:t>Формування творчої особистості</a:t>
          </a:r>
          <a:endParaRPr lang="ru-RU" dirty="0">
            <a:latin typeface="Comic Sans MS" panose="030F0702030302020204" pitchFamily="66" charset="0"/>
          </a:endParaRPr>
        </a:p>
      </dgm:t>
    </dgm:pt>
    <dgm:pt modelId="{88CDAA2A-22F6-438D-A1C0-4E55BF34EF07}" type="parTrans" cxnId="{29B9D354-0CFD-49EC-B616-B290F7ADE3B1}">
      <dgm:prSet/>
      <dgm:spPr/>
      <dgm:t>
        <a:bodyPr/>
        <a:lstStyle/>
        <a:p>
          <a:endParaRPr lang="ru-RU"/>
        </a:p>
      </dgm:t>
    </dgm:pt>
    <dgm:pt modelId="{08187CB8-1E1D-4D7E-A67C-58CE69A171DD}" type="sibTrans" cxnId="{29B9D354-0CFD-49EC-B616-B290F7ADE3B1}">
      <dgm:prSet/>
      <dgm:spPr/>
      <dgm:t>
        <a:bodyPr/>
        <a:lstStyle/>
        <a:p>
          <a:endParaRPr lang="ru-RU"/>
        </a:p>
      </dgm:t>
    </dgm:pt>
    <dgm:pt modelId="{4CDE3CCB-C38D-44A7-B348-BA521079EE45}">
      <dgm:prSet phldrT="[Текст]" custT="1"/>
      <dgm:spPr/>
      <dgm:t>
        <a:bodyPr/>
        <a:lstStyle/>
        <a:p>
          <a:r>
            <a:rPr lang="uk-UA" sz="2000" dirty="0">
              <a:latin typeface="Comic Sans MS" panose="030F0702030302020204" pitchFamily="66" charset="0"/>
            </a:rPr>
            <a:t>Групова навчальна діяльність</a:t>
          </a:r>
          <a:endParaRPr lang="ru-RU" sz="2000" dirty="0">
            <a:latin typeface="Comic Sans MS" panose="030F0702030302020204" pitchFamily="66" charset="0"/>
          </a:endParaRPr>
        </a:p>
      </dgm:t>
    </dgm:pt>
    <dgm:pt modelId="{E30187EC-712B-47CF-A5F9-580C4540DBA2}" type="parTrans" cxnId="{B221FEF3-3406-4769-80B5-5BBEE62C365C}">
      <dgm:prSet/>
      <dgm:spPr/>
      <dgm:t>
        <a:bodyPr/>
        <a:lstStyle/>
        <a:p>
          <a:endParaRPr lang="ru-RU"/>
        </a:p>
      </dgm:t>
    </dgm:pt>
    <dgm:pt modelId="{E43DECA5-CCFD-450D-9EB9-AB76CAF9001F}" type="sibTrans" cxnId="{B221FEF3-3406-4769-80B5-5BBEE62C365C}">
      <dgm:prSet/>
      <dgm:spPr/>
      <dgm:t>
        <a:bodyPr/>
        <a:lstStyle/>
        <a:p>
          <a:endParaRPr lang="ru-RU"/>
        </a:p>
      </dgm:t>
    </dgm:pt>
    <dgm:pt modelId="{45B1A472-C6C5-413C-8C72-EA636872C0BC}">
      <dgm:prSet phldrT="[Текст]"/>
      <dgm:spPr/>
      <dgm:t>
        <a:bodyPr/>
        <a:lstStyle/>
        <a:p>
          <a:r>
            <a:rPr lang="uk-UA" dirty="0">
              <a:latin typeface="Comic Sans MS" panose="030F0702030302020204" pitchFamily="66" charset="0"/>
            </a:rPr>
            <a:t>Нові інформаційні технології</a:t>
          </a:r>
          <a:endParaRPr lang="ru-RU" dirty="0">
            <a:latin typeface="Comic Sans MS" panose="030F0702030302020204" pitchFamily="66" charset="0"/>
          </a:endParaRPr>
        </a:p>
      </dgm:t>
    </dgm:pt>
    <dgm:pt modelId="{11919AD3-FA3B-44B2-AFA1-2F63554BA53D}" type="parTrans" cxnId="{487546E3-4E50-4762-8851-4F0643FB7CC4}">
      <dgm:prSet/>
      <dgm:spPr/>
      <dgm:t>
        <a:bodyPr/>
        <a:lstStyle/>
        <a:p>
          <a:endParaRPr lang="ru-RU"/>
        </a:p>
      </dgm:t>
    </dgm:pt>
    <dgm:pt modelId="{F0E5721F-F420-4E30-B03D-F5A5948E500D}" type="sibTrans" cxnId="{487546E3-4E50-4762-8851-4F0643FB7CC4}">
      <dgm:prSet/>
      <dgm:spPr/>
      <dgm:t>
        <a:bodyPr/>
        <a:lstStyle/>
        <a:p>
          <a:endParaRPr lang="ru-RU"/>
        </a:p>
      </dgm:t>
    </dgm:pt>
    <dgm:pt modelId="{3F79D3EA-7042-4FBE-A369-F490455057D8}" type="pres">
      <dgm:prSet presAssocID="{F609F77B-18C2-45A8-9CE2-B378834DEE3C}" presName="compositeShape" presStyleCnt="0">
        <dgm:presLayoutVars>
          <dgm:chMax val="7"/>
          <dgm:dir/>
          <dgm:resizeHandles val="exact"/>
        </dgm:presLayoutVars>
      </dgm:prSet>
      <dgm:spPr/>
    </dgm:pt>
    <dgm:pt modelId="{A0B1422D-0268-4750-BFF4-E9842216CA83}" type="pres">
      <dgm:prSet presAssocID="{F609F77B-18C2-45A8-9CE2-B378834DEE3C}" presName="wedge1" presStyleLbl="node1" presStyleIdx="0" presStyleCnt="5"/>
      <dgm:spPr/>
      <dgm:t>
        <a:bodyPr/>
        <a:lstStyle/>
        <a:p>
          <a:endParaRPr lang="ru-RU"/>
        </a:p>
      </dgm:t>
    </dgm:pt>
    <dgm:pt modelId="{7A704125-BF98-4FCC-8AE4-015EEA1C991E}" type="pres">
      <dgm:prSet presAssocID="{F609F77B-18C2-45A8-9CE2-B378834DEE3C}" presName="dummy1a" presStyleCnt="0"/>
      <dgm:spPr/>
    </dgm:pt>
    <dgm:pt modelId="{36DF7B1A-575B-48C0-AFF7-97D4B8F4750B}" type="pres">
      <dgm:prSet presAssocID="{F609F77B-18C2-45A8-9CE2-B378834DEE3C}" presName="dummy1b" presStyleCnt="0"/>
      <dgm:spPr/>
    </dgm:pt>
    <dgm:pt modelId="{BC4777D2-33C0-43B4-A756-9E7D8F38094E}" type="pres">
      <dgm:prSet presAssocID="{F609F77B-18C2-45A8-9CE2-B378834DEE3C}" presName="wedge1Tx" presStyleLbl="node1" presStyleIdx="0" presStyleCnt="5">
        <dgm:presLayoutVars>
          <dgm:chMax val="0"/>
          <dgm:chPref val="0"/>
          <dgm:bulletEnabled val="1"/>
        </dgm:presLayoutVars>
      </dgm:prSet>
      <dgm:spPr/>
      <dgm:t>
        <a:bodyPr/>
        <a:lstStyle/>
        <a:p>
          <a:endParaRPr lang="ru-RU"/>
        </a:p>
      </dgm:t>
    </dgm:pt>
    <dgm:pt modelId="{32BD0C64-04AC-4ED7-B96D-A52C7D97DD6D}" type="pres">
      <dgm:prSet presAssocID="{F609F77B-18C2-45A8-9CE2-B378834DEE3C}" presName="wedge2" presStyleLbl="node1" presStyleIdx="1" presStyleCnt="5"/>
      <dgm:spPr/>
      <dgm:t>
        <a:bodyPr/>
        <a:lstStyle/>
        <a:p>
          <a:endParaRPr lang="ru-RU"/>
        </a:p>
      </dgm:t>
    </dgm:pt>
    <dgm:pt modelId="{8532F37E-4ADE-4E56-BC89-DCA2DEB4FF40}" type="pres">
      <dgm:prSet presAssocID="{F609F77B-18C2-45A8-9CE2-B378834DEE3C}" presName="dummy2a" presStyleCnt="0"/>
      <dgm:spPr/>
    </dgm:pt>
    <dgm:pt modelId="{C826A5C9-171C-4595-A5D6-104A6E61FDB4}" type="pres">
      <dgm:prSet presAssocID="{F609F77B-18C2-45A8-9CE2-B378834DEE3C}" presName="dummy2b" presStyleCnt="0"/>
      <dgm:spPr/>
    </dgm:pt>
    <dgm:pt modelId="{25F21B7A-5E90-45EA-B0B2-21D3F9D581E7}" type="pres">
      <dgm:prSet presAssocID="{F609F77B-18C2-45A8-9CE2-B378834DEE3C}" presName="wedge2Tx" presStyleLbl="node1" presStyleIdx="1" presStyleCnt="5">
        <dgm:presLayoutVars>
          <dgm:chMax val="0"/>
          <dgm:chPref val="0"/>
          <dgm:bulletEnabled val="1"/>
        </dgm:presLayoutVars>
      </dgm:prSet>
      <dgm:spPr/>
      <dgm:t>
        <a:bodyPr/>
        <a:lstStyle/>
        <a:p>
          <a:endParaRPr lang="ru-RU"/>
        </a:p>
      </dgm:t>
    </dgm:pt>
    <dgm:pt modelId="{AAA2B947-4D44-4848-A060-22656276C6BF}" type="pres">
      <dgm:prSet presAssocID="{F609F77B-18C2-45A8-9CE2-B378834DEE3C}" presName="wedge3" presStyleLbl="node1" presStyleIdx="2" presStyleCnt="5"/>
      <dgm:spPr/>
      <dgm:t>
        <a:bodyPr/>
        <a:lstStyle/>
        <a:p>
          <a:endParaRPr lang="ru-RU"/>
        </a:p>
      </dgm:t>
    </dgm:pt>
    <dgm:pt modelId="{DF37DF41-08AF-4BB2-8C1A-42F0F93690EB}" type="pres">
      <dgm:prSet presAssocID="{F609F77B-18C2-45A8-9CE2-B378834DEE3C}" presName="dummy3a" presStyleCnt="0"/>
      <dgm:spPr/>
    </dgm:pt>
    <dgm:pt modelId="{ADF9F558-C61B-4AC1-91E1-D298E48F600E}" type="pres">
      <dgm:prSet presAssocID="{F609F77B-18C2-45A8-9CE2-B378834DEE3C}" presName="dummy3b" presStyleCnt="0"/>
      <dgm:spPr/>
    </dgm:pt>
    <dgm:pt modelId="{AD66A150-F235-41B7-8255-2F1AAB296CDC}" type="pres">
      <dgm:prSet presAssocID="{F609F77B-18C2-45A8-9CE2-B378834DEE3C}" presName="wedge3Tx" presStyleLbl="node1" presStyleIdx="2" presStyleCnt="5">
        <dgm:presLayoutVars>
          <dgm:chMax val="0"/>
          <dgm:chPref val="0"/>
          <dgm:bulletEnabled val="1"/>
        </dgm:presLayoutVars>
      </dgm:prSet>
      <dgm:spPr/>
      <dgm:t>
        <a:bodyPr/>
        <a:lstStyle/>
        <a:p>
          <a:endParaRPr lang="ru-RU"/>
        </a:p>
      </dgm:t>
    </dgm:pt>
    <dgm:pt modelId="{50428886-A460-4D68-A4FD-EAD7EFCEAF5B}" type="pres">
      <dgm:prSet presAssocID="{F609F77B-18C2-45A8-9CE2-B378834DEE3C}" presName="wedge4" presStyleLbl="node1" presStyleIdx="3" presStyleCnt="5"/>
      <dgm:spPr/>
      <dgm:t>
        <a:bodyPr/>
        <a:lstStyle/>
        <a:p>
          <a:endParaRPr lang="ru-RU"/>
        </a:p>
      </dgm:t>
    </dgm:pt>
    <dgm:pt modelId="{A3793CAB-831D-49F1-9D0E-093211FC747F}" type="pres">
      <dgm:prSet presAssocID="{F609F77B-18C2-45A8-9CE2-B378834DEE3C}" presName="dummy4a" presStyleCnt="0"/>
      <dgm:spPr/>
    </dgm:pt>
    <dgm:pt modelId="{DC0B69C6-C68C-4BC2-B7DF-B1245C565495}" type="pres">
      <dgm:prSet presAssocID="{F609F77B-18C2-45A8-9CE2-B378834DEE3C}" presName="dummy4b" presStyleCnt="0"/>
      <dgm:spPr/>
    </dgm:pt>
    <dgm:pt modelId="{3050B834-4E9B-4EA5-B85E-57906DBF7103}" type="pres">
      <dgm:prSet presAssocID="{F609F77B-18C2-45A8-9CE2-B378834DEE3C}" presName="wedge4Tx" presStyleLbl="node1" presStyleIdx="3" presStyleCnt="5">
        <dgm:presLayoutVars>
          <dgm:chMax val="0"/>
          <dgm:chPref val="0"/>
          <dgm:bulletEnabled val="1"/>
        </dgm:presLayoutVars>
      </dgm:prSet>
      <dgm:spPr/>
      <dgm:t>
        <a:bodyPr/>
        <a:lstStyle/>
        <a:p>
          <a:endParaRPr lang="ru-RU"/>
        </a:p>
      </dgm:t>
    </dgm:pt>
    <dgm:pt modelId="{0BB128E0-3C66-4DDB-9636-7EB11D9D7424}" type="pres">
      <dgm:prSet presAssocID="{F609F77B-18C2-45A8-9CE2-B378834DEE3C}" presName="wedge5" presStyleLbl="node1" presStyleIdx="4" presStyleCnt="5"/>
      <dgm:spPr/>
      <dgm:t>
        <a:bodyPr/>
        <a:lstStyle/>
        <a:p>
          <a:endParaRPr lang="ru-RU"/>
        </a:p>
      </dgm:t>
    </dgm:pt>
    <dgm:pt modelId="{A522C123-52E2-4605-803D-57AD5E4CF159}" type="pres">
      <dgm:prSet presAssocID="{F609F77B-18C2-45A8-9CE2-B378834DEE3C}" presName="dummy5a" presStyleCnt="0"/>
      <dgm:spPr/>
    </dgm:pt>
    <dgm:pt modelId="{A918CE54-F666-428D-9D94-059218D38E1E}" type="pres">
      <dgm:prSet presAssocID="{F609F77B-18C2-45A8-9CE2-B378834DEE3C}" presName="dummy5b" presStyleCnt="0"/>
      <dgm:spPr/>
    </dgm:pt>
    <dgm:pt modelId="{5D2D7571-8FE3-45F0-AC1F-77077148DECC}" type="pres">
      <dgm:prSet presAssocID="{F609F77B-18C2-45A8-9CE2-B378834DEE3C}" presName="wedge5Tx" presStyleLbl="node1" presStyleIdx="4" presStyleCnt="5">
        <dgm:presLayoutVars>
          <dgm:chMax val="0"/>
          <dgm:chPref val="0"/>
          <dgm:bulletEnabled val="1"/>
        </dgm:presLayoutVars>
      </dgm:prSet>
      <dgm:spPr/>
      <dgm:t>
        <a:bodyPr/>
        <a:lstStyle/>
        <a:p>
          <a:endParaRPr lang="ru-RU"/>
        </a:p>
      </dgm:t>
    </dgm:pt>
    <dgm:pt modelId="{7EBF0371-B552-467E-BE57-47E4EBD20157}" type="pres">
      <dgm:prSet presAssocID="{C02AC2AB-1E41-4544-B798-0834D75F821D}" presName="arrowWedge1" presStyleLbl="fgSibTrans2D1" presStyleIdx="0" presStyleCnt="5"/>
      <dgm:spPr/>
    </dgm:pt>
    <dgm:pt modelId="{43C149BF-0816-4590-95CF-B3CBB36763AC}" type="pres">
      <dgm:prSet presAssocID="{05B5409D-B3C6-4244-8FD7-371C300EDCD0}" presName="arrowWedge2" presStyleLbl="fgSibTrans2D1" presStyleIdx="1" presStyleCnt="5"/>
      <dgm:spPr/>
    </dgm:pt>
    <dgm:pt modelId="{2335F31D-56C0-469B-8DAB-CD155685DDEE}" type="pres">
      <dgm:prSet presAssocID="{08187CB8-1E1D-4D7E-A67C-58CE69A171DD}" presName="arrowWedge3" presStyleLbl="fgSibTrans2D1" presStyleIdx="2" presStyleCnt="5"/>
      <dgm:spPr/>
    </dgm:pt>
    <dgm:pt modelId="{DC303D55-4BB1-4C57-9699-5C9E222DDDE8}" type="pres">
      <dgm:prSet presAssocID="{E43DECA5-CCFD-450D-9EB9-AB76CAF9001F}" presName="arrowWedge4" presStyleLbl="fgSibTrans2D1" presStyleIdx="3" presStyleCnt="5"/>
      <dgm:spPr/>
    </dgm:pt>
    <dgm:pt modelId="{D5FBA3A0-9D1D-41BA-A591-C2087D002176}" type="pres">
      <dgm:prSet presAssocID="{F0E5721F-F420-4E30-B03D-F5A5948E500D}" presName="arrowWedge5" presStyleLbl="fgSibTrans2D1" presStyleIdx="4" presStyleCnt="5"/>
      <dgm:spPr/>
    </dgm:pt>
  </dgm:ptLst>
  <dgm:cxnLst>
    <dgm:cxn modelId="{2B6A4B73-A89A-44C3-B38A-F2B30BAB7164}" type="presOf" srcId="{4CDE3CCB-C38D-44A7-B348-BA521079EE45}" destId="{50428886-A460-4D68-A4FD-EAD7EFCEAF5B}" srcOrd="0" destOrd="0" presId="urn:microsoft.com/office/officeart/2005/8/layout/cycle8"/>
    <dgm:cxn modelId="{3DE3EF12-2293-4D94-8A77-D32CB9464B57}" type="presOf" srcId="{F0958777-6203-469E-95AF-3FC049EB22FF}" destId="{25F21B7A-5E90-45EA-B0B2-21D3F9D581E7}" srcOrd="1" destOrd="0" presId="urn:microsoft.com/office/officeart/2005/8/layout/cycle8"/>
    <dgm:cxn modelId="{245BCB51-93E5-47BE-8F2E-C87663112DF9}" type="presOf" srcId="{35D807AB-CCA6-4D71-99C7-6BC7AC7DCB60}" destId="{BC4777D2-33C0-43B4-A756-9E7D8F38094E}" srcOrd="1" destOrd="0" presId="urn:microsoft.com/office/officeart/2005/8/layout/cycle8"/>
    <dgm:cxn modelId="{FDCF794F-67C1-42A2-A7A6-749904EB59AD}" type="presOf" srcId="{4CDE3CCB-C38D-44A7-B348-BA521079EE45}" destId="{3050B834-4E9B-4EA5-B85E-57906DBF7103}" srcOrd="1" destOrd="0" presId="urn:microsoft.com/office/officeart/2005/8/layout/cycle8"/>
    <dgm:cxn modelId="{96E74A38-A33E-4042-864F-BB6B70740187}" type="presOf" srcId="{45B1A472-C6C5-413C-8C72-EA636872C0BC}" destId="{5D2D7571-8FE3-45F0-AC1F-77077148DECC}" srcOrd="1" destOrd="0" presId="urn:microsoft.com/office/officeart/2005/8/layout/cycle8"/>
    <dgm:cxn modelId="{487546E3-4E50-4762-8851-4F0643FB7CC4}" srcId="{F609F77B-18C2-45A8-9CE2-B378834DEE3C}" destId="{45B1A472-C6C5-413C-8C72-EA636872C0BC}" srcOrd="4" destOrd="0" parTransId="{11919AD3-FA3B-44B2-AFA1-2F63554BA53D}" sibTransId="{F0E5721F-F420-4E30-B03D-F5A5948E500D}"/>
    <dgm:cxn modelId="{F5E53C71-6855-4657-84FD-5420F474BD6B}" srcId="{F609F77B-18C2-45A8-9CE2-B378834DEE3C}" destId="{F0958777-6203-469E-95AF-3FC049EB22FF}" srcOrd="1" destOrd="0" parTransId="{99F9C9C4-0C99-4376-B385-6CC2C3CB3CD6}" sibTransId="{05B5409D-B3C6-4244-8FD7-371C300EDCD0}"/>
    <dgm:cxn modelId="{5F861042-44CF-47D0-BBB9-AD8FFF743993}" type="presOf" srcId="{48A44114-8F85-4065-9A84-32DFD1C9A2FD}" destId="{AAA2B947-4D44-4848-A060-22656276C6BF}" srcOrd="0" destOrd="0" presId="urn:microsoft.com/office/officeart/2005/8/layout/cycle8"/>
    <dgm:cxn modelId="{499738CD-0387-40E3-AB08-909E54D85835}" type="presOf" srcId="{F609F77B-18C2-45A8-9CE2-B378834DEE3C}" destId="{3F79D3EA-7042-4FBE-A369-F490455057D8}" srcOrd="0" destOrd="0" presId="urn:microsoft.com/office/officeart/2005/8/layout/cycle8"/>
    <dgm:cxn modelId="{29B9D354-0CFD-49EC-B616-B290F7ADE3B1}" srcId="{F609F77B-18C2-45A8-9CE2-B378834DEE3C}" destId="{48A44114-8F85-4065-9A84-32DFD1C9A2FD}" srcOrd="2" destOrd="0" parTransId="{88CDAA2A-22F6-438D-A1C0-4E55BF34EF07}" sibTransId="{08187CB8-1E1D-4D7E-A67C-58CE69A171DD}"/>
    <dgm:cxn modelId="{7682923B-8E2F-4BDD-A705-F33A84A2606B}" type="presOf" srcId="{45B1A472-C6C5-413C-8C72-EA636872C0BC}" destId="{0BB128E0-3C66-4DDB-9636-7EB11D9D7424}" srcOrd="0" destOrd="0" presId="urn:microsoft.com/office/officeart/2005/8/layout/cycle8"/>
    <dgm:cxn modelId="{2581D874-EF2E-42B4-8401-9EFC87667669}" srcId="{F609F77B-18C2-45A8-9CE2-B378834DEE3C}" destId="{35D807AB-CCA6-4D71-99C7-6BC7AC7DCB60}" srcOrd="0" destOrd="0" parTransId="{E999E505-9EE1-41B6-B585-97CFA5FF8B4D}" sibTransId="{C02AC2AB-1E41-4544-B798-0834D75F821D}"/>
    <dgm:cxn modelId="{1D731FA8-FC38-4DC8-B99F-D46C394DAADE}" type="presOf" srcId="{F0958777-6203-469E-95AF-3FC049EB22FF}" destId="{32BD0C64-04AC-4ED7-B96D-A52C7D97DD6D}" srcOrd="0" destOrd="0" presId="urn:microsoft.com/office/officeart/2005/8/layout/cycle8"/>
    <dgm:cxn modelId="{B221FEF3-3406-4769-80B5-5BBEE62C365C}" srcId="{F609F77B-18C2-45A8-9CE2-B378834DEE3C}" destId="{4CDE3CCB-C38D-44A7-B348-BA521079EE45}" srcOrd="3" destOrd="0" parTransId="{E30187EC-712B-47CF-A5F9-580C4540DBA2}" sibTransId="{E43DECA5-CCFD-450D-9EB9-AB76CAF9001F}"/>
    <dgm:cxn modelId="{70524C9C-F015-4A31-95BD-73781FDEE58C}" type="presOf" srcId="{48A44114-8F85-4065-9A84-32DFD1C9A2FD}" destId="{AD66A150-F235-41B7-8255-2F1AAB296CDC}" srcOrd="1" destOrd="0" presId="urn:microsoft.com/office/officeart/2005/8/layout/cycle8"/>
    <dgm:cxn modelId="{99834BCC-424B-4D90-94D4-1A2DE2B72139}" type="presOf" srcId="{35D807AB-CCA6-4D71-99C7-6BC7AC7DCB60}" destId="{A0B1422D-0268-4750-BFF4-E9842216CA83}" srcOrd="0" destOrd="0" presId="urn:microsoft.com/office/officeart/2005/8/layout/cycle8"/>
    <dgm:cxn modelId="{9BF18DA4-D861-4503-9B40-333737C011C4}" type="presParOf" srcId="{3F79D3EA-7042-4FBE-A369-F490455057D8}" destId="{A0B1422D-0268-4750-BFF4-E9842216CA83}" srcOrd="0" destOrd="0" presId="urn:microsoft.com/office/officeart/2005/8/layout/cycle8"/>
    <dgm:cxn modelId="{4070C3D7-2868-4154-B6E4-6F03DBD560B0}" type="presParOf" srcId="{3F79D3EA-7042-4FBE-A369-F490455057D8}" destId="{7A704125-BF98-4FCC-8AE4-015EEA1C991E}" srcOrd="1" destOrd="0" presId="urn:microsoft.com/office/officeart/2005/8/layout/cycle8"/>
    <dgm:cxn modelId="{BB2C8D50-8DA9-4C6C-B404-9A825CEF14B2}" type="presParOf" srcId="{3F79D3EA-7042-4FBE-A369-F490455057D8}" destId="{36DF7B1A-575B-48C0-AFF7-97D4B8F4750B}" srcOrd="2" destOrd="0" presId="urn:microsoft.com/office/officeart/2005/8/layout/cycle8"/>
    <dgm:cxn modelId="{D006E402-442E-48A7-89E5-7B2F950A4056}" type="presParOf" srcId="{3F79D3EA-7042-4FBE-A369-F490455057D8}" destId="{BC4777D2-33C0-43B4-A756-9E7D8F38094E}" srcOrd="3" destOrd="0" presId="urn:microsoft.com/office/officeart/2005/8/layout/cycle8"/>
    <dgm:cxn modelId="{67E7C082-7649-484B-8941-45EAEC40F893}" type="presParOf" srcId="{3F79D3EA-7042-4FBE-A369-F490455057D8}" destId="{32BD0C64-04AC-4ED7-B96D-A52C7D97DD6D}" srcOrd="4" destOrd="0" presId="urn:microsoft.com/office/officeart/2005/8/layout/cycle8"/>
    <dgm:cxn modelId="{2E626004-B7EE-4C04-8267-85C7587D36FB}" type="presParOf" srcId="{3F79D3EA-7042-4FBE-A369-F490455057D8}" destId="{8532F37E-4ADE-4E56-BC89-DCA2DEB4FF40}" srcOrd="5" destOrd="0" presId="urn:microsoft.com/office/officeart/2005/8/layout/cycle8"/>
    <dgm:cxn modelId="{25449999-09BC-458C-946C-9FB4AD752D91}" type="presParOf" srcId="{3F79D3EA-7042-4FBE-A369-F490455057D8}" destId="{C826A5C9-171C-4595-A5D6-104A6E61FDB4}" srcOrd="6" destOrd="0" presId="urn:microsoft.com/office/officeart/2005/8/layout/cycle8"/>
    <dgm:cxn modelId="{5525CF3B-1B4E-449E-92E0-1D1EDE166B93}" type="presParOf" srcId="{3F79D3EA-7042-4FBE-A369-F490455057D8}" destId="{25F21B7A-5E90-45EA-B0B2-21D3F9D581E7}" srcOrd="7" destOrd="0" presId="urn:microsoft.com/office/officeart/2005/8/layout/cycle8"/>
    <dgm:cxn modelId="{F36B4418-D3D3-4CD1-9E52-873C7E80D12F}" type="presParOf" srcId="{3F79D3EA-7042-4FBE-A369-F490455057D8}" destId="{AAA2B947-4D44-4848-A060-22656276C6BF}" srcOrd="8" destOrd="0" presId="urn:microsoft.com/office/officeart/2005/8/layout/cycle8"/>
    <dgm:cxn modelId="{E42C3CE3-50FF-48A2-B094-E000E06736D0}" type="presParOf" srcId="{3F79D3EA-7042-4FBE-A369-F490455057D8}" destId="{DF37DF41-08AF-4BB2-8C1A-42F0F93690EB}" srcOrd="9" destOrd="0" presId="urn:microsoft.com/office/officeart/2005/8/layout/cycle8"/>
    <dgm:cxn modelId="{E20EB702-42A2-45D4-AE45-687105221732}" type="presParOf" srcId="{3F79D3EA-7042-4FBE-A369-F490455057D8}" destId="{ADF9F558-C61B-4AC1-91E1-D298E48F600E}" srcOrd="10" destOrd="0" presId="urn:microsoft.com/office/officeart/2005/8/layout/cycle8"/>
    <dgm:cxn modelId="{4F6018DE-67AD-4B6A-B975-4E0D9D5F08B9}" type="presParOf" srcId="{3F79D3EA-7042-4FBE-A369-F490455057D8}" destId="{AD66A150-F235-41B7-8255-2F1AAB296CDC}" srcOrd="11" destOrd="0" presId="urn:microsoft.com/office/officeart/2005/8/layout/cycle8"/>
    <dgm:cxn modelId="{05FD519D-9EE0-4DB7-B04C-29F299060E7E}" type="presParOf" srcId="{3F79D3EA-7042-4FBE-A369-F490455057D8}" destId="{50428886-A460-4D68-A4FD-EAD7EFCEAF5B}" srcOrd="12" destOrd="0" presId="urn:microsoft.com/office/officeart/2005/8/layout/cycle8"/>
    <dgm:cxn modelId="{696990D9-FB88-47FF-AA68-CF6DE34D675E}" type="presParOf" srcId="{3F79D3EA-7042-4FBE-A369-F490455057D8}" destId="{A3793CAB-831D-49F1-9D0E-093211FC747F}" srcOrd="13" destOrd="0" presId="urn:microsoft.com/office/officeart/2005/8/layout/cycle8"/>
    <dgm:cxn modelId="{19063858-E168-4C3A-81CD-2A287EEDD2A9}" type="presParOf" srcId="{3F79D3EA-7042-4FBE-A369-F490455057D8}" destId="{DC0B69C6-C68C-4BC2-B7DF-B1245C565495}" srcOrd="14" destOrd="0" presId="urn:microsoft.com/office/officeart/2005/8/layout/cycle8"/>
    <dgm:cxn modelId="{00C44999-77F5-4CCB-B77A-1EA21188D15C}" type="presParOf" srcId="{3F79D3EA-7042-4FBE-A369-F490455057D8}" destId="{3050B834-4E9B-4EA5-B85E-57906DBF7103}" srcOrd="15" destOrd="0" presId="urn:microsoft.com/office/officeart/2005/8/layout/cycle8"/>
    <dgm:cxn modelId="{E68F346C-164A-4160-AB0A-A13ADE7762F2}" type="presParOf" srcId="{3F79D3EA-7042-4FBE-A369-F490455057D8}" destId="{0BB128E0-3C66-4DDB-9636-7EB11D9D7424}" srcOrd="16" destOrd="0" presId="urn:microsoft.com/office/officeart/2005/8/layout/cycle8"/>
    <dgm:cxn modelId="{0079E6FA-BAFD-4E5C-9F58-6086CD4E821D}" type="presParOf" srcId="{3F79D3EA-7042-4FBE-A369-F490455057D8}" destId="{A522C123-52E2-4605-803D-57AD5E4CF159}" srcOrd="17" destOrd="0" presId="urn:microsoft.com/office/officeart/2005/8/layout/cycle8"/>
    <dgm:cxn modelId="{B7795496-54CF-4BD8-964A-947D7C2D3391}" type="presParOf" srcId="{3F79D3EA-7042-4FBE-A369-F490455057D8}" destId="{A918CE54-F666-428D-9D94-059218D38E1E}" srcOrd="18" destOrd="0" presId="urn:microsoft.com/office/officeart/2005/8/layout/cycle8"/>
    <dgm:cxn modelId="{3EFDA069-98F3-4F36-9160-0E2EEFE40A27}" type="presParOf" srcId="{3F79D3EA-7042-4FBE-A369-F490455057D8}" destId="{5D2D7571-8FE3-45F0-AC1F-77077148DECC}" srcOrd="19" destOrd="0" presId="urn:microsoft.com/office/officeart/2005/8/layout/cycle8"/>
    <dgm:cxn modelId="{D71D8243-3163-422B-A2DC-550DF7957954}" type="presParOf" srcId="{3F79D3EA-7042-4FBE-A369-F490455057D8}" destId="{7EBF0371-B552-467E-BE57-47E4EBD20157}" srcOrd="20" destOrd="0" presId="urn:microsoft.com/office/officeart/2005/8/layout/cycle8"/>
    <dgm:cxn modelId="{5C471BD1-8F11-48C1-80A8-91C0164484CD}" type="presParOf" srcId="{3F79D3EA-7042-4FBE-A369-F490455057D8}" destId="{43C149BF-0816-4590-95CF-B3CBB36763AC}" srcOrd="21" destOrd="0" presId="urn:microsoft.com/office/officeart/2005/8/layout/cycle8"/>
    <dgm:cxn modelId="{D8689277-5DE9-45FC-B069-0954E364FA31}" type="presParOf" srcId="{3F79D3EA-7042-4FBE-A369-F490455057D8}" destId="{2335F31D-56C0-469B-8DAB-CD155685DDEE}" srcOrd="22" destOrd="0" presId="urn:microsoft.com/office/officeart/2005/8/layout/cycle8"/>
    <dgm:cxn modelId="{15578D2E-E541-4638-8EEE-15D7FF88BCFF}" type="presParOf" srcId="{3F79D3EA-7042-4FBE-A369-F490455057D8}" destId="{DC303D55-4BB1-4C57-9699-5C9E222DDDE8}" srcOrd="23" destOrd="0" presId="urn:microsoft.com/office/officeart/2005/8/layout/cycle8"/>
    <dgm:cxn modelId="{186289F7-C0DD-4086-AD61-B2718F00AA82}" type="presParOf" srcId="{3F79D3EA-7042-4FBE-A369-F490455057D8}" destId="{D5FBA3A0-9D1D-41BA-A591-C2087D002176}" srcOrd="2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77B2D9-07D1-4112-A2FA-3F7EA6BA75EC}" type="doc">
      <dgm:prSet loTypeId="urn:microsoft.com/office/officeart/2005/8/layout/radial5" loCatId="cycle" qsTypeId="urn:microsoft.com/office/officeart/2005/8/quickstyle/3d2#1" qsCatId="3D" csTypeId="urn:microsoft.com/office/officeart/2005/8/colors/colorful5" csCatId="colorful" phldr="1"/>
      <dgm:spPr/>
      <dgm:t>
        <a:bodyPr/>
        <a:lstStyle/>
        <a:p>
          <a:endParaRPr lang="ru-RU"/>
        </a:p>
      </dgm:t>
    </dgm:pt>
    <dgm:pt modelId="{E70C66CE-CB57-4249-97AE-DE907F8D8C86}">
      <dgm:prSet phldrT="[Текст]" custT="1"/>
      <dgm:spPr/>
      <dgm:t>
        <a:bodyPr/>
        <a:lstStyle/>
        <a:p>
          <a:r>
            <a:rPr lang="uk-UA" sz="1600" b="1" dirty="0" smtClean="0">
              <a:solidFill>
                <a:schemeClr val="tx1"/>
              </a:solidFill>
              <a:latin typeface="Comic Sans MS" pitchFamily="66" charset="0"/>
              <a:cs typeface="Times New Roman" panose="02020603050405020304" pitchFamily="18" charset="0"/>
            </a:rPr>
            <a:t>Сучасні</a:t>
          </a:r>
        </a:p>
        <a:p>
          <a:r>
            <a:rPr lang="uk-UA" sz="1600" b="1" dirty="0" smtClean="0">
              <a:solidFill>
                <a:schemeClr val="tx1"/>
              </a:solidFill>
              <a:latin typeface="Comic Sans MS" pitchFamily="66" charset="0"/>
              <a:cs typeface="Times New Roman" panose="02020603050405020304" pitchFamily="18" charset="0"/>
            </a:rPr>
            <a:t>технології</a:t>
          </a:r>
          <a:endParaRPr lang="ru-RU" sz="1600" b="1" dirty="0">
            <a:solidFill>
              <a:schemeClr val="tx1"/>
            </a:solidFill>
            <a:latin typeface="Comic Sans MS" pitchFamily="66" charset="0"/>
            <a:cs typeface="Times New Roman" panose="02020603050405020304" pitchFamily="18" charset="0"/>
          </a:endParaRPr>
        </a:p>
      </dgm:t>
    </dgm:pt>
    <dgm:pt modelId="{493E12A8-C989-4598-8BED-8CB478BE4852}" type="parTrans" cxnId="{781AA33A-43CC-412F-90B9-18C4DC87651D}">
      <dgm:prSet/>
      <dgm:spPr/>
      <dgm:t>
        <a:bodyPr/>
        <a:lstStyle/>
        <a:p>
          <a:endParaRPr lang="ru-RU" sz="1600">
            <a:latin typeface="Comic Sans MS" pitchFamily="66" charset="0"/>
          </a:endParaRPr>
        </a:p>
      </dgm:t>
    </dgm:pt>
    <dgm:pt modelId="{4A62009E-5189-4661-9910-A5757918A653}" type="sibTrans" cxnId="{781AA33A-43CC-412F-90B9-18C4DC87651D}">
      <dgm:prSet/>
      <dgm:spPr/>
      <dgm:t>
        <a:bodyPr/>
        <a:lstStyle/>
        <a:p>
          <a:endParaRPr lang="ru-RU" sz="1600">
            <a:latin typeface="Comic Sans MS" pitchFamily="66" charset="0"/>
          </a:endParaRPr>
        </a:p>
      </dgm:t>
    </dgm:pt>
    <dgm:pt modelId="{7A7F61F3-5B28-47C1-8936-9188123EFAA0}">
      <dgm:prSet phldrT="[Текст]" custT="1"/>
      <dgm:spPr/>
      <dgm:t>
        <a:bodyPr/>
        <a:lstStyle/>
        <a:p>
          <a:r>
            <a:rPr lang="uk-UA" sz="1600" dirty="0" err="1" smtClean="0">
              <a:solidFill>
                <a:schemeClr val="tx1"/>
              </a:solidFill>
              <a:latin typeface="Comic Sans MS" pitchFamily="66" charset="0"/>
              <a:cs typeface="Times New Roman" panose="02020603050405020304" pitchFamily="18" charset="0"/>
            </a:rPr>
            <a:t>Мультиме-дійні</a:t>
          </a:r>
          <a:r>
            <a:rPr lang="uk-UA" sz="1600" dirty="0" smtClean="0">
              <a:solidFill>
                <a:schemeClr val="tx1"/>
              </a:solidFill>
              <a:latin typeface="Comic Sans MS" pitchFamily="66" charset="0"/>
              <a:cs typeface="Times New Roman" panose="02020603050405020304" pitchFamily="18" charset="0"/>
            </a:rPr>
            <a:t> презентації</a:t>
          </a:r>
          <a:endParaRPr lang="ru-RU" sz="1600" dirty="0">
            <a:solidFill>
              <a:schemeClr val="tx1"/>
            </a:solidFill>
            <a:latin typeface="Comic Sans MS" pitchFamily="66" charset="0"/>
            <a:cs typeface="Times New Roman" panose="02020603050405020304" pitchFamily="18" charset="0"/>
          </a:endParaRPr>
        </a:p>
      </dgm:t>
    </dgm:pt>
    <dgm:pt modelId="{C5D52CB5-7E3F-4C2C-889C-D470F7C2BCF2}" type="parTrans" cxnId="{6D5F0EE4-EBF8-4CAC-8CA2-5A1429E289C6}">
      <dgm:prSet custT="1"/>
      <dgm:spPr/>
      <dgm:t>
        <a:bodyPr/>
        <a:lstStyle/>
        <a:p>
          <a:endParaRPr lang="ru-RU" sz="1600">
            <a:latin typeface="Comic Sans MS" pitchFamily="66" charset="0"/>
          </a:endParaRPr>
        </a:p>
      </dgm:t>
    </dgm:pt>
    <dgm:pt modelId="{090E56E2-70EF-4549-826D-E1774F406481}" type="sibTrans" cxnId="{6D5F0EE4-EBF8-4CAC-8CA2-5A1429E289C6}">
      <dgm:prSet/>
      <dgm:spPr/>
      <dgm:t>
        <a:bodyPr/>
        <a:lstStyle/>
        <a:p>
          <a:endParaRPr lang="ru-RU" sz="1600">
            <a:latin typeface="Comic Sans MS" pitchFamily="66" charset="0"/>
          </a:endParaRPr>
        </a:p>
      </dgm:t>
    </dgm:pt>
    <dgm:pt modelId="{12ECAA44-3EBD-4649-A40D-68D2717CBB11}">
      <dgm:prSet phldrT="[Текст]" custT="1"/>
      <dgm:spPr/>
      <dgm:t>
        <a:bodyPr/>
        <a:lstStyle/>
        <a:p>
          <a:r>
            <a:rPr lang="uk-UA" sz="1600" dirty="0" smtClean="0">
              <a:solidFill>
                <a:schemeClr val="tx1"/>
              </a:solidFill>
              <a:latin typeface="Comic Sans MS" pitchFamily="66" charset="0"/>
              <a:cs typeface="Times New Roman" panose="02020603050405020304" pitchFamily="18" charset="0"/>
            </a:rPr>
            <a:t>Відео та аудіо матеріали </a:t>
          </a:r>
          <a:endParaRPr lang="ru-RU" sz="1600" dirty="0">
            <a:solidFill>
              <a:schemeClr val="tx1"/>
            </a:solidFill>
            <a:latin typeface="Comic Sans MS" pitchFamily="66" charset="0"/>
            <a:cs typeface="Times New Roman" panose="02020603050405020304" pitchFamily="18" charset="0"/>
          </a:endParaRPr>
        </a:p>
      </dgm:t>
    </dgm:pt>
    <dgm:pt modelId="{92E3303A-36AF-414B-84D9-3FF06C045047}" type="parTrans" cxnId="{CD6EA7EC-8F6B-4B75-9AAB-B60B6CE805F0}">
      <dgm:prSet custT="1"/>
      <dgm:spPr/>
      <dgm:t>
        <a:bodyPr/>
        <a:lstStyle/>
        <a:p>
          <a:endParaRPr lang="ru-RU" sz="1600">
            <a:latin typeface="Comic Sans MS" pitchFamily="66" charset="0"/>
          </a:endParaRPr>
        </a:p>
      </dgm:t>
    </dgm:pt>
    <dgm:pt modelId="{3FED2202-C50C-4856-A5DE-BB5B6310ACA6}" type="sibTrans" cxnId="{CD6EA7EC-8F6B-4B75-9AAB-B60B6CE805F0}">
      <dgm:prSet/>
      <dgm:spPr/>
      <dgm:t>
        <a:bodyPr/>
        <a:lstStyle/>
        <a:p>
          <a:endParaRPr lang="ru-RU" sz="1600">
            <a:latin typeface="Comic Sans MS" pitchFamily="66" charset="0"/>
          </a:endParaRPr>
        </a:p>
      </dgm:t>
    </dgm:pt>
    <dgm:pt modelId="{6B9086F7-2762-4E98-95F2-672ABC8DAFE1}">
      <dgm:prSet phldrT="[Текст]" custT="1"/>
      <dgm:spPr/>
      <dgm:t>
        <a:bodyPr/>
        <a:lstStyle/>
        <a:p>
          <a:r>
            <a:rPr lang="uk-UA" sz="1600" dirty="0" smtClean="0">
              <a:solidFill>
                <a:schemeClr val="tx1"/>
              </a:solidFill>
              <a:latin typeface="Comic Sans MS" pitchFamily="66" charset="0"/>
              <a:cs typeface="Times New Roman" panose="02020603050405020304" pitchFamily="18" charset="0"/>
            </a:rPr>
            <a:t>Інтернет-ресурси</a:t>
          </a:r>
          <a:endParaRPr lang="ru-RU" sz="1600" dirty="0">
            <a:solidFill>
              <a:schemeClr val="tx1"/>
            </a:solidFill>
            <a:latin typeface="Comic Sans MS" pitchFamily="66" charset="0"/>
            <a:cs typeface="Times New Roman" panose="02020603050405020304" pitchFamily="18" charset="0"/>
          </a:endParaRPr>
        </a:p>
      </dgm:t>
    </dgm:pt>
    <dgm:pt modelId="{B6F79959-F7F0-4D85-99F0-DE67094FA981}" type="parTrans" cxnId="{B3C59389-3C0E-498A-ACD3-ADDB314B04CC}">
      <dgm:prSet custT="1"/>
      <dgm:spPr/>
      <dgm:t>
        <a:bodyPr/>
        <a:lstStyle/>
        <a:p>
          <a:endParaRPr lang="ru-RU" sz="1600">
            <a:latin typeface="Comic Sans MS" pitchFamily="66" charset="0"/>
          </a:endParaRPr>
        </a:p>
      </dgm:t>
    </dgm:pt>
    <dgm:pt modelId="{556E2430-D698-4E31-B9FC-55CF7A2AB7AB}" type="sibTrans" cxnId="{B3C59389-3C0E-498A-ACD3-ADDB314B04CC}">
      <dgm:prSet/>
      <dgm:spPr/>
      <dgm:t>
        <a:bodyPr/>
        <a:lstStyle/>
        <a:p>
          <a:endParaRPr lang="ru-RU" sz="1600">
            <a:latin typeface="Comic Sans MS" pitchFamily="66" charset="0"/>
          </a:endParaRPr>
        </a:p>
      </dgm:t>
    </dgm:pt>
    <dgm:pt modelId="{EF8C6F8C-5EFE-4004-A060-B64FEF35756D}">
      <dgm:prSet/>
      <dgm:spPr/>
      <dgm:t>
        <a:bodyPr/>
        <a:lstStyle/>
        <a:p>
          <a:endParaRPr lang="ru-RU" sz="1600" dirty="0">
            <a:latin typeface="Comic Sans MS" pitchFamily="66" charset="0"/>
          </a:endParaRPr>
        </a:p>
      </dgm:t>
    </dgm:pt>
    <dgm:pt modelId="{4D5E4740-4413-4083-8868-A90A1DD7478E}" type="parTrans" cxnId="{60551C9A-C780-4D1B-A426-823E1EB76EA8}">
      <dgm:prSet/>
      <dgm:spPr/>
      <dgm:t>
        <a:bodyPr/>
        <a:lstStyle/>
        <a:p>
          <a:endParaRPr lang="ru-RU" sz="1600">
            <a:latin typeface="Comic Sans MS" pitchFamily="66" charset="0"/>
          </a:endParaRPr>
        </a:p>
      </dgm:t>
    </dgm:pt>
    <dgm:pt modelId="{1C7B417A-0F6B-46C3-997B-437E51C7321B}" type="sibTrans" cxnId="{60551C9A-C780-4D1B-A426-823E1EB76EA8}">
      <dgm:prSet/>
      <dgm:spPr/>
      <dgm:t>
        <a:bodyPr/>
        <a:lstStyle/>
        <a:p>
          <a:endParaRPr lang="ru-RU" sz="1600">
            <a:latin typeface="Comic Sans MS" pitchFamily="66" charset="0"/>
          </a:endParaRPr>
        </a:p>
      </dgm:t>
    </dgm:pt>
    <dgm:pt modelId="{5117799B-5097-4035-916B-99FDE135641C}">
      <dgm:prSet/>
      <dgm:spPr/>
      <dgm:t>
        <a:bodyPr/>
        <a:lstStyle/>
        <a:p>
          <a:endParaRPr lang="ru-RU" sz="1600" dirty="0">
            <a:latin typeface="Comic Sans MS" pitchFamily="66" charset="0"/>
          </a:endParaRPr>
        </a:p>
      </dgm:t>
    </dgm:pt>
    <dgm:pt modelId="{EE3FCBE2-87F1-4ACE-8523-68F05D614858}" type="parTrans" cxnId="{24EAECFE-9FD2-4659-90F9-CE37648C70F5}">
      <dgm:prSet/>
      <dgm:spPr/>
      <dgm:t>
        <a:bodyPr/>
        <a:lstStyle/>
        <a:p>
          <a:endParaRPr lang="ru-RU" sz="1600">
            <a:latin typeface="Comic Sans MS" pitchFamily="66" charset="0"/>
          </a:endParaRPr>
        </a:p>
      </dgm:t>
    </dgm:pt>
    <dgm:pt modelId="{8D781B59-E022-4D3F-AD31-DDE4312CBC2A}" type="sibTrans" cxnId="{24EAECFE-9FD2-4659-90F9-CE37648C70F5}">
      <dgm:prSet/>
      <dgm:spPr/>
      <dgm:t>
        <a:bodyPr/>
        <a:lstStyle/>
        <a:p>
          <a:endParaRPr lang="ru-RU" sz="1600">
            <a:latin typeface="Comic Sans MS" pitchFamily="66" charset="0"/>
          </a:endParaRPr>
        </a:p>
      </dgm:t>
    </dgm:pt>
    <dgm:pt modelId="{86A4E26B-DE40-49B2-964B-CB478C3A0B6B}">
      <dgm:prSet phldrT="[Текст]" phldr="1"/>
      <dgm:spPr/>
      <dgm:t>
        <a:bodyPr/>
        <a:lstStyle/>
        <a:p>
          <a:endParaRPr lang="ru-RU" sz="1600" dirty="0">
            <a:latin typeface="Comic Sans MS" pitchFamily="66" charset="0"/>
          </a:endParaRPr>
        </a:p>
      </dgm:t>
    </dgm:pt>
    <dgm:pt modelId="{4BDF9E72-4905-486C-97A7-F87324995505}" type="parTrans" cxnId="{21F57617-9F75-43A1-95C7-B162426B0AC5}">
      <dgm:prSet/>
      <dgm:spPr/>
      <dgm:t>
        <a:bodyPr/>
        <a:lstStyle/>
        <a:p>
          <a:endParaRPr lang="ru-RU" sz="1600">
            <a:latin typeface="Comic Sans MS" pitchFamily="66" charset="0"/>
          </a:endParaRPr>
        </a:p>
      </dgm:t>
    </dgm:pt>
    <dgm:pt modelId="{51821C80-FDBC-48DC-9ED5-9FAB03472954}" type="sibTrans" cxnId="{21F57617-9F75-43A1-95C7-B162426B0AC5}">
      <dgm:prSet/>
      <dgm:spPr/>
      <dgm:t>
        <a:bodyPr/>
        <a:lstStyle/>
        <a:p>
          <a:endParaRPr lang="ru-RU" sz="1600">
            <a:latin typeface="Comic Sans MS" pitchFamily="66" charset="0"/>
          </a:endParaRPr>
        </a:p>
      </dgm:t>
    </dgm:pt>
    <dgm:pt modelId="{0B567B5E-A7C5-4DFF-81A2-E836DCE5D5FA}">
      <dgm:prSet phldrT="[Текст]" phldr="1"/>
      <dgm:spPr/>
      <dgm:t>
        <a:bodyPr/>
        <a:lstStyle/>
        <a:p>
          <a:endParaRPr lang="ru-RU" sz="1600" dirty="0">
            <a:latin typeface="Comic Sans MS" pitchFamily="66" charset="0"/>
          </a:endParaRPr>
        </a:p>
      </dgm:t>
    </dgm:pt>
    <dgm:pt modelId="{8A717364-F006-4539-A079-0CC720E2E7C8}" type="parTrans" cxnId="{EF4EF4FA-53C2-42D0-BE59-DDC8EBD1359E}">
      <dgm:prSet/>
      <dgm:spPr/>
      <dgm:t>
        <a:bodyPr/>
        <a:lstStyle/>
        <a:p>
          <a:endParaRPr lang="ru-RU" sz="1600">
            <a:latin typeface="Comic Sans MS" pitchFamily="66" charset="0"/>
          </a:endParaRPr>
        </a:p>
      </dgm:t>
    </dgm:pt>
    <dgm:pt modelId="{94457C89-26C3-48EB-9C81-EE74C730723E}" type="sibTrans" cxnId="{EF4EF4FA-53C2-42D0-BE59-DDC8EBD1359E}">
      <dgm:prSet/>
      <dgm:spPr/>
      <dgm:t>
        <a:bodyPr/>
        <a:lstStyle/>
        <a:p>
          <a:endParaRPr lang="ru-RU" sz="1600">
            <a:latin typeface="Comic Sans MS" pitchFamily="66" charset="0"/>
          </a:endParaRPr>
        </a:p>
      </dgm:t>
    </dgm:pt>
    <dgm:pt modelId="{42881A3F-B7B1-4D8E-8DC9-5D3102D05832}">
      <dgm:prSet phldrT="[Текст]" phldr="1"/>
      <dgm:spPr/>
      <dgm:t>
        <a:bodyPr/>
        <a:lstStyle/>
        <a:p>
          <a:endParaRPr lang="ru-RU" sz="1600" dirty="0">
            <a:latin typeface="Comic Sans MS" pitchFamily="66" charset="0"/>
          </a:endParaRPr>
        </a:p>
      </dgm:t>
    </dgm:pt>
    <dgm:pt modelId="{BCBEF485-3D41-4FCB-9B44-E54E11AE0996}" type="parTrans" cxnId="{5A36B2CF-D81D-402D-B5E8-99FCAEBF51E1}">
      <dgm:prSet/>
      <dgm:spPr/>
      <dgm:t>
        <a:bodyPr/>
        <a:lstStyle/>
        <a:p>
          <a:endParaRPr lang="ru-RU" sz="1600">
            <a:latin typeface="Comic Sans MS" pitchFamily="66" charset="0"/>
          </a:endParaRPr>
        </a:p>
      </dgm:t>
    </dgm:pt>
    <dgm:pt modelId="{AFCE0211-486F-4E2E-9C3E-FD0B110B4F64}" type="sibTrans" cxnId="{5A36B2CF-D81D-402D-B5E8-99FCAEBF51E1}">
      <dgm:prSet/>
      <dgm:spPr/>
      <dgm:t>
        <a:bodyPr/>
        <a:lstStyle/>
        <a:p>
          <a:endParaRPr lang="ru-RU" sz="1600">
            <a:latin typeface="Comic Sans MS" pitchFamily="66" charset="0"/>
          </a:endParaRPr>
        </a:p>
      </dgm:t>
    </dgm:pt>
    <dgm:pt modelId="{A404A2E1-819F-466D-AAA7-E7656894591B}">
      <dgm:prSet phldrT="[Текст]" phldr="1"/>
      <dgm:spPr/>
      <dgm:t>
        <a:bodyPr/>
        <a:lstStyle/>
        <a:p>
          <a:endParaRPr lang="ru-RU" sz="1600" dirty="0">
            <a:latin typeface="Comic Sans MS" pitchFamily="66" charset="0"/>
          </a:endParaRPr>
        </a:p>
      </dgm:t>
    </dgm:pt>
    <dgm:pt modelId="{20467F6D-B393-48C1-99CC-5B07A31F880D}" type="parTrans" cxnId="{5FD47E40-B21F-4E24-83E9-DB604AC4749A}">
      <dgm:prSet/>
      <dgm:spPr/>
      <dgm:t>
        <a:bodyPr/>
        <a:lstStyle/>
        <a:p>
          <a:endParaRPr lang="ru-RU" sz="1600">
            <a:latin typeface="Comic Sans MS" pitchFamily="66" charset="0"/>
          </a:endParaRPr>
        </a:p>
      </dgm:t>
    </dgm:pt>
    <dgm:pt modelId="{A10CFCAA-870B-46D1-A0CB-CC2C70400F6B}" type="sibTrans" cxnId="{5FD47E40-B21F-4E24-83E9-DB604AC4749A}">
      <dgm:prSet/>
      <dgm:spPr/>
      <dgm:t>
        <a:bodyPr/>
        <a:lstStyle/>
        <a:p>
          <a:endParaRPr lang="ru-RU" sz="1600">
            <a:latin typeface="Comic Sans MS" pitchFamily="66" charset="0"/>
          </a:endParaRPr>
        </a:p>
      </dgm:t>
    </dgm:pt>
    <dgm:pt modelId="{9936508B-C3C8-4D40-A7ED-4170FFAAE47B}">
      <dgm:prSet phldrT="[Текст]" phldr="1"/>
      <dgm:spPr/>
      <dgm:t>
        <a:bodyPr/>
        <a:lstStyle/>
        <a:p>
          <a:endParaRPr lang="ru-RU" sz="1600" dirty="0">
            <a:latin typeface="Comic Sans MS" pitchFamily="66" charset="0"/>
          </a:endParaRPr>
        </a:p>
      </dgm:t>
    </dgm:pt>
    <dgm:pt modelId="{28575CD0-DEB4-4EFB-9D12-A9F5DBE7C0C8}" type="parTrans" cxnId="{3E5C7ADF-B7AD-4948-92B7-FCF88DC79FE7}">
      <dgm:prSet/>
      <dgm:spPr/>
      <dgm:t>
        <a:bodyPr/>
        <a:lstStyle/>
        <a:p>
          <a:endParaRPr lang="ru-RU" sz="1600">
            <a:latin typeface="Comic Sans MS" pitchFamily="66" charset="0"/>
          </a:endParaRPr>
        </a:p>
      </dgm:t>
    </dgm:pt>
    <dgm:pt modelId="{6C289275-D530-4B5B-A4CE-2ECCCABE1E7E}" type="sibTrans" cxnId="{3E5C7ADF-B7AD-4948-92B7-FCF88DC79FE7}">
      <dgm:prSet/>
      <dgm:spPr/>
      <dgm:t>
        <a:bodyPr/>
        <a:lstStyle/>
        <a:p>
          <a:endParaRPr lang="ru-RU" sz="1600">
            <a:latin typeface="Comic Sans MS" pitchFamily="66" charset="0"/>
          </a:endParaRPr>
        </a:p>
      </dgm:t>
    </dgm:pt>
    <dgm:pt modelId="{E2AE81FF-725C-42FC-A441-6E20B63254B6}">
      <dgm:prSet phldrT="[Текст]" phldr="1"/>
      <dgm:spPr/>
      <dgm:t>
        <a:bodyPr/>
        <a:lstStyle/>
        <a:p>
          <a:endParaRPr lang="ru-RU" sz="1600" dirty="0">
            <a:latin typeface="Comic Sans MS" pitchFamily="66" charset="0"/>
          </a:endParaRPr>
        </a:p>
      </dgm:t>
    </dgm:pt>
    <dgm:pt modelId="{AAF71E35-6A74-4733-81C5-10956D1A28A3}" type="parTrans" cxnId="{10CFD11F-23FB-47B1-96F0-C7DFD001E4CA}">
      <dgm:prSet/>
      <dgm:spPr/>
      <dgm:t>
        <a:bodyPr/>
        <a:lstStyle/>
        <a:p>
          <a:endParaRPr lang="ru-RU" sz="1600">
            <a:latin typeface="Comic Sans MS" pitchFamily="66" charset="0"/>
          </a:endParaRPr>
        </a:p>
      </dgm:t>
    </dgm:pt>
    <dgm:pt modelId="{DCA048E0-DB5C-435C-A4D9-5D0EBA82B50F}" type="sibTrans" cxnId="{10CFD11F-23FB-47B1-96F0-C7DFD001E4CA}">
      <dgm:prSet/>
      <dgm:spPr/>
      <dgm:t>
        <a:bodyPr/>
        <a:lstStyle/>
        <a:p>
          <a:endParaRPr lang="ru-RU" sz="1600">
            <a:latin typeface="Comic Sans MS" pitchFamily="66" charset="0"/>
          </a:endParaRPr>
        </a:p>
      </dgm:t>
    </dgm:pt>
    <dgm:pt modelId="{8B668F2B-E960-4A06-9658-F991A8197827}">
      <dgm:prSet phldrT="[Текст]" phldr="1"/>
      <dgm:spPr/>
      <dgm:t>
        <a:bodyPr/>
        <a:lstStyle/>
        <a:p>
          <a:endParaRPr lang="ru-RU" sz="1600" dirty="0">
            <a:latin typeface="Comic Sans MS" pitchFamily="66" charset="0"/>
          </a:endParaRPr>
        </a:p>
      </dgm:t>
    </dgm:pt>
    <dgm:pt modelId="{81251DA6-47CA-4C07-9EDD-BB1241912C32}" type="parTrans" cxnId="{458E49F2-ACA1-4F0F-9621-1F5F828E4E64}">
      <dgm:prSet/>
      <dgm:spPr/>
      <dgm:t>
        <a:bodyPr/>
        <a:lstStyle/>
        <a:p>
          <a:endParaRPr lang="ru-RU" sz="1600">
            <a:latin typeface="Comic Sans MS" pitchFamily="66" charset="0"/>
          </a:endParaRPr>
        </a:p>
      </dgm:t>
    </dgm:pt>
    <dgm:pt modelId="{06D84F29-D2A6-4EF3-BEA1-1432DEC16368}" type="sibTrans" cxnId="{458E49F2-ACA1-4F0F-9621-1F5F828E4E64}">
      <dgm:prSet/>
      <dgm:spPr/>
      <dgm:t>
        <a:bodyPr/>
        <a:lstStyle/>
        <a:p>
          <a:endParaRPr lang="ru-RU" sz="1600">
            <a:latin typeface="Comic Sans MS" pitchFamily="66" charset="0"/>
          </a:endParaRPr>
        </a:p>
      </dgm:t>
    </dgm:pt>
    <dgm:pt modelId="{334C31BF-8BDF-4569-B4BF-F36F3B7FE4E7}">
      <dgm:prSet custT="1"/>
      <dgm:spPr/>
      <dgm:t>
        <a:bodyPr/>
        <a:lstStyle/>
        <a:p>
          <a:r>
            <a:rPr lang="uk-UA" sz="1600" dirty="0" smtClean="0">
              <a:solidFill>
                <a:schemeClr val="tx1"/>
              </a:solidFill>
              <a:latin typeface="Comic Sans MS" pitchFamily="66" charset="0"/>
              <a:cs typeface="Times New Roman" panose="02020603050405020304" pitchFamily="18" charset="0"/>
            </a:rPr>
            <a:t>Інтерактивні дошки</a:t>
          </a:r>
          <a:endParaRPr lang="ru-RU" sz="1600" dirty="0">
            <a:solidFill>
              <a:schemeClr val="tx1"/>
            </a:solidFill>
            <a:latin typeface="Comic Sans MS" pitchFamily="66" charset="0"/>
            <a:cs typeface="Times New Roman" panose="02020603050405020304" pitchFamily="18" charset="0"/>
          </a:endParaRPr>
        </a:p>
      </dgm:t>
    </dgm:pt>
    <dgm:pt modelId="{08935850-0E43-4EB9-B199-B57F1AF4F518}" type="parTrans" cxnId="{737BE157-43EE-451F-B2FF-4F8F489642AA}">
      <dgm:prSet custT="1"/>
      <dgm:spPr/>
      <dgm:t>
        <a:bodyPr/>
        <a:lstStyle/>
        <a:p>
          <a:endParaRPr lang="ru-RU" sz="1600">
            <a:latin typeface="Comic Sans MS" pitchFamily="66" charset="0"/>
          </a:endParaRPr>
        </a:p>
      </dgm:t>
    </dgm:pt>
    <dgm:pt modelId="{02834A7F-8A53-437E-A8D8-9CBDDAB30A17}" type="sibTrans" cxnId="{737BE157-43EE-451F-B2FF-4F8F489642AA}">
      <dgm:prSet/>
      <dgm:spPr/>
      <dgm:t>
        <a:bodyPr/>
        <a:lstStyle/>
        <a:p>
          <a:endParaRPr lang="ru-RU" sz="1600">
            <a:latin typeface="Comic Sans MS" pitchFamily="66" charset="0"/>
          </a:endParaRPr>
        </a:p>
      </dgm:t>
    </dgm:pt>
    <dgm:pt modelId="{BEF72EE0-42A1-469C-BC2A-05535D65AA54}">
      <dgm:prSet custT="1"/>
      <dgm:spPr/>
      <dgm:t>
        <a:bodyPr/>
        <a:lstStyle/>
        <a:p>
          <a:r>
            <a:rPr lang="uk-UA" sz="1600" dirty="0" smtClean="0">
              <a:solidFill>
                <a:schemeClr val="tx1"/>
              </a:solidFill>
              <a:latin typeface="Comic Sans MS" pitchFamily="66" charset="0"/>
              <a:cs typeface="Times New Roman" panose="02020603050405020304" pitchFamily="18" charset="0"/>
            </a:rPr>
            <a:t>Засоби зв'язку </a:t>
          </a:r>
          <a:endParaRPr lang="ru-RU" sz="1600" dirty="0">
            <a:solidFill>
              <a:schemeClr val="tx1"/>
            </a:solidFill>
            <a:latin typeface="Comic Sans MS" pitchFamily="66" charset="0"/>
            <a:cs typeface="Times New Roman" panose="02020603050405020304" pitchFamily="18" charset="0"/>
          </a:endParaRPr>
        </a:p>
      </dgm:t>
    </dgm:pt>
    <dgm:pt modelId="{4808681C-3A82-4A15-9787-1ACC9AC01BE5}" type="parTrans" cxnId="{791B30E7-38EC-4D9B-93D2-4EB849B9CC28}">
      <dgm:prSet custT="1"/>
      <dgm:spPr/>
      <dgm:t>
        <a:bodyPr/>
        <a:lstStyle/>
        <a:p>
          <a:endParaRPr lang="ru-RU" sz="1600">
            <a:latin typeface="Comic Sans MS" pitchFamily="66" charset="0"/>
          </a:endParaRPr>
        </a:p>
      </dgm:t>
    </dgm:pt>
    <dgm:pt modelId="{7DCB4794-8171-40CC-BAEB-0B98798C08C9}" type="sibTrans" cxnId="{791B30E7-38EC-4D9B-93D2-4EB849B9CC28}">
      <dgm:prSet/>
      <dgm:spPr/>
      <dgm:t>
        <a:bodyPr/>
        <a:lstStyle/>
        <a:p>
          <a:endParaRPr lang="ru-RU" sz="1600">
            <a:latin typeface="Comic Sans MS" pitchFamily="66" charset="0"/>
          </a:endParaRPr>
        </a:p>
      </dgm:t>
    </dgm:pt>
    <dgm:pt modelId="{1EC3D1B8-72F9-4F8F-BE05-B5104D9F7C2E}" type="pres">
      <dgm:prSet presAssocID="{3D77B2D9-07D1-4112-A2FA-3F7EA6BA75EC}" presName="Name0" presStyleCnt="0">
        <dgm:presLayoutVars>
          <dgm:chMax val="1"/>
          <dgm:dir/>
          <dgm:animLvl val="ctr"/>
          <dgm:resizeHandles val="exact"/>
        </dgm:presLayoutVars>
      </dgm:prSet>
      <dgm:spPr/>
      <dgm:t>
        <a:bodyPr/>
        <a:lstStyle/>
        <a:p>
          <a:endParaRPr lang="ru-RU"/>
        </a:p>
      </dgm:t>
    </dgm:pt>
    <dgm:pt modelId="{CCB95E7D-DDE6-49E9-A4E7-D0B6438FB85E}" type="pres">
      <dgm:prSet presAssocID="{E70C66CE-CB57-4249-97AE-DE907F8D8C86}" presName="centerShape" presStyleLbl="node0" presStyleIdx="0" presStyleCnt="1" custScaleX="150343"/>
      <dgm:spPr/>
      <dgm:t>
        <a:bodyPr/>
        <a:lstStyle/>
        <a:p>
          <a:endParaRPr lang="ru-RU"/>
        </a:p>
      </dgm:t>
    </dgm:pt>
    <dgm:pt modelId="{99F65754-26E9-4D61-A49A-B02B938D7E69}" type="pres">
      <dgm:prSet presAssocID="{C5D52CB5-7E3F-4C2C-889C-D470F7C2BCF2}" presName="parTrans" presStyleLbl="sibTrans2D1" presStyleIdx="0" presStyleCnt="5"/>
      <dgm:spPr/>
      <dgm:t>
        <a:bodyPr/>
        <a:lstStyle/>
        <a:p>
          <a:endParaRPr lang="ru-RU"/>
        </a:p>
      </dgm:t>
    </dgm:pt>
    <dgm:pt modelId="{D2CBAC3B-8FB7-4120-9140-92AE158497B9}" type="pres">
      <dgm:prSet presAssocID="{C5D52CB5-7E3F-4C2C-889C-D470F7C2BCF2}" presName="connectorText" presStyleLbl="sibTrans2D1" presStyleIdx="0" presStyleCnt="5"/>
      <dgm:spPr/>
      <dgm:t>
        <a:bodyPr/>
        <a:lstStyle/>
        <a:p>
          <a:endParaRPr lang="ru-RU"/>
        </a:p>
      </dgm:t>
    </dgm:pt>
    <dgm:pt modelId="{34474026-AD53-4668-B17B-3DF4ABCF99D8}" type="pres">
      <dgm:prSet presAssocID="{7A7F61F3-5B28-47C1-8936-9188123EFAA0}" presName="node" presStyleLbl="node1" presStyleIdx="0" presStyleCnt="5" custScaleX="122233">
        <dgm:presLayoutVars>
          <dgm:bulletEnabled val="1"/>
        </dgm:presLayoutVars>
      </dgm:prSet>
      <dgm:spPr/>
      <dgm:t>
        <a:bodyPr/>
        <a:lstStyle/>
        <a:p>
          <a:endParaRPr lang="ru-RU"/>
        </a:p>
      </dgm:t>
    </dgm:pt>
    <dgm:pt modelId="{E5D6029E-C794-402D-AF1A-E6B89C9094C9}" type="pres">
      <dgm:prSet presAssocID="{92E3303A-36AF-414B-84D9-3FF06C045047}" presName="parTrans" presStyleLbl="sibTrans2D1" presStyleIdx="1" presStyleCnt="5"/>
      <dgm:spPr/>
      <dgm:t>
        <a:bodyPr/>
        <a:lstStyle/>
        <a:p>
          <a:endParaRPr lang="ru-RU"/>
        </a:p>
      </dgm:t>
    </dgm:pt>
    <dgm:pt modelId="{9DA7B099-9C68-4420-847A-838F279D6E31}" type="pres">
      <dgm:prSet presAssocID="{92E3303A-36AF-414B-84D9-3FF06C045047}" presName="connectorText" presStyleLbl="sibTrans2D1" presStyleIdx="1" presStyleCnt="5"/>
      <dgm:spPr/>
      <dgm:t>
        <a:bodyPr/>
        <a:lstStyle/>
        <a:p>
          <a:endParaRPr lang="ru-RU"/>
        </a:p>
      </dgm:t>
    </dgm:pt>
    <dgm:pt modelId="{D2CC7EB8-910A-4FE7-A7F3-A6B78C08EB50}" type="pres">
      <dgm:prSet presAssocID="{12ECAA44-3EBD-4649-A40D-68D2717CBB11}" presName="node" presStyleLbl="node1" presStyleIdx="1" presStyleCnt="5" custScaleX="125292" custRadScaleRad="122108" custRadScaleInc="19427">
        <dgm:presLayoutVars>
          <dgm:bulletEnabled val="1"/>
        </dgm:presLayoutVars>
      </dgm:prSet>
      <dgm:spPr/>
      <dgm:t>
        <a:bodyPr/>
        <a:lstStyle/>
        <a:p>
          <a:endParaRPr lang="ru-RU"/>
        </a:p>
      </dgm:t>
    </dgm:pt>
    <dgm:pt modelId="{E1BD7036-E7E0-4C1D-BD8B-50C3EB30C532}" type="pres">
      <dgm:prSet presAssocID="{B6F79959-F7F0-4D85-99F0-DE67094FA981}" presName="parTrans" presStyleLbl="sibTrans2D1" presStyleIdx="2" presStyleCnt="5"/>
      <dgm:spPr/>
      <dgm:t>
        <a:bodyPr/>
        <a:lstStyle/>
        <a:p>
          <a:endParaRPr lang="ru-RU"/>
        </a:p>
      </dgm:t>
    </dgm:pt>
    <dgm:pt modelId="{E8F9412D-4E5E-408F-9957-4B48959947E3}" type="pres">
      <dgm:prSet presAssocID="{B6F79959-F7F0-4D85-99F0-DE67094FA981}" presName="connectorText" presStyleLbl="sibTrans2D1" presStyleIdx="2" presStyleCnt="5"/>
      <dgm:spPr/>
      <dgm:t>
        <a:bodyPr/>
        <a:lstStyle/>
        <a:p>
          <a:endParaRPr lang="ru-RU"/>
        </a:p>
      </dgm:t>
    </dgm:pt>
    <dgm:pt modelId="{314E206D-B756-4CF8-BAD0-DBB5E8B9020A}" type="pres">
      <dgm:prSet presAssocID="{6B9086F7-2762-4E98-95F2-672ABC8DAFE1}" presName="node" presStyleLbl="node1" presStyleIdx="2" presStyleCnt="5" custScaleX="120807" custRadScaleRad="118729" custRadScaleInc="-27600">
        <dgm:presLayoutVars>
          <dgm:bulletEnabled val="1"/>
        </dgm:presLayoutVars>
      </dgm:prSet>
      <dgm:spPr/>
      <dgm:t>
        <a:bodyPr/>
        <a:lstStyle/>
        <a:p>
          <a:endParaRPr lang="ru-RU"/>
        </a:p>
      </dgm:t>
    </dgm:pt>
    <dgm:pt modelId="{EC0523D1-94DD-4D10-A4D4-F93B21EBA433}" type="pres">
      <dgm:prSet presAssocID="{08935850-0E43-4EB9-B199-B57F1AF4F518}" presName="parTrans" presStyleLbl="sibTrans2D1" presStyleIdx="3" presStyleCnt="5"/>
      <dgm:spPr/>
      <dgm:t>
        <a:bodyPr/>
        <a:lstStyle/>
        <a:p>
          <a:endParaRPr lang="ru-RU"/>
        </a:p>
      </dgm:t>
    </dgm:pt>
    <dgm:pt modelId="{47A24BD4-B410-44EB-AA15-A76C598EF286}" type="pres">
      <dgm:prSet presAssocID="{08935850-0E43-4EB9-B199-B57F1AF4F518}" presName="connectorText" presStyleLbl="sibTrans2D1" presStyleIdx="3" presStyleCnt="5"/>
      <dgm:spPr/>
      <dgm:t>
        <a:bodyPr/>
        <a:lstStyle/>
        <a:p>
          <a:endParaRPr lang="ru-RU"/>
        </a:p>
      </dgm:t>
    </dgm:pt>
    <dgm:pt modelId="{AE2D973D-67E1-4FD3-A4D7-904B523C11D0}" type="pres">
      <dgm:prSet presAssocID="{334C31BF-8BDF-4569-B4BF-F36F3B7FE4E7}" presName="node" presStyleLbl="node1" presStyleIdx="3" presStyleCnt="5" custScaleX="132521" custRadScaleRad="115609" custRadScaleInc="14581">
        <dgm:presLayoutVars>
          <dgm:bulletEnabled val="1"/>
        </dgm:presLayoutVars>
      </dgm:prSet>
      <dgm:spPr/>
      <dgm:t>
        <a:bodyPr/>
        <a:lstStyle/>
        <a:p>
          <a:endParaRPr lang="ru-RU"/>
        </a:p>
      </dgm:t>
    </dgm:pt>
    <dgm:pt modelId="{5D4945F5-85C8-40AD-8A5A-61ECE2E4555E}" type="pres">
      <dgm:prSet presAssocID="{4808681C-3A82-4A15-9787-1ACC9AC01BE5}" presName="parTrans" presStyleLbl="sibTrans2D1" presStyleIdx="4" presStyleCnt="5"/>
      <dgm:spPr/>
      <dgm:t>
        <a:bodyPr/>
        <a:lstStyle/>
        <a:p>
          <a:endParaRPr lang="ru-RU"/>
        </a:p>
      </dgm:t>
    </dgm:pt>
    <dgm:pt modelId="{AE67EAB5-A321-40C8-BBB5-47E15D66EA25}" type="pres">
      <dgm:prSet presAssocID="{4808681C-3A82-4A15-9787-1ACC9AC01BE5}" presName="connectorText" presStyleLbl="sibTrans2D1" presStyleIdx="4" presStyleCnt="5"/>
      <dgm:spPr/>
      <dgm:t>
        <a:bodyPr/>
        <a:lstStyle/>
        <a:p>
          <a:endParaRPr lang="ru-RU"/>
        </a:p>
      </dgm:t>
    </dgm:pt>
    <dgm:pt modelId="{00770E91-28F4-4CA8-8972-068F00A4DAC6}" type="pres">
      <dgm:prSet presAssocID="{BEF72EE0-42A1-469C-BC2A-05535D65AA54}" presName="node" presStyleLbl="node1" presStyleIdx="4" presStyleCnt="5" custScaleX="117902" custRadScaleRad="111416" custRadScaleInc="-14276">
        <dgm:presLayoutVars>
          <dgm:bulletEnabled val="1"/>
        </dgm:presLayoutVars>
      </dgm:prSet>
      <dgm:spPr/>
      <dgm:t>
        <a:bodyPr/>
        <a:lstStyle/>
        <a:p>
          <a:endParaRPr lang="ru-RU"/>
        </a:p>
      </dgm:t>
    </dgm:pt>
  </dgm:ptLst>
  <dgm:cxnLst>
    <dgm:cxn modelId="{67F264DC-97FF-4117-A279-5C3A5AA465AE}" type="presOf" srcId="{92E3303A-36AF-414B-84D9-3FF06C045047}" destId="{9DA7B099-9C68-4420-847A-838F279D6E31}" srcOrd="1" destOrd="0" presId="urn:microsoft.com/office/officeart/2005/8/layout/radial5"/>
    <dgm:cxn modelId="{21F57617-9F75-43A1-95C7-B162426B0AC5}" srcId="{3D77B2D9-07D1-4112-A2FA-3F7EA6BA75EC}" destId="{86A4E26B-DE40-49B2-964B-CB478C3A0B6B}" srcOrd="3" destOrd="0" parTransId="{4BDF9E72-4905-486C-97A7-F87324995505}" sibTransId="{51821C80-FDBC-48DC-9ED5-9FAB03472954}"/>
    <dgm:cxn modelId="{60551C9A-C780-4D1B-A426-823E1EB76EA8}" srcId="{3D77B2D9-07D1-4112-A2FA-3F7EA6BA75EC}" destId="{EF8C6F8C-5EFE-4004-A060-B64FEF35756D}" srcOrd="1" destOrd="0" parTransId="{4D5E4740-4413-4083-8868-A90A1DD7478E}" sibTransId="{1C7B417A-0F6B-46C3-997B-437E51C7321B}"/>
    <dgm:cxn modelId="{49D3B9B9-EB4D-44BC-A454-59FDBF117678}" type="presOf" srcId="{3D77B2D9-07D1-4112-A2FA-3F7EA6BA75EC}" destId="{1EC3D1B8-72F9-4F8F-BE05-B5104D9F7C2E}" srcOrd="0" destOrd="0" presId="urn:microsoft.com/office/officeart/2005/8/layout/radial5"/>
    <dgm:cxn modelId="{75EAA773-F615-4BB2-87F3-5C5265A26FE7}" type="presOf" srcId="{C5D52CB5-7E3F-4C2C-889C-D470F7C2BCF2}" destId="{99F65754-26E9-4D61-A49A-B02B938D7E69}" srcOrd="0" destOrd="0" presId="urn:microsoft.com/office/officeart/2005/8/layout/radial5"/>
    <dgm:cxn modelId="{34F8FF3E-9752-4B94-A556-16D183031A5F}" type="presOf" srcId="{334C31BF-8BDF-4569-B4BF-F36F3B7FE4E7}" destId="{AE2D973D-67E1-4FD3-A4D7-904B523C11D0}" srcOrd="0" destOrd="0" presId="urn:microsoft.com/office/officeart/2005/8/layout/radial5"/>
    <dgm:cxn modelId="{C04C42A0-4F5C-44BC-9AB7-24D22F68831C}" type="presOf" srcId="{08935850-0E43-4EB9-B199-B57F1AF4F518}" destId="{47A24BD4-B410-44EB-AA15-A76C598EF286}" srcOrd="1" destOrd="0" presId="urn:microsoft.com/office/officeart/2005/8/layout/radial5"/>
    <dgm:cxn modelId="{791B30E7-38EC-4D9B-93D2-4EB849B9CC28}" srcId="{E70C66CE-CB57-4249-97AE-DE907F8D8C86}" destId="{BEF72EE0-42A1-469C-BC2A-05535D65AA54}" srcOrd="4" destOrd="0" parTransId="{4808681C-3A82-4A15-9787-1ACC9AC01BE5}" sibTransId="{7DCB4794-8171-40CC-BAEB-0B98798C08C9}"/>
    <dgm:cxn modelId="{35006EAB-0FEF-45A7-BCCE-4B2C5C0DD77E}" type="presOf" srcId="{BEF72EE0-42A1-469C-BC2A-05535D65AA54}" destId="{00770E91-28F4-4CA8-8972-068F00A4DAC6}" srcOrd="0" destOrd="0" presId="urn:microsoft.com/office/officeart/2005/8/layout/radial5"/>
    <dgm:cxn modelId="{2CD36324-F780-4DA6-AFF9-D479376B3116}" type="presOf" srcId="{12ECAA44-3EBD-4649-A40D-68D2717CBB11}" destId="{D2CC7EB8-910A-4FE7-A7F3-A6B78C08EB50}" srcOrd="0" destOrd="0" presId="urn:microsoft.com/office/officeart/2005/8/layout/radial5"/>
    <dgm:cxn modelId="{572778D5-AE13-45AC-83E3-BCEFC92A42DA}" type="presOf" srcId="{C5D52CB5-7E3F-4C2C-889C-D470F7C2BCF2}" destId="{D2CBAC3B-8FB7-4120-9140-92AE158497B9}" srcOrd="1" destOrd="0" presId="urn:microsoft.com/office/officeart/2005/8/layout/radial5"/>
    <dgm:cxn modelId="{2A2B1262-4737-4F14-A99D-2CC8F2443D39}" type="presOf" srcId="{6B9086F7-2762-4E98-95F2-672ABC8DAFE1}" destId="{314E206D-B756-4CF8-BAD0-DBB5E8B9020A}" srcOrd="0" destOrd="0" presId="urn:microsoft.com/office/officeart/2005/8/layout/radial5"/>
    <dgm:cxn modelId="{114C6A9C-AC74-4B17-8137-74D8EE7D00E1}" type="presOf" srcId="{4808681C-3A82-4A15-9787-1ACC9AC01BE5}" destId="{5D4945F5-85C8-40AD-8A5A-61ECE2E4555E}" srcOrd="0" destOrd="0" presId="urn:microsoft.com/office/officeart/2005/8/layout/radial5"/>
    <dgm:cxn modelId="{B3C59389-3C0E-498A-ACD3-ADDB314B04CC}" srcId="{E70C66CE-CB57-4249-97AE-DE907F8D8C86}" destId="{6B9086F7-2762-4E98-95F2-672ABC8DAFE1}" srcOrd="2" destOrd="0" parTransId="{B6F79959-F7F0-4D85-99F0-DE67094FA981}" sibTransId="{556E2430-D698-4E31-B9FC-55CF7A2AB7AB}"/>
    <dgm:cxn modelId="{5A36B2CF-D81D-402D-B5E8-99FCAEBF51E1}" srcId="{3D77B2D9-07D1-4112-A2FA-3F7EA6BA75EC}" destId="{42881A3F-B7B1-4D8E-8DC9-5D3102D05832}" srcOrd="5" destOrd="0" parTransId="{BCBEF485-3D41-4FCB-9B44-E54E11AE0996}" sibTransId="{AFCE0211-486F-4E2E-9C3E-FD0B110B4F64}"/>
    <dgm:cxn modelId="{3E5C7ADF-B7AD-4948-92B7-FCF88DC79FE7}" srcId="{3D77B2D9-07D1-4112-A2FA-3F7EA6BA75EC}" destId="{9936508B-C3C8-4D40-A7ED-4170FFAAE47B}" srcOrd="7" destOrd="0" parTransId="{28575CD0-DEB4-4EFB-9D12-A9F5DBE7C0C8}" sibTransId="{6C289275-D530-4B5B-A4CE-2ECCCABE1E7E}"/>
    <dgm:cxn modelId="{CD6EA7EC-8F6B-4B75-9AAB-B60B6CE805F0}" srcId="{E70C66CE-CB57-4249-97AE-DE907F8D8C86}" destId="{12ECAA44-3EBD-4649-A40D-68D2717CBB11}" srcOrd="1" destOrd="0" parTransId="{92E3303A-36AF-414B-84D9-3FF06C045047}" sibTransId="{3FED2202-C50C-4856-A5DE-BB5B6310ACA6}"/>
    <dgm:cxn modelId="{737BE157-43EE-451F-B2FF-4F8F489642AA}" srcId="{E70C66CE-CB57-4249-97AE-DE907F8D8C86}" destId="{334C31BF-8BDF-4569-B4BF-F36F3B7FE4E7}" srcOrd="3" destOrd="0" parTransId="{08935850-0E43-4EB9-B199-B57F1AF4F518}" sibTransId="{02834A7F-8A53-437E-A8D8-9CBDDAB30A17}"/>
    <dgm:cxn modelId="{0B8B5A5C-4526-4958-A2A7-CA97C20BC90A}" type="presOf" srcId="{B6F79959-F7F0-4D85-99F0-DE67094FA981}" destId="{E8F9412D-4E5E-408F-9957-4B48959947E3}" srcOrd="1" destOrd="0" presId="urn:microsoft.com/office/officeart/2005/8/layout/radial5"/>
    <dgm:cxn modelId="{781AA33A-43CC-412F-90B9-18C4DC87651D}" srcId="{3D77B2D9-07D1-4112-A2FA-3F7EA6BA75EC}" destId="{E70C66CE-CB57-4249-97AE-DE907F8D8C86}" srcOrd="0" destOrd="0" parTransId="{493E12A8-C989-4598-8BED-8CB478BE4852}" sibTransId="{4A62009E-5189-4661-9910-A5757918A653}"/>
    <dgm:cxn modelId="{6D5F0EE4-EBF8-4CAC-8CA2-5A1429E289C6}" srcId="{E70C66CE-CB57-4249-97AE-DE907F8D8C86}" destId="{7A7F61F3-5B28-47C1-8936-9188123EFAA0}" srcOrd="0" destOrd="0" parTransId="{C5D52CB5-7E3F-4C2C-889C-D470F7C2BCF2}" sibTransId="{090E56E2-70EF-4549-826D-E1774F406481}"/>
    <dgm:cxn modelId="{5FD47E40-B21F-4E24-83E9-DB604AC4749A}" srcId="{3D77B2D9-07D1-4112-A2FA-3F7EA6BA75EC}" destId="{A404A2E1-819F-466D-AAA7-E7656894591B}" srcOrd="6" destOrd="0" parTransId="{20467F6D-B393-48C1-99CC-5B07A31F880D}" sibTransId="{A10CFCAA-870B-46D1-A0CB-CC2C70400F6B}"/>
    <dgm:cxn modelId="{24EAECFE-9FD2-4659-90F9-CE37648C70F5}" srcId="{3D77B2D9-07D1-4112-A2FA-3F7EA6BA75EC}" destId="{5117799B-5097-4035-916B-99FDE135641C}" srcOrd="2" destOrd="0" parTransId="{EE3FCBE2-87F1-4ACE-8523-68F05D614858}" sibTransId="{8D781B59-E022-4D3F-AD31-DDE4312CBC2A}"/>
    <dgm:cxn modelId="{EF4EF4FA-53C2-42D0-BE59-DDC8EBD1359E}" srcId="{3D77B2D9-07D1-4112-A2FA-3F7EA6BA75EC}" destId="{0B567B5E-A7C5-4DFF-81A2-E836DCE5D5FA}" srcOrd="4" destOrd="0" parTransId="{8A717364-F006-4539-A079-0CC720E2E7C8}" sibTransId="{94457C89-26C3-48EB-9C81-EE74C730723E}"/>
    <dgm:cxn modelId="{10CFD11F-23FB-47B1-96F0-C7DFD001E4CA}" srcId="{3D77B2D9-07D1-4112-A2FA-3F7EA6BA75EC}" destId="{E2AE81FF-725C-42FC-A441-6E20B63254B6}" srcOrd="8" destOrd="0" parTransId="{AAF71E35-6A74-4733-81C5-10956D1A28A3}" sibTransId="{DCA048E0-DB5C-435C-A4D9-5D0EBA82B50F}"/>
    <dgm:cxn modelId="{E883B553-1A2B-4973-B95B-CE875D9ACDC6}" type="presOf" srcId="{4808681C-3A82-4A15-9787-1ACC9AC01BE5}" destId="{AE67EAB5-A321-40C8-BBB5-47E15D66EA25}" srcOrd="1" destOrd="0" presId="urn:microsoft.com/office/officeart/2005/8/layout/radial5"/>
    <dgm:cxn modelId="{55D2DCA5-1821-46E0-B979-342810555B62}" type="presOf" srcId="{B6F79959-F7F0-4D85-99F0-DE67094FA981}" destId="{E1BD7036-E7E0-4C1D-BD8B-50C3EB30C532}" srcOrd="0" destOrd="0" presId="urn:microsoft.com/office/officeart/2005/8/layout/radial5"/>
    <dgm:cxn modelId="{A0D86FCB-9E48-4FE8-915A-BA312FD96419}" type="presOf" srcId="{08935850-0E43-4EB9-B199-B57F1AF4F518}" destId="{EC0523D1-94DD-4D10-A4D4-F93B21EBA433}" srcOrd="0" destOrd="0" presId="urn:microsoft.com/office/officeart/2005/8/layout/radial5"/>
    <dgm:cxn modelId="{E4C01803-B84A-464E-AE65-A2207457C589}" type="presOf" srcId="{7A7F61F3-5B28-47C1-8936-9188123EFAA0}" destId="{34474026-AD53-4668-B17B-3DF4ABCF99D8}" srcOrd="0" destOrd="0" presId="urn:microsoft.com/office/officeart/2005/8/layout/radial5"/>
    <dgm:cxn modelId="{6768C626-9BE7-48D9-9EB3-BA3172DB08D3}" type="presOf" srcId="{92E3303A-36AF-414B-84D9-3FF06C045047}" destId="{E5D6029E-C794-402D-AF1A-E6B89C9094C9}" srcOrd="0" destOrd="0" presId="urn:microsoft.com/office/officeart/2005/8/layout/radial5"/>
    <dgm:cxn modelId="{A69F5BB5-8DFA-4EC5-BE67-83C28806B718}" type="presOf" srcId="{E70C66CE-CB57-4249-97AE-DE907F8D8C86}" destId="{CCB95E7D-DDE6-49E9-A4E7-D0B6438FB85E}" srcOrd="0" destOrd="0" presId="urn:microsoft.com/office/officeart/2005/8/layout/radial5"/>
    <dgm:cxn modelId="{458E49F2-ACA1-4F0F-9621-1F5F828E4E64}" srcId="{3D77B2D9-07D1-4112-A2FA-3F7EA6BA75EC}" destId="{8B668F2B-E960-4A06-9658-F991A8197827}" srcOrd="9" destOrd="0" parTransId="{81251DA6-47CA-4C07-9EDD-BB1241912C32}" sibTransId="{06D84F29-D2A6-4EF3-BEA1-1432DEC16368}"/>
    <dgm:cxn modelId="{788DE8FB-683F-4549-BADD-C6986037279D}" type="presParOf" srcId="{1EC3D1B8-72F9-4F8F-BE05-B5104D9F7C2E}" destId="{CCB95E7D-DDE6-49E9-A4E7-D0B6438FB85E}" srcOrd="0" destOrd="0" presId="urn:microsoft.com/office/officeart/2005/8/layout/radial5"/>
    <dgm:cxn modelId="{B924B189-ED20-4618-BC24-B0AC940D1066}" type="presParOf" srcId="{1EC3D1B8-72F9-4F8F-BE05-B5104D9F7C2E}" destId="{99F65754-26E9-4D61-A49A-B02B938D7E69}" srcOrd="1" destOrd="0" presId="urn:microsoft.com/office/officeart/2005/8/layout/radial5"/>
    <dgm:cxn modelId="{5818A113-780E-4300-8757-51518132B477}" type="presParOf" srcId="{99F65754-26E9-4D61-A49A-B02B938D7E69}" destId="{D2CBAC3B-8FB7-4120-9140-92AE158497B9}" srcOrd="0" destOrd="0" presId="urn:microsoft.com/office/officeart/2005/8/layout/radial5"/>
    <dgm:cxn modelId="{6D2FCF73-AAFD-4F19-84C7-019C3E73F243}" type="presParOf" srcId="{1EC3D1B8-72F9-4F8F-BE05-B5104D9F7C2E}" destId="{34474026-AD53-4668-B17B-3DF4ABCF99D8}" srcOrd="2" destOrd="0" presId="urn:microsoft.com/office/officeart/2005/8/layout/radial5"/>
    <dgm:cxn modelId="{9EB56C35-46E6-4152-B1FD-FB65B22589B5}" type="presParOf" srcId="{1EC3D1B8-72F9-4F8F-BE05-B5104D9F7C2E}" destId="{E5D6029E-C794-402D-AF1A-E6B89C9094C9}" srcOrd="3" destOrd="0" presId="urn:microsoft.com/office/officeart/2005/8/layout/radial5"/>
    <dgm:cxn modelId="{97D74534-2087-41E1-AAC4-3DE8E9472C66}" type="presParOf" srcId="{E5D6029E-C794-402D-AF1A-E6B89C9094C9}" destId="{9DA7B099-9C68-4420-847A-838F279D6E31}" srcOrd="0" destOrd="0" presId="urn:microsoft.com/office/officeart/2005/8/layout/radial5"/>
    <dgm:cxn modelId="{5CD213F8-9008-49B9-B265-E5BE4FCDF46F}" type="presParOf" srcId="{1EC3D1B8-72F9-4F8F-BE05-B5104D9F7C2E}" destId="{D2CC7EB8-910A-4FE7-A7F3-A6B78C08EB50}" srcOrd="4" destOrd="0" presId="urn:microsoft.com/office/officeart/2005/8/layout/radial5"/>
    <dgm:cxn modelId="{4F2401D9-176E-4BDF-ABA7-8FF4BDB6B926}" type="presParOf" srcId="{1EC3D1B8-72F9-4F8F-BE05-B5104D9F7C2E}" destId="{E1BD7036-E7E0-4C1D-BD8B-50C3EB30C532}" srcOrd="5" destOrd="0" presId="urn:microsoft.com/office/officeart/2005/8/layout/radial5"/>
    <dgm:cxn modelId="{36285564-262C-432B-A571-03D6BD030A94}" type="presParOf" srcId="{E1BD7036-E7E0-4C1D-BD8B-50C3EB30C532}" destId="{E8F9412D-4E5E-408F-9957-4B48959947E3}" srcOrd="0" destOrd="0" presId="urn:microsoft.com/office/officeart/2005/8/layout/radial5"/>
    <dgm:cxn modelId="{E5244B77-2DA9-4939-AF8A-3FA2A978D28F}" type="presParOf" srcId="{1EC3D1B8-72F9-4F8F-BE05-B5104D9F7C2E}" destId="{314E206D-B756-4CF8-BAD0-DBB5E8B9020A}" srcOrd="6" destOrd="0" presId="urn:microsoft.com/office/officeart/2005/8/layout/radial5"/>
    <dgm:cxn modelId="{1B89D4C9-E310-412A-9EA4-6DDDE432A960}" type="presParOf" srcId="{1EC3D1B8-72F9-4F8F-BE05-B5104D9F7C2E}" destId="{EC0523D1-94DD-4D10-A4D4-F93B21EBA433}" srcOrd="7" destOrd="0" presId="urn:microsoft.com/office/officeart/2005/8/layout/radial5"/>
    <dgm:cxn modelId="{78DF0CBC-F78B-485E-8FD1-73FCFD4F546E}" type="presParOf" srcId="{EC0523D1-94DD-4D10-A4D4-F93B21EBA433}" destId="{47A24BD4-B410-44EB-AA15-A76C598EF286}" srcOrd="0" destOrd="0" presId="urn:microsoft.com/office/officeart/2005/8/layout/radial5"/>
    <dgm:cxn modelId="{A3D2886D-50FF-407E-9424-933E621AB7DE}" type="presParOf" srcId="{1EC3D1B8-72F9-4F8F-BE05-B5104D9F7C2E}" destId="{AE2D973D-67E1-4FD3-A4D7-904B523C11D0}" srcOrd="8" destOrd="0" presId="urn:microsoft.com/office/officeart/2005/8/layout/radial5"/>
    <dgm:cxn modelId="{CF940442-D4F4-41F7-B171-91C5C8E5D790}" type="presParOf" srcId="{1EC3D1B8-72F9-4F8F-BE05-B5104D9F7C2E}" destId="{5D4945F5-85C8-40AD-8A5A-61ECE2E4555E}" srcOrd="9" destOrd="0" presId="urn:microsoft.com/office/officeart/2005/8/layout/radial5"/>
    <dgm:cxn modelId="{4C0B9359-A3D5-4140-A5F1-515ED9F41A6C}" type="presParOf" srcId="{5D4945F5-85C8-40AD-8A5A-61ECE2E4555E}" destId="{AE67EAB5-A321-40C8-BBB5-47E15D66EA25}" srcOrd="0" destOrd="0" presId="urn:microsoft.com/office/officeart/2005/8/layout/radial5"/>
    <dgm:cxn modelId="{A4F14DB1-EC6E-4324-AC95-8E4046204CAF}" type="presParOf" srcId="{1EC3D1B8-72F9-4F8F-BE05-B5104D9F7C2E}" destId="{00770E91-28F4-4CA8-8972-068F00A4DAC6}" srcOrd="10"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0AAC13-201D-46C8-87D2-9EE238B1AFE2}" type="doc">
      <dgm:prSet loTypeId="urn:microsoft.com/office/officeart/2008/layout/VerticalCurvedList" loCatId="list" qsTypeId="urn:microsoft.com/office/officeart/2005/8/quickstyle/3d1" qsCatId="3D" csTypeId="urn:microsoft.com/office/officeart/2005/8/colors/colorful5" csCatId="colorful" phldr="1"/>
      <dgm:spPr/>
      <dgm:t>
        <a:bodyPr/>
        <a:lstStyle/>
        <a:p>
          <a:endParaRPr lang="uk-UA"/>
        </a:p>
      </dgm:t>
    </dgm:pt>
    <dgm:pt modelId="{7DFA4C80-901F-4558-BDFD-CEA0C56E2A1A}">
      <dgm:prSet phldrT="[Текст]"/>
      <dgm:spPr/>
      <dgm:t>
        <a:bodyPr/>
        <a:lstStyle/>
        <a:p>
          <a:r>
            <a:rPr lang="ru-RU" b="0" i="1" u="none" dirty="0" err="1" smtClean="0">
              <a:solidFill>
                <a:schemeClr val="tx1"/>
              </a:solidFill>
            </a:rPr>
            <a:t>Розвиватися</a:t>
          </a:r>
          <a:r>
            <a:rPr lang="ru-RU" b="0" i="1" u="none" dirty="0" smtClean="0">
              <a:solidFill>
                <a:schemeClr val="tx1"/>
              </a:solidFill>
            </a:rPr>
            <a:t> </a:t>
          </a:r>
          <a:r>
            <a:rPr lang="ru-RU" b="0" i="1" u="none" dirty="0" err="1" smtClean="0">
              <a:solidFill>
                <a:schemeClr val="tx1"/>
              </a:solidFill>
            </a:rPr>
            <a:t>самостійно</a:t>
          </a:r>
          <a:r>
            <a:rPr lang="ru-RU" b="0" i="1" u="none" dirty="0" smtClean="0">
              <a:solidFill>
                <a:schemeClr val="tx1"/>
              </a:solidFill>
            </a:rPr>
            <a:t>, </a:t>
          </a:r>
          <a:r>
            <a:rPr lang="ru-RU" b="0" i="1" u="none" dirty="0" err="1" smtClean="0">
              <a:solidFill>
                <a:schemeClr val="tx1"/>
              </a:solidFill>
            </a:rPr>
            <a:t>опановувати</a:t>
          </a:r>
          <a:r>
            <a:rPr lang="ru-RU" b="0" i="1" u="none" dirty="0" smtClean="0">
              <a:solidFill>
                <a:schemeClr val="tx1"/>
              </a:solidFill>
            </a:rPr>
            <a:t> </a:t>
          </a:r>
          <a:r>
            <a:rPr lang="ru-RU" b="0" i="1" u="none" dirty="0" err="1" smtClean="0">
              <a:solidFill>
                <a:schemeClr val="tx1"/>
              </a:solidFill>
            </a:rPr>
            <a:t>освітні</a:t>
          </a:r>
          <a:r>
            <a:rPr lang="ru-RU" b="0" i="1" u="none" dirty="0" smtClean="0">
              <a:solidFill>
                <a:schemeClr val="tx1"/>
              </a:solidFill>
            </a:rPr>
            <a:t> </a:t>
          </a:r>
          <a:r>
            <a:rPr lang="ru-RU" b="0" i="1" u="none" dirty="0" err="1" smtClean="0">
              <a:solidFill>
                <a:schemeClr val="tx1"/>
              </a:solidFill>
            </a:rPr>
            <a:t>технології</a:t>
          </a:r>
          <a:r>
            <a:rPr lang="ru-RU" b="0" i="1" u="none" dirty="0" smtClean="0">
              <a:solidFill>
                <a:schemeClr val="tx1"/>
              </a:solidFill>
            </a:rPr>
            <a:t>. </a:t>
          </a:r>
          <a:endParaRPr lang="uk-UA" dirty="0">
            <a:solidFill>
              <a:schemeClr val="tx1"/>
            </a:solidFill>
          </a:endParaRPr>
        </a:p>
      </dgm:t>
    </dgm:pt>
    <dgm:pt modelId="{3DB589A2-A2D9-4CF7-AFC5-E486DC65799D}" type="parTrans" cxnId="{AAE187E6-D1E7-4AA9-9507-FFBDBC0031B8}">
      <dgm:prSet/>
      <dgm:spPr/>
      <dgm:t>
        <a:bodyPr/>
        <a:lstStyle/>
        <a:p>
          <a:endParaRPr lang="uk-UA">
            <a:solidFill>
              <a:schemeClr val="tx1"/>
            </a:solidFill>
          </a:endParaRPr>
        </a:p>
      </dgm:t>
    </dgm:pt>
    <dgm:pt modelId="{4025C8F8-262F-4A32-8CD5-6BD2C79A943D}" type="sibTrans" cxnId="{AAE187E6-D1E7-4AA9-9507-FFBDBC0031B8}">
      <dgm:prSet/>
      <dgm:spPr/>
      <dgm:t>
        <a:bodyPr/>
        <a:lstStyle/>
        <a:p>
          <a:endParaRPr lang="uk-UA">
            <a:solidFill>
              <a:schemeClr val="tx1"/>
            </a:solidFill>
          </a:endParaRPr>
        </a:p>
      </dgm:t>
    </dgm:pt>
    <dgm:pt modelId="{A251AC46-7B66-478E-9547-A6E9CD9286F7}">
      <dgm:prSet phldrT="[Текст]"/>
      <dgm:spPr/>
      <dgm:t>
        <a:bodyPr/>
        <a:lstStyle/>
        <a:p>
          <a:pPr algn="just"/>
          <a:r>
            <a:rPr lang="ru-RU" b="0" i="1" u="none" dirty="0" err="1" smtClean="0">
              <a:solidFill>
                <a:schemeClr val="tx1"/>
              </a:solidFill>
            </a:rPr>
            <a:t>Поповнювати</a:t>
          </a:r>
          <a:r>
            <a:rPr lang="ru-RU" b="0" i="1" u="none" dirty="0" smtClean="0">
              <a:solidFill>
                <a:schemeClr val="tx1"/>
              </a:solidFill>
            </a:rPr>
            <a:t> </a:t>
          </a:r>
          <a:r>
            <a:rPr lang="ru-RU" b="0" i="1" u="none" dirty="0" err="1" smtClean="0">
              <a:solidFill>
                <a:schemeClr val="tx1"/>
              </a:solidFill>
            </a:rPr>
            <a:t>матеріали</a:t>
          </a:r>
          <a:r>
            <a:rPr lang="ru-RU" b="0" i="1" u="none" dirty="0" smtClean="0">
              <a:solidFill>
                <a:schemeClr val="tx1"/>
              </a:solidFill>
            </a:rPr>
            <a:t> </a:t>
          </a:r>
          <a:r>
            <a:rPr lang="ru-RU" b="0" i="1" u="none" dirty="0" err="1" smtClean="0">
              <a:solidFill>
                <a:schemeClr val="tx1"/>
              </a:solidFill>
            </a:rPr>
            <a:t>уроків</a:t>
          </a:r>
          <a:r>
            <a:rPr lang="ru-RU" b="0" i="1" u="none" dirty="0" smtClean="0">
              <a:solidFill>
                <a:schemeClr val="tx1"/>
              </a:solidFill>
            </a:rPr>
            <a:t>, </a:t>
          </a:r>
          <a:r>
            <a:rPr lang="ru-RU" b="0" i="1" u="none" dirty="0" err="1" smtClean="0">
              <a:solidFill>
                <a:schemeClr val="tx1"/>
              </a:solidFill>
            </a:rPr>
            <a:t>шкільних</a:t>
          </a:r>
          <a:r>
            <a:rPr lang="ru-RU" b="0" i="1" u="none" dirty="0" smtClean="0">
              <a:solidFill>
                <a:schemeClr val="tx1"/>
              </a:solidFill>
            </a:rPr>
            <a:t> та </a:t>
          </a:r>
          <a:r>
            <a:rPr lang="ru-RU" b="0" i="1" u="none" dirty="0" err="1" smtClean="0">
              <a:solidFill>
                <a:schemeClr val="tx1"/>
              </a:solidFill>
            </a:rPr>
            <a:t>позашкільних</a:t>
          </a:r>
          <a:r>
            <a:rPr lang="ru-RU" b="0" i="1" u="none" dirty="0" smtClean="0">
              <a:solidFill>
                <a:schemeClr val="tx1"/>
              </a:solidFill>
            </a:rPr>
            <a:t> </a:t>
          </a:r>
          <a:r>
            <a:rPr lang="ru-RU" b="0" i="1" u="none" dirty="0" err="1" smtClean="0">
              <a:solidFill>
                <a:schemeClr val="tx1"/>
              </a:solidFill>
            </a:rPr>
            <a:t>заходів</a:t>
          </a:r>
          <a:r>
            <a:rPr lang="ru-RU" b="0" i="1" u="none" dirty="0" smtClean="0">
              <a:solidFill>
                <a:schemeClr val="tx1"/>
              </a:solidFill>
            </a:rPr>
            <a:t>.</a:t>
          </a:r>
          <a:endParaRPr lang="uk-UA" dirty="0">
            <a:solidFill>
              <a:schemeClr val="tx1"/>
            </a:solidFill>
          </a:endParaRPr>
        </a:p>
      </dgm:t>
    </dgm:pt>
    <dgm:pt modelId="{3098C61D-4578-4139-93D1-445B8BE070B2}" type="parTrans" cxnId="{4E4C0F97-413F-4CBC-AD6A-F0D197CF0154}">
      <dgm:prSet/>
      <dgm:spPr/>
      <dgm:t>
        <a:bodyPr/>
        <a:lstStyle/>
        <a:p>
          <a:endParaRPr lang="uk-UA">
            <a:solidFill>
              <a:schemeClr val="tx1"/>
            </a:solidFill>
          </a:endParaRPr>
        </a:p>
      </dgm:t>
    </dgm:pt>
    <dgm:pt modelId="{F0E83D66-DE35-4CE1-B3D5-866213CED43A}" type="sibTrans" cxnId="{4E4C0F97-413F-4CBC-AD6A-F0D197CF0154}">
      <dgm:prSet/>
      <dgm:spPr/>
      <dgm:t>
        <a:bodyPr/>
        <a:lstStyle/>
        <a:p>
          <a:endParaRPr lang="uk-UA">
            <a:solidFill>
              <a:schemeClr val="tx1"/>
            </a:solidFill>
          </a:endParaRPr>
        </a:p>
      </dgm:t>
    </dgm:pt>
    <dgm:pt modelId="{D1AF2B23-75A0-4BF1-AF60-AC732806F8A0}">
      <dgm:prSet phldrT="[Текст]"/>
      <dgm:spPr/>
      <dgm:t>
        <a:bodyPr/>
        <a:lstStyle/>
        <a:p>
          <a:r>
            <a:rPr lang="ru-RU" b="0" i="1" u="none" dirty="0" smtClean="0">
              <a:solidFill>
                <a:schemeClr val="tx1"/>
              </a:solidFill>
            </a:rPr>
            <a:t>З метою </a:t>
          </a:r>
          <a:r>
            <a:rPr lang="ru-RU" b="0" i="1" u="none" dirty="0" err="1" smtClean="0">
              <a:solidFill>
                <a:schemeClr val="tx1"/>
              </a:solidFill>
            </a:rPr>
            <a:t>підвищення</a:t>
          </a:r>
          <a:r>
            <a:rPr lang="ru-RU" b="0" i="1" u="none" dirty="0" smtClean="0">
              <a:solidFill>
                <a:schemeClr val="tx1"/>
              </a:solidFill>
            </a:rPr>
            <a:t> </a:t>
          </a:r>
          <a:r>
            <a:rPr lang="ru-RU" b="0" i="1" u="none" dirty="0" err="1" smtClean="0">
              <a:solidFill>
                <a:schemeClr val="tx1"/>
              </a:solidFill>
            </a:rPr>
            <a:t>педагогічної</a:t>
          </a:r>
          <a:r>
            <a:rPr lang="ru-RU" b="0" i="1" u="none" dirty="0" smtClean="0">
              <a:solidFill>
                <a:schemeClr val="tx1"/>
              </a:solidFill>
            </a:rPr>
            <a:t> </a:t>
          </a:r>
          <a:r>
            <a:rPr lang="ru-RU" b="0" i="1" u="none" dirty="0" err="1" smtClean="0">
              <a:solidFill>
                <a:schemeClr val="tx1"/>
              </a:solidFill>
            </a:rPr>
            <a:t>майстерності</a:t>
          </a:r>
          <a:r>
            <a:rPr lang="ru-RU" b="0" i="1" u="none" dirty="0" smtClean="0">
              <a:solidFill>
                <a:schemeClr val="tx1"/>
              </a:solidFill>
            </a:rPr>
            <a:t> </a:t>
          </a:r>
          <a:r>
            <a:rPr lang="ru-RU" b="0" i="1" u="none" dirty="0" err="1" smtClean="0">
              <a:solidFill>
                <a:schemeClr val="tx1"/>
              </a:solidFill>
            </a:rPr>
            <a:t>займатися</a:t>
          </a:r>
          <a:r>
            <a:rPr lang="ru-RU" b="0" i="1" u="none" dirty="0" smtClean="0">
              <a:solidFill>
                <a:schemeClr val="tx1"/>
              </a:solidFill>
            </a:rPr>
            <a:t> </a:t>
          </a:r>
          <a:r>
            <a:rPr lang="ru-RU" b="0" i="1" u="none" dirty="0" err="1" smtClean="0">
              <a:solidFill>
                <a:schemeClr val="tx1"/>
              </a:solidFill>
            </a:rPr>
            <a:t>самоосвітою</a:t>
          </a:r>
          <a:r>
            <a:rPr lang="ru-RU" b="0" i="1" u="none" dirty="0" smtClean="0">
              <a:solidFill>
                <a:schemeClr val="tx1"/>
              </a:solidFill>
            </a:rPr>
            <a:t>.</a:t>
          </a:r>
          <a:endParaRPr lang="uk-UA" dirty="0">
            <a:solidFill>
              <a:schemeClr val="tx1"/>
            </a:solidFill>
          </a:endParaRPr>
        </a:p>
      </dgm:t>
    </dgm:pt>
    <dgm:pt modelId="{5A1483AB-6EF3-4BA4-A3FC-2140D490708E}" type="parTrans" cxnId="{5A2E7CE6-8BD0-4D0D-9291-EA5C1584A34F}">
      <dgm:prSet/>
      <dgm:spPr/>
      <dgm:t>
        <a:bodyPr/>
        <a:lstStyle/>
        <a:p>
          <a:endParaRPr lang="uk-UA">
            <a:solidFill>
              <a:schemeClr val="tx1"/>
            </a:solidFill>
          </a:endParaRPr>
        </a:p>
      </dgm:t>
    </dgm:pt>
    <dgm:pt modelId="{E2EADE7C-C3BA-4051-812B-11EF61DBAAA7}" type="sibTrans" cxnId="{5A2E7CE6-8BD0-4D0D-9291-EA5C1584A34F}">
      <dgm:prSet/>
      <dgm:spPr/>
      <dgm:t>
        <a:bodyPr/>
        <a:lstStyle/>
        <a:p>
          <a:endParaRPr lang="uk-UA">
            <a:solidFill>
              <a:schemeClr val="tx1"/>
            </a:solidFill>
          </a:endParaRPr>
        </a:p>
      </dgm:t>
    </dgm:pt>
    <dgm:pt modelId="{6377F2DE-1524-40D2-B521-EAD7D95A59F3}">
      <dgm:prSet/>
      <dgm:spPr/>
      <dgm:t>
        <a:bodyPr/>
        <a:lstStyle/>
        <a:p>
          <a:r>
            <a:rPr lang="ru-RU" b="0" i="1" u="none" dirty="0" err="1" smtClean="0">
              <a:solidFill>
                <a:schemeClr val="tx1"/>
              </a:solidFill>
            </a:rPr>
            <a:t>Сприяти</a:t>
          </a:r>
          <a:r>
            <a:rPr lang="ru-RU" b="0" i="1" u="none" dirty="0" smtClean="0">
              <a:solidFill>
                <a:schemeClr val="tx1"/>
              </a:solidFill>
            </a:rPr>
            <a:t> </a:t>
          </a:r>
          <a:r>
            <a:rPr lang="ru-RU" b="0" i="1" u="none" dirty="0" err="1" smtClean="0">
              <a:solidFill>
                <a:schemeClr val="tx1"/>
              </a:solidFill>
            </a:rPr>
            <a:t>участі</a:t>
          </a:r>
          <a:r>
            <a:rPr lang="ru-RU" b="0" i="1" u="none" dirty="0" smtClean="0">
              <a:solidFill>
                <a:schemeClr val="tx1"/>
              </a:solidFill>
            </a:rPr>
            <a:t> </a:t>
          </a:r>
          <a:r>
            <a:rPr lang="ru-RU" b="0" i="1" u="none" dirty="0" err="1" smtClean="0">
              <a:solidFill>
                <a:schemeClr val="tx1"/>
              </a:solidFill>
            </a:rPr>
            <a:t>дітей</a:t>
          </a:r>
          <a:r>
            <a:rPr lang="ru-RU" b="0" i="1" u="none" dirty="0" smtClean="0">
              <a:solidFill>
                <a:schemeClr val="tx1"/>
              </a:solidFill>
            </a:rPr>
            <a:t> у </a:t>
          </a:r>
          <a:r>
            <a:rPr lang="ru-RU" b="0" i="1" u="none" dirty="0" err="1" smtClean="0">
              <a:solidFill>
                <a:schemeClr val="tx1"/>
              </a:solidFill>
            </a:rPr>
            <a:t>шкільних</a:t>
          </a:r>
          <a:r>
            <a:rPr lang="ru-RU" b="0" i="1" u="none" dirty="0" smtClean="0">
              <a:solidFill>
                <a:schemeClr val="tx1"/>
              </a:solidFill>
            </a:rPr>
            <a:t> конкурсах, </a:t>
          </a:r>
          <a:r>
            <a:rPr lang="ru-RU" b="0" i="1" u="none" dirty="0" err="1" smtClean="0">
              <a:solidFill>
                <a:schemeClr val="tx1"/>
              </a:solidFill>
            </a:rPr>
            <a:t>олімпіадах</a:t>
          </a:r>
          <a:r>
            <a:rPr lang="ru-RU" b="0" i="1" u="none" dirty="0" smtClean="0">
              <a:solidFill>
                <a:schemeClr val="tx1"/>
              </a:solidFill>
            </a:rPr>
            <a:t>.</a:t>
          </a:r>
          <a:endParaRPr lang="uk-UA" dirty="0">
            <a:solidFill>
              <a:schemeClr val="tx1"/>
            </a:solidFill>
          </a:endParaRPr>
        </a:p>
      </dgm:t>
    </dgm:pt>
    <dgm:pt modelId="{C491125A-03E3-463B-B39E-EACCAC512036}" type="parTrans" cxnId="{9BC04B43-8FB2-4BB2-B87F-1EFB3F4FD1FB}">
      <dgm:prSet/>
      <dgm:spPr/>
      <dgm:t>
        <a:bodyPr/>
        <a:lstStyle/>
        <a:p>
          <a:endParaRPr lang="uk-UA">
            <a:solidFill>
              <a:schemeClr val="tx1"/>
            </a:solidFill>
          </a:endParaRPr>
        </a:p>
      </dgm:t>
    </dgm:pt>
    <dgm:pt modelId="{1986E604-55D8-45D3-8BEA-61D8FC3A2DF6}" type="sibTrans" cxnId="{9BC04B43-8FB2-4BB2-B87F-1EFB3F4FD1FB}">
      <dgm:prSet/>
      <dgm:spPr/>
      <dgm:t>
        <a:bodyPr/>
        <a:lstStyle/>
        <a:p>
          <a:endParaRPr lang="uk-UA">
            <a:solidFill>
              <a:schemeClr val="tx1"/>
            </a:solidFill>
          </a:endParaRPr>
        </a:p>
      </dgm:t>
    </dgm:pt>
    <dgm:pt modelId="{A2D145CB-EF5E-457C-9E51-6480816D2358}">
      <dgm:prSet/>
      <dgm:spPr/>
      <dgm:t>
        <a:bodyPr/>
        <a:lstStyle/>
        <a:p>
          <a:r>
            <a:rPr lang="ru-RU" b="0" i="1" u="none" dirty="0" err="1" smtClean="0">
              <a:solidFill>
                <a:schemeClr val="tx1"/>
              </a:solidFill>
            </a:rPr>
            <a:t>Брати</a:t>
          </a:r>
          <a:r>
            <a:rPr lang="ru-RU" b="0" i="1" u="none" dirty="0" smtClean="0">
              <a:solidFill>
                <a:schemeClr val="tx1"/>
              </a:solidFill>
            </a:rPr>
            <a:t> участь в методичному об</a:t>
          </a:r>
          <a:r>
            <a:rPr lang="en-US" b="0" i="1" u="none" dirty="0" smtClean="0">
              <a:solidFill>
                <a:schemeClr val="tx1"/>
              </a:solidFill>
            </a:rPr>
            <a:t>’</a:t>
          </a:r>
          <a:r>
            <a:rPr lang="ru-RU" b="0" i="1" u="none" dirty="0" err="1" smtClean="0">
              <a:solidFill>
                <a:schemeClr val="tx1"/>
              </a:solidFill>
            </a:rPr>
            <a:t>єднанні</a:t>
          </a:r>
          <a:r>
            <a:rPr lang="ru-RU" b="0" i="1" u="none" dirty="0" smtClean="0">
              <a:solidFill>
                <a:schemeClr val="tx1"/>
              </a:solidFill>
            </a:rPr>
            <a:t> </a:t>
          </a:r>
          <a:r>
            <a:rPr lang="ru-RU" b="0" i="1" u="none" dirty="0" err="1" smtClean="0">
              <a:solidFill>
                <a:schemeClr val="tx1"/>
              </a:solidFill>
            </a:rPr>
            <a:t>вчителів</a:t>
          </a:r>
          <a:r>
            <a:rPr lang="ru-RU" b="0" i="1" u="none" dirty="0" smtClean="0">
              <a:solidFill>
                <a:schemeClr val="tx1"/>
              </a:solidFill>
            </a:rPr>
            <a:t>.</a:t>
          </a:r>
          <a:endParaRPr lang="uk-UA" dirty="0">
            <a:solidFill>
              <a:schemeClr val="tx1"/>
            </a:solidFill>
          </a:endParaRPr>
        </a:p>
      </dgm:t>
    </dgm:pt>
    <dgm:pt modelId="{644A14AC-EE59-40AE-9530-F73CC74FF2C0}" type="parTrans" cxnId="{986D6486-89F5-481A-9F0B-0340ACA24F85}">
      <dgm:prSet/>
      <dgm:spPr/>
      <dgm:t>
        <a:bodyPr/>
        <a:lstStyle/>
        <a:p>
          <a:endParaRPr lang="uk-UA">
            <a:solidFill>
              <a:schemeClr val="tx1"/>
            </a:solidFill>
          </a:endParaRPr>
        </a:p>
      </dgm:t>
    </dgm:pt>
    <dgm:pt modelId="{7DC6CCA1-90F4-47A1-AD82-5CA053034912}" type="sibTrans" cxnId="{986D6486-89F5-481A-9F0B-0340ACA24F85}">
      <dgm:prSet/>
      <dgm:spPr/>
      <dgm:t>
        <a:bodyPr/>
        <a:lstStyle/>
        <a:p>
          <a:endParaRPr lang="uk-UA">
            <a:solidFill>
              <a:schemeClr val="tx1"/>
            </a:solidFill>
          </a:endParaRPr>
        </a:p>
      </dgm:t>
    </dgm:pt>
    <dgm:pt modelId="{B16C7F71-7D61-4121-A9A4-F3530F53B2E5}" type="pres">
      <dgm:prSet presAssocID="{8B0AAC13-201D-46C8-87D2-9EE238B1AFE2}" presName="Name0" presStyleCnt="0">
        <dgm:presLayoutVars>
          <dgm:chMax val="7"/>
          <dgm:chPref val="7"/>
          <dgm:dir/>
        </dgm:presLayoutVars>
      </dgm:prSet>
      <dgm:spPr/>
      <dgm:t>
        <a:bodyPr/>
        <a:lstStyle/>
        <a:p>
          <a:endParaRPr lang="uk-UA"/>
        </a:p>
      </dgm:t>
    </dgm:pt>
    <dgm:pt modelId="{767AC5E7-0EDE-4F7C-8D6D-119F3FA603FD}" type="pres">
      <dgm:prSet presAssocID="{8B0AAC13-201D-46C8-87D2-9EE238B1AFE2}" presName="Name1" presStyleCnt="0"/>
      <dgm:spPr/>
      <dgm:t>
        <a:bodyPr/>
        <a:lstStyle/>
        <a:p>
          <a:endParaRPr lang="ru-RU"/>
        </a:p>
      </dgm:t>
    </dgm:pt>
    <dgm:pt modelId="{46AF9569-B991-4908-BB35-04B6FFBBB36C}" type="pres">
      <dgm:prSet presAssocID="{8B0AAC13-201D-46C8-87D2-9EE238B1AFE2}" presName="cycle" presStyleCnt="0"/>
      <dgm:spPr/>
      <dgm:t>
        <a:bodyPr/>
        <a:lstStyle/>
        <a:p>
          <a:endParaRPr lang="ru-RU"/>
        </a:p>
      </dgm:t>
    </dgm:pt>
    <dgm:pt modelId="{12CD3B40-65C5-40A2-8FB5-39DB3641E70D}" type="pres">
      <dgm:prSet presAssocID="{8B0AAC13-201D-46C8-87D2-9EE238B1AFE2}" presName="srcNode" presStyleLbl="node1" presStyleIdx="0" presStyleCnt="5"/>
      <dgm:spPr/>
      <dgm:t>
        <a:bodyPr/>
        <a:lstStyle/>
        <a:p>
          <a:endParaRPr lang="ru-RU"/>
        </a:p>
      </dgm:t>
    </dgm:pt>
    <dgm:pt modelId="{4E19F565-B455-4456-AE2F-D1250FCFCEA2}" type="pres">
      <dgm:prSet presAssocID="{8B0AAC13-201D-46C8-87D2-9EE238B1AFE2}" presName="conn" presStyleLbl="parChTrans1D2" presStyleIdx="0" presStyleCnt="1"/>
      <dgm:spPr/>
      <dgm:t>
        <a:bodyPr/>
        <a:lstStyle/>
        <a:p>
          <a:endParaRPr lang="uk-UA"/>
        </a:p>
      </dgm:t>
    </dgm:pt>
    <dgm:pt modelId="{7165489B-E6AB-4795-876E-54B243686516}" type="pres">
      <dgm:prSet presAssocID="{8B0AAC13-201D-46C8-87D2-9EE238B1AFE2}" presName="extraNode" presStyleLbl="node1" presStyleIdx="0" presStyleCnt="5"/>
      <dgm:spPr/>
      <dgm:t>
        <a:bodyPr/>
        <a:lstStyle/>
        <a:p>
          <a:endParaRPr lang="ru-RU"/>
        </a:p>
      </dgm:t>
    </dgm:pt>
    <dgm:pt modelId="{9E89AB20-6C88-4112-8000-4A20916E1456}" type="pres">
      <dgm:prSet presAssocID="{8B0AAC13-201D-46C8-87D2-9EE238B1AFE2}" presName="dstNode" presStyleLbl="node1" presStyleIdx="0" presStyleCnt="5"/>
      <dgm:spPr/>
      <dgm:t>
        <a:bodyPr/>
        <a:lstStyle/>
        <a:p>
          <a:endParaRPr lang="ru-RU"/>
        </a:p>
      </dgm:t>
    </dgm:pt>
    <dgm:pt modelId="{A71F390A-9178-437C-BB52-6C670AFE185D}" type="pres">
      <dgm:prSet presAssocID="{7DFA4C80-901F-4558-BDFD-CEA0C56E2A1A}" presName="text_1" presStyleLbl="node1" presStyleIdx="0" presStyleCnt="5">
        <dgm:presLayoutVars>
          <dgm:bulletEnabled val="1"/>
        </dgm:presLayoutVars>
      </dgm:prSet>
      <dgm:spPr/>
      <dgm:t>
        <a:bodyPr/>
        <a:lstStyle/>
        <a:p>
          <a:endParaRPr lang="uk-UA"/>
        </a:p>
      </dgm:t>
    </dgm:pt>
    <dgm:pt modelId="{DE4766FB-9618-400D-91A5-6273BCB4F052}" type="pres">
      <dgm:prSet presAssocID="{7DFA4C80-901F-4558-BDFD-CEA0C56E2A1A}" presName="accent_1" presStyleCnt="0"/>
      <dgm:spPr/>
      <dgm:t>
        <a:bodyPr/>
        <a:lstStyle/>
        <a:p>
          <a:endParaRPr lang="ru-RU"/>
        </a:p>
      </dgm:t>
    </dgm:pt>
    <dgm:pt modelId="{E25213F6-B005-4433-8F2F-8DC8AC728291}" type="pres">
      <dgm:prSet presAssocID="{7DFA4C80-901F-4558-BDFD-CEA0C56E2A1A}" presName="accentRepeatNode" presStyleLbl="solidFgAcc1" presStyleIdx="0" presStyleCnt="5"/>
      <dgm:spPr/>
      <dgm:t>
        <a:bodyPr/>
        <a:lstStyle/>
        <a:p>
          <a:endParaRPr lang="ru-RU"/>
        </a:p>
      </dgm:t>
    </dgm:pt>
    <dgm:pt modelId="{6650716B-9712-448D-8865-C2D98689623D}" type="pres">
      <dgm:prSet presAssocID="{6377F2DE-1524-40D2-B521-EAD7D95A59F3}" presName="text_2" presStyleLbl="node1" presStyleIdx="1" presStyleCnt="5">
        <dgm:presLayoutVars>
          <dgm:bulletEnabled val="1"/>
        </dgm:presLayoutVars>
      </dgm:prSet>
      <dgm:spPr/>
      <dgm:t>
        <a:bodyPr/>
        <a:lstStyle/>
        <a:p>
          <a:endParaRPr lang="uk-UA"/>
        </a:p>
      </dgm:t>
    </dgm:pt>
    <dgm:pt modelId="{A7A3FFDD-CD3B-4FD7-98DC-5A88789FADA2}" type="pres">
      <dgm:prSet presAssocID="{6377F2DE-1524-40D2-B521-EAD7D95A59F3}" presName="accent_2" presStyleCnt="0"/>
      <dgm:spPr/>
      <dgm:t>
        <a:bodyPr/>
        <a:lstStyle/>
        <a:p>
          <a:endParaRPr lang="ru-RU"/>
        </a:p>
      </dgm:t>
    </dgm:pt>
    <dgm:pt modelId="{58599376-9EB2-41BE-8CD6-E2D88AD6D92D}" type="pres">
      <dgm:prSet presAssocID="{6377F2DE-1524-40D2-B521-EAD7D95A59F3}" presName="accentRepeatNode" presStyleLbl="solidFgAcc1" presStyleIdx="1" presStyleCnt="5"/>
      <dgm:spPr/>
      <dgm:t>
        <a:bodyPr/>
        <a:lstStyle/>
        <a:p>
          <a:endParaRPr lang="ru-RU"/>
        </a:p>
      </dgm:t>
    </dgm:pt>
    <dgm:pt modelId="{24AC4C0B-80C5-449D-8604-94660B478868}" type="pres">
      <dgm:prSet presAssocID="{A2D145CB-EF5E-457C-9E51-6480816D2358}" presName="text_3" presStyleLbl="node1" presStyleIdx="2" presStyleCnt="5">
        <dgm:presLayoutVars>
          <dgm:bulletEnabled val="1"/>
        </dgm:presLayoutVars>
      </dgm:prSet>
      <dgm:spPr/>
      <dgm:t>
        <a:bodyPr/>
        <a:lstStyle/>
        <a:p>
          <a:endParaRPr lang="uk-UA"/>
        </a:p>
      </dgm:t>
    </dgm:pt>
    <dgm:pt modelId="{AEBE06A8-3D3F-47C1-A9EA-5444DF23E526}" type="pres">
      <dgm:prSet presAssocID="{A2D145CB-EF5E-457C-9E51-6480816D2358}" presName="accent_3" presStyleCnt="0"/>
      <dgm:spPr/>
      <dgm:t>
        <a:bodyPr/>
        <a:lstStyle/>
        <a:p>
          <a:endParaRPr lang="ru-RU"/>
        </a:p>
      </dgm:t>
    </dgm:pt>
    <dgm:pt modelId="{062FB44A-9FB2-441F-A19D-1ACA75CE7995}" type="pres">
      <dgm:prSet presAssocID="{A2D145CB-EF5E-457C-9E51-6480816D2358}" presName="accentRepeatNode" presStyleLbl="solidFgAcc1" presStyleIdx="2" presStyleCnt="5"/>
      <dgm:spPr/>
      <dgm:t>
        <a:bodyPr/>
        <a:lstStyle/>
        <a:p>
          <a:endParaRPr lang="ru-RU"/>
        </a:p>
      </dgm:t>
    </dgm:pt>
    <dgm:pt modelId="{2D49702C-4CBD-407D-BB08-7DFEC0B417D8}" type="pres">
      <dgm:prSet presAssocID="{A251AC46-7B66-478E-9547-A6E9CD9286F7}" presName="text_4" presStyleLbl="node1" presStyleIdx="3" presStyleCnt="5">
        <dgm:presLayoutVars>
          <dgm:bulletEnabled val="1"/>
        </dgm:presLayoutVars>
      </dgm:prSet>
      <dgm:spPr/>
      <dgm:t>
        <a:bodyPr/>
        <a:lstStyle/>
        <a:p>
          <a:endParaRPr lang="uk-UA"/>
        </a:p>
      </dgm:t>
    </dgm:pt>
    <dgm:pt modelId="{4492CB89-1982-48A8-973B-0DE92347AF8E}" type="pres">
      <dgm:prSet presAssocID="{A251AC46-7B66-478E-9547-A6E9CD9286F7}" presName="accent_4" presStyleCnt="0"/>
      <dgm:spPr/>
      <dgm:t>
        <a:bodyPr/>
        <a:lstStyle/>
        <a:p>
          <a:endParaRPr lang="ru-RU"/>
        </a:p>
      </dgm:t>
    </dgm:pt>
    <dgm:pt modelId="{54BD092A-E4BF-498B-AAEB-6DAB3D56F016}" type="pres">
      <dgm:prSet presAssocID="{A251AC46-7B66-478E-9547-A6E9CD9286F7}" presName="accentRepeatNode" presStyleLbl="solidFgAcc1" presStyleIdx="3" presStyleCnt="5"/>
      <dgm:spPr/>
      <dgm:t>
        <a:bodyPr/>
        <a:lstStyle/>
        <a:p>
          <a:endParaRPr lang="ru-RU"/>
        </a:p>
      </dgm:t>
    </dgm:pt>
    <dgm:pt modelId="{0B3A67C0-0BCA-4E5F-A3F0-3F362AD2594C}" type="pres">
      <dgm:prSet presAssocID="{D1AF2B23-75A0-4BF1-AF60-AC732806F8A0}" presName="text_5" presStyleLbl="node1" presStyleIdx="4" presStyleCnt="5">
        <dgm:presLayoutVars>
          <dgm:bulletEnabled val="1"/>
        </dgm:presLayoutVars>
      </dgm:prSet>
      <dgm:spPr/>
      <dgm:t>
        <a:bodyPr/>
        <a:lstStyle/>
        <a:p>
          <a:endParaRPr lang="uk-UA"/>
        </a:p>
      </dgm:t>
    </dgm:pt>
    <dgm:pt modelId="{26CBA427-3B01-4E97-A161-8DFC339E1DA9}" type="pres">
      <dgm:prSet presAssocID="{D1AF2B23-75A0-4BF1-AF60-AC732806F8A0}" presName="accent_5" presStyleCnt="0"/>
      <dgm:spPr/>
      <dgm:t>
        <a:bodyPr/>
        <a:lstStyle/>
        <a:p>
          <a:endParaRPr lang="ru-RU"/>
        </a:p>
      </dgm:t>
    </dgm:pt>
    <dgm:pt modelId="{8C22BD18-08DD-4AC5-80C3-CEEFA02DC8E1}" type="pres">
      <dgm:prSet presAssocID="{D1AF2B23-75A0-4BF1-AF60-AC732806F8A0}" presName="accentRepeatNode" presStyleLbl="solidFgAcc1" presStyleIdx="4" presStyleCnt="5"/>
      <dgm:spPr/>
      <dgm:t>
        <a:bodyPr/>
        <a:lstStyle/>
        <a:p>
          <a:endParaRPr lang="ru-RU"/>
        </a:p>
      </dgm:t>
    </dgm:pt>
  </dgm:ptLst>
  <dgm:cxnLst>
    <dgm:cxn modelId="{EC0E95C7-EBFB-40D0-8D32-F70E50DE7DE6}" type="presOf" srcId="{A2D145CB-EF5E-457C-9E51-6480816D2358}" destId="{24AC4C0B-80C5-449D-8604-94660B478868}" srcOrd="0" destOrd="0" presId="urn:microsoft.com/office/officeart/2008/layout/VerticalCurvedList"/>
    <dgm:cxn modelId="{9BC04B43-8FB2-4BB2-B87F-1EFB3F4FD1FB}" srcId="{8B0AAC13-201D-46C8-87D2-9EE238B1AFE2}" destId="{6377F2DE-1524-40D2-B521-EAD7D95A59F3}" srcOrd="1" destOrd="0" parTransId="{C491125A-03E3-463B-B39E-EACCAC512036}" sibTransId="{1986E604-55D8-45D3-8BEA-61D8FC3A2DF6}"/>
    <dgm:cxn modelId="{5A2E7CE6-8BD0-4D0D-9291-EA5C1584A34F}" srcId="{8B0AAC13-201D-46C8-87D2-9EE238B1AFE2}" destId="{D1AF2B23-75A0-4BF1-AF60-AC732806F8A0}" srcOrd="4" destOrd="0" parTransId="{5A1483AB-6EF3-4BA4-A3FC-2140D490708E}" sibTransId="{E2EADE7C-C3BA-4051-812B-11EF61DBAAA7}"/>
    <dgm:cxn modelId="{3D2FC184-3AB3-4522-BC59-41280A611CF5}" type="presOf" srcId="{8B0AAC13-201D-46C8-87D2-9EE238B1AFE2}" destId="{B16C7F71-7D61-4121-A9A4-F3530F53B2E5}" srcOrd="0" destOrd="0" presId="urn:microsoft.com/office/officeart/2008/layout/VerticalCurvedList"/>
    <dgm:cxn modelId="{CDDE19D5-AE8C-4B37-A143-BD30284A27C8}" type="presOf" srcId="{6377F2DE-1524-40D2-B521-EAD7D95A59F3}" destId="{6650716B-9712-448D-8865-C2D98689623D}" srcOrd="0" destOrd="0" presId="urn:microsoft.com/office/officeart/2008/layout/VerticalCurvedList"/>
    <dgm:cxn modelId="{986D6486-89F5-481A-9F0B-0340ACA24F85}" srcId="{8B0AAC13-201D-46C8-87D2-9EE238B1AFE2}" destId="{A2D145CB-EF5E-457C-9E51-6480816D2358}" srcOrd="2" destOrd="0" parTransId="{644A14AC-EE59-40AE-9530-F73CC74FF2C0}" sibTransId="{7DC6CCA1-90F4-47A1-AD82-5CA053034912}"/>
    <dgm:cxn modelId="{2E56F1DC-3A9C-4CFF-87A7-1BFC6A746171}" type="presOf" srcId="{D1AF2B23-75A0-4BF1-AF60-AC732806F8A0}" destId="{0B3A67C0-0BCA-4E5F-A3F0-3F362AD2594C}" srcOrd="0" destOrd="0" presId="urn:microsoft.com/office/officeart/2008/layout/VerticalCurvedList"/>
    <dgm:cxn modelId="{AAE187E6-D1E7-4AA9-9507-FFBDBC0031B8}" srcId="{8B0AAC13-201D-46C8-87D2-9EE238B1AFE2}" destId="{7DFA4C80-901F-4558-BDFD-CEA0C56E2A1A}" srcOrd="0" destOrd="0" parTransId="{3DB589A2-A2D9-4CF7-AFC5-E486DC65799D}" sibTransId="{4025C8F8-262F-4A32-8CD5-6BD2C79A943D}"/>
    <dgm:cxn modelId="{4E4C0F97-413F-4CBC-AD6A-F0D197CF0154}" srcId="{8B0AAC13-201D-46C8-87D2-9EE238B1AFE2}" destId="{A251AC46-7B66-478E-9547-A6E9CD9286F7}" srcOrd="3" destOrd="0" parTransId="{3098C61D-4578-4139-93D1-445B8BE070B2}" sibTransId="{F0E83D66-DE35-4CE1-B3D5-866213CED43A}"/>
    <dgm:cxn modelId="{1467416F-B31D-499E-9A32-0FA6AC9F1D86}" type="presOf" srcId="{A251AC46-7B66-478E-9547-A6E9CD9286F7}" destId="{2D49702C-4CBD-407D-BB08-7DFEC0B417D8}" srcOrd="0" destOrd="0" presId="urn:microsoft.com/office/officeart/2008/layout/VerticalCurvedList"/>
    <dgm:cxn modelId="{89439CDE-AB28-4583-9E5B-D8B15878C0D3}" type="presOf" srcId="{7DFA4C80-901F-4558-BDFD-CEA0C56E2A1A}" destId="{A71F390A-9178-437C-BB52-6C670AFE185D}" srcOrd="0" destOrd="0" presId="urn:microsoft.com/office/officeart/2008/layout/VerticalCurvedList"/>
    <dgm:cxn modelId="{4264B8B9-5E69-4C0D-B727-61E0304DA5B5}" type="presOf" srcId="{4025C8F8-262F-4A32-8CD5-6BD2C79A943D}" destId="{4E19F565-B455-4456-AE2F-D1250FCFCEA2}" srcOrd="0" destOrd="0" presId="urn:microsoft.com/office/officeart/2008/layout/VerticalCurvedList"/>
    <dgm:cxn modelId="{B018B3C0-9C6C-48DE-ABEC-1611BF76E715}" type="presParOf" srcId="{B16C7F71-7D61-4121-A9A4-F3530F53B2E5}" destId="{767AC5E7-0EDE-4F7C-8D6D-119F3FA603FD}" srcOrd="0" destOrd="0" presId="urn:microsoft.com/office/officeart/2008/layout/VerticalCurvedList"/>
    <dgm:cxn modelId="{C4923F96-C905-4784-AACF-B236AF21F5AF}" type="presParOf" srcId="{767AC5E7-0EDE-4F7C-8D6D-119F3FA603FD}" destId="{46AF9569-B991-4908-BB35-04B6FFBBB36C}" srcOrd="0" destOrd="0" presId="urn:microsoft.com/office/officeart/2008/layout/VerticalCurvedList"/>
    <dgm:cxn modelId="{C63341AC-83B6-4FC0-958F-8DF411C7195A}" type="presParOf" srcId="{46AF9569-B991-4908-BB35-04B6FFBBB36C}" destId="{12CD3B40-65C5-40A2-8FB5-39DB3641E70D}" srcOrd="0" destOrd="0" presId="urn:microsoft.com/office/officeart/2008/layout/VerticalCurvedList"/>
    <dgm:cxn modelId="{E0357EC4-473E-41E7-ADC9-36F299117DD3}" type="presParOf" srcId="{46AF9569-B991-4908-BB35-04B6FFBBB36C}" destId="{4E19F565-B455-4456-AE2F-D1250FCFCEA2}" srcOrd="1" destOrd="0" presId="urn:microsoft.com/office/officeart/2008/layout/VerticalCurvedList"/>
    <dgm:cxn modelId="{6303797B-262D-437D-BEBF-6A54BC15DA23}" type="presParOf" srcId="{46AF9569-B991-4908-BB35-04B6FFBBB36C}" destId="{7165489B-E6AB-4795-876E-54B243686516}" srcOrd="2" destOrd="0" presId="urn:microsoft.com/office/officeart/2008/layout/VerticalCurvedList"/>
    <dgm:cxn modelId="{1B54C60C-205C-44CF-86F8-1E9B986A6C1B}" type="presParOf" srcId="{46AF9569-B991-4908-BB35-04B6FFBBB36C}" destId="{9E89AB20-6C88-4112-8000-4A20916E1456}" srcOrd="3" destOrd="0" presId="urn:microsoft.com/office/officeart/2008/layout/VerticalCurvedList"/>
    <dgm:cxn modelId="{562B5C6F-D6A5-4303-961B-8263CB322A48}" type="presParOf" srcId="{767AC5E7-0EDE-4F7C-8D6D-119F3FA603FD}" destId="{A71F390A-9178-437C-BB52-6C670AFE185D}" srcOrd="1" destOrd="0" presId="urn:microsoft.com/office/officeart/2008/layout/VerticalCurvedList"/>
    <dgm:cxn modelId="{E1664207-E93E-4205-B880-E21EE9B638E5}" type="presParOf" srcId="{767AC5E7-0EDE-4F7C-8D6D-119F3FA603FD}" destId="{DE4766FB-9618-400D-91A5-6273BCB4F052}" srcOrd="2" destOrd="0" presId="urn:microsoft.com/office/officeart/2008/layout/VerticalCurvedList"/>
    <dgm:cxn modelId="{5B1AFE4C-21AD-4E76-9591-FEC42A952A2C}" type="presParOf" srcId="{DE4766FB-9618-400D-91A5-6273BCB4F052}" destId="{E25213F6-B005-4433-8F2F-8DC8AC728291}" srcOrd="0" destOrd="0" presId="urn:microsoft.com/office/officeart/2008/layout/VerticalCurvedList"/>
    <dgm:cxn modelId="{0728004C-09BD-4FCA-8735-5344BE4D7E53}" type="presParOf" srcId="{767AC5E7-0EDE-4F7C-8D6D-119F3FA603FD}" destId="{6650716B-9712-448D-8865-C2D98689623D}" srcOrd="3" destOrd="0" presId="urn:microsoft.com/office/officeart/2008/layout/VerticalCurvedList"/>
    <dgm:cxn modelId="{3F061E26-5A1C-464E-8E27-2D78D5C94A0C}" type="presParOf" srcId="{767AC5E7-0EDE-4F7C-8D6D-119F3FA603FD}" destId="{A7A3FFDD-CD3B-4FD7-98DC-5A88789FADA2}" srcOrd="4" destOrd="0" presId="urn:microsoft.com/office/officeart/2008/layout/VerticalCurvedList"/>
    <dgm:cxn modelId="{101F66C2-8FC1-4974-A3FD-753E697CDF8D}" type="presParOf" srcId="{A7A3FFDD-CD3B-4FD7-98DC-5A88789FADA2}" destId="{58599376-9EB2-41BE-8CD6-E2D88AD6D92D}" srcOrd="0" destOrd="0" presId="urn:microsoft.com/office/officeart/2008/layout/VerticalCurvedList"/>
    <dgm:cxn modelId="{53DA36DA-33A7-4BED-82D2-94612D58B93F}" type="presParOf" srcId="{767AC5E7-0EDE-4F7C-8D6D-119F3FA603FD}" destId="{24AC4C0B-80C5-449D-8604-94660B478868}" srcOrd="5" destOrd="0" presId="urn:microsoft.com/office/officeart/2008/layout/VerticalCurvedList"/>
    <dgm:cxn modelId="{CFF3FFE3-8BEA-4759-AE9D-636B95AFD034}" type="presParOf" srcId="{767AC5E7-0EDE-4F7C-8D6D-119F3FA603FD}" destId="{AEBE06A8-3D3F-47C1-A9EA-5444DF23E526}" srcOrd="6" destOrd="0" presId="urn:microsoft.com/office/officeart/2008/layout/VerticalCurvedList"/>
    <dgm:cxn modelId="{4EBB0A0E-7112-4084-8418-BF48F59356D4}" type="presParOf" srcId="{AEBE06A8-3D3F-47C1-A9EA-5444DF23E526}" destId="{062FB44A-9FB2-441F-A19D-1ACA75CE7995}" srcOrd="0" destOrd="0" presId="urn:microsoft.com/office/officeart/2008/layout/VerticalCurvedList"/>
    <dgm:cxn modelId="{8BFF5197-A315-4B80-8577-44F18FA1E9F4}" type="presParOf" srcId="{767AC5E7-0EDE-4F7C-8D6D-119F3FA603FD}" destId="{2D49702C-4CBD-407D-BB08-7DFEC0B417D8}" srcOrd="7" destOrd="0" presId="urn:microsoft.com/office/officeart/2008/layout/VerticalCurvedList"/>
    <dgm:cxn modelId="{09BBAB0A-67BF-4D68-802F-E03E0FB569AB}" type="presParOf" srcId="{767AC5E7-0EDE-4F7C-8D6D-119F3FA603FD}" destId="{4492CB89-1982-48A8-973B-0DE92347AF8E}" srcOrd="8" destOrd="0" presId="urn:microsoft.com/office/officeart/2008/layout/VerticalCurvedList"/>
    <dgm:cxn modelId="{53CBF67B-F809-4A84-ADB7-AB01761F93E7}" type="presParOf" srcId="{4492CB89-1982-48A8-973B-0DE92347AF8E}" destId="{54BD092A-E4BF-498B-AAEB-6DAB3D56F016}" srcOrd="0" destOrd="0" presId="urn:microsoft.com/office/officeart/2008/layout/VerticalCurvedList"/>
    <dgm:cxn modelId="{4EFAE948-BC29-4801-B6F9-52D86E2133F1}" type="presParOf" srcId="{767AC5E7-0EDE-4F7C-8D6D-119F3FA603FD}" destId="{0B3A67C0-0BCA-4E5F-A3F0-3F362AD2594C}" srcOrd="9" destOrd="0" presId="urn:microsoft.com/office/officeart/2008/layout/VerticalCurvedList"/>
    <dgm:cxn modelId="{F4EDAB76-B346-4400-A1EF-0A056592A77D}" type="presParOf" srcId="{767AC5E7-0EDE-4F7C-8D6D-119F3FA603FD}" destId="{26CBA427-3B01-4E97-A161-8DFC339E1DA9}" srcOrd="10" destOrd="0" presId="urn:microsoft.com/office/officeart/2008/layout/VerticalCurvedList"/>
    <dgm:cxn modelId="{C2F1A6F0-E850-45AA-84E6-AB36F4A4A3C4}" type="presParOf" srcId="{26CBA427-3B01-4E97-A161-8DFC339E1DA9}" destId="{8C22BD18-08DD-4AC5-80C3-CEEFA02DC8E1}"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3D78FD-AA68-42BB-8559-8F59EAE85E6C}" type="datetimeFigureOut">
              <a:rPr lang="ru-RU" smtClean="0"/>
              <a:pPr/>
              <a:t>23.10.2024</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3EC12C-B30C-400C-BFA6-30012B0098CF}" type="slidenum">
              <a:rPr lang="ru-RU" smtClean="0"/>
              <a:pPr/>
              <a:t>‹#›</a:t>
            </a:fld>
            <a:endParaRPr lang="ru-RU"/>
          </a:p>
        </p:txBody>
      </p:sp>
    </p:spTree>
    <p:extLst>
      <p:ext uri="{BB962C8B-B14F-4D97-AF65-F5344CB8AC3E}">
        <p14:creationId xmlns:p14="http://schemas.microsoft.com/office/powerpoint/2010/main" val="2390219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38"/>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714C2F0-4BAE-4222-ABE3-8A4752EA2100}" type="datetimeFigureOut">
              <a:rPr lang="ru-RU" smtClean="0"/>
              <a:pPr/>
              <a:t>23.10.2024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8DFA24B-11CC-407F-9BB3-9F9765EDEF19}"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714C2F0-4BAE-4222-ABE3-8A4752EA2100}" type="datetimeFigureOut">
              <a:rPr lang="ru-RU" smtClean="0"/>
              <a:pPr/>
              <a:t>23.10.2024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8DFA24B-11CC-407F-9BB3-9F9765EDEF19}"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51"/>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51"/>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714C2F0-4BAE-4222-ABE3-8A4752EA2100}" type="datetimeFigureOut">
              <a:rPr lang="ru-RU" smtClean="0"/>
              <a:pPr/>
              <a:t>23.10.2024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8DFA24B-11CC-407F-9BB3-9F9765EDEF19}"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714C2F0-4BAE-4222-ABE3-8A4752EA2100}" type="datetimeFigureOut">
              <a:rPr lang="ru-RU" smtClean="0"/>
              <a:pPr/>
              <a:t>23.10.2024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8DFA24B-11CC-407F-9BB3-9F9765EDEF19}"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13"/>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714C2F0-4BAE-4222-ABE3-8A4752EA2100}" type="datetimeFigureOut">
              <a:rPr lang="ru-RU" smtClean="0"/>
              <a:pPr/>
              <a:t>23.10.2024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8DFA24B-11CC-407F-9BB3-9F9765EDEF19}"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714C2F0-4BAE-4222-ABE3-8A4752EA2100}" type="datetimeFigureOut">
              <a:rPr lang="ru-RU" smtClean="0"/>
              <a:pPr/>
              <a:t>23.10.2024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8DFA24B-11CC-407F-9BB3-9F9765EDEF19}"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7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714C2F0-4BAE-4222-ABE3-8A4752EA2100}" type="datetimeFigureOut">
              <a:rPr lang="ru-RU" smtClean="0"/>
              <a:pPr/>
              <a:t>23.10.2024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8DFA24B-11CC-407F-9BB3-9F9765EDEF19}"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714C2F0-4BAE-4222-ABE3-8A4752EA2100}" type="datetimeFigureOut">
              <a:rPr lang="ru-RU" smtClean="0"/>
              <a:pPr/>
              <a:t>23.10.2024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8DFA24B-11CC-407F-9BB3-9F9765EDEF19}"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714C2F0-4BAE-4222-ABE3-8A4752EA2100}" type="datetimeFigureOut">
              <a:rPr lang="ru-RU" smtClean="0"/>
              <a:pPr/>
              <a:t>23.10.2024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8DFA24B-11CC-407F-9BB3-9F9765EDEF19}"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714C2F0-4BAE-4222-ABE3-8A4752EA2100}" type="datetimeFigureOut">
              <a:rPr lang="ru-RU" smtClean="0"/>
              <a:pPr/>
              <a:t>23.10.2024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8DFA24B-11CC-407F-9BB3-9F9765EDEF19}"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714C2F0-4BAE-4222-ABE3-8A4752EA2100}" type="datetimeFigureOut">
              <a:rPr lang="ru-RU" smtClean="0"/>
              <a:pPr/>
              <a:t>23.10.2024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8DFA24B-11CC-407F-9BB3-9F9765EDEF19}"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636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14C2F0-4BAE-4222-ABE3-8A4752EA2100}" type="datetimeFigureOut">
              <a:rPr lang="ru-RU" smtClean="0"/>
              <a:pPr/>
              <a:t>23.10.2024</a:t>
            </a:fld>
            <a:endParaRPr lang="ru-RU"/>
          </a:p>
        </p:txBody>
      </p:sp>
      <p:sp>
        <p:nvSpPr>
          <p:cNvPr id="5" name="Нижний колонтитул 4"/>
          <p:cNvSpPr>
            <a:spLocks noGrp="1"/>
          </p:cNvSpPr>
          <p:nvPr>
            <p:ph type="ftr" sz="quarter" idx="3"/>
          </p:nvPr>
        </p:nvSpPr>
        <p:spPr>
          <a:xfrm>
            <a:off x="4165600" y="635636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36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DFA24B-11CC-407F-9BB3-9F9765EDEF19}"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3.jpeg"/><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jpe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slide" Target="slide10.xml"/><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0.gif"/><Relationship Id="rId5" Type="http://schemas.openxmlformats.org/officeDocument/2006/relationships/image" Target="../media/image69.png"/><Relationship Id="rId4" Type="http://schemas.openxmlformats.org/officeDocument/2006/relationships/hyperlink" Target="https://www.youtube.com/watch?v=NHBEUdOaHg8"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12"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73.png"/><Relationship Id="rId5" Type="http://schemas.openxmlformats.org/officeDocument/2006/relationships/diagramLayout" Target="../diagrams/layout1.xml"/><Relationship Id="rId10" Type="http://schemas.microsoft.com/office/2007/relationships/hdphoto" Target="../media/hdphoto3.wdp"/><Relationship Id="rId4" Type="http://schemas.openxmlformats.org/officeDocument/2006/relationships/diagramData" Target="../diagrams/data1.xml"/><Relationship Id="rId9" Type="http://schemas.openxmlformats.org/officeDocument/2006/relationships/image" Target="../media/image72.png"/></Relationships>
</file>

<file path=ppt/slides/_rels/slide37.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78.png"/><Relationship Id="rId3" Type="http://schemas.openxmlformats.org/officeDocument/2006/relationships/image" Target="../media/image2.jpeg"/><Relationship Id="rId7" Type="http://schemas.openxmlformats.org/officeDocument/2006/relationships/diagramColors" Target="../diagrams/colors2.xml"/><Relationship Id="rId12" Type="http://schemas.openxmlformats.org/officeDocument/2006/relationships/image" Target="../media/image77.jpeg"/><Relationship Id="rId2" Type="http://schemas.openxmlformats.org/officeDocument/2006/relationships/image" Target="../media/image1.jpeg"/><Relationship Id="rId16"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image" Target="../media/image76.png"/><Relationship Id="rId5" Type="http://schemas.openxmlformats.org/officeDocument/2006/relationships/diagramLayout" Target="../diagrams/layout2.xml"/><Relationship Id="rId15" Type="http://schemas.openxmlformats.org/officeDocument/2006/relationships/image" Target="../media/image80.png"/><Relationship Id="rId10" Type="http://schemas.openxmlformats.org/officeDocument/2006/relationships/image" Target="../media/image75.jpeg"/><Relationship Id="rId4" Type="http://schemas.openxmlformats.org/officeDocument/2006/relationships/diagramData" Target="../diagrams/data2.xml"/><Relationship Id="rId9" Type="http://schemas.openxmlformats.org/officeDocument/2006/relationships/image" Target="../media/image74.jpeg"/><Relationship Id="rId1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2.jpeg"/><Relationship Id="rId7"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45.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2.jpeg"/><Relationship Id="rId7" Type="http://schemas.openxmlformats.org/officeDocument/2006/relationships/image" Target="../media/image9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10" Type="http://schemas.openxmlformats.org/officeDocument/2006/relationships/image" Target="../media/image97.jpeg"/><Relationship Id="rId4" Type="http://schemas.openxmlformats.org/officeDocument/2006/relationships/image" Target="../media/image91.jpeg"/><Relationship Id="rId9" Type="http://schemas.openxmlformats.org/officeDocument/2006/relationships/image" Target="../media/image96.jpe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4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jpeg"/><Relationship Id="rId7" Type="http://schemas.openxmlformats.org/officeDocument/2006/relationships/diagramColors" Target="../diagrams/colors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99.pn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2.jpeg"/><Relationship Id="rId7"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jpeg"/><Relationship Id="rId7"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2.jpeg"/><Relationship Id="rId7"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0" y="0"/>
            <a:ext cx="12192000" cy="6858000"/>
            <a:chOff x="0" y="0"/>
            <a:chExt cx="12192000" cy="6858000"/>
          </a:xfrm>
        </p:grpSpPr>
        <p:pic>
          <p:nvPicPr>
            <p:cNvPr id="7" name="Рисунок 6"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9" name="Рисунок 8"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sp>
        <p:nvSpPr>
          <p:cNvPr id="6" name="Прямоугольник 5"/>
          <p:cNvSpPr/>
          <p:nvPr/>
        </p:nvSpPr>
        <p:spPr>
          <a:xfrm>
            <a:off x="3546579" y="1752560"/>
            <a:ext cx="7872847" cy="372409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uk-UA" sz="8000" b="1" i="1" u="sng" spc="50" dirty="0" err="1" smtClean="0">
                <a:ln w="11430"/>
                <a:solidFill>
                  <a:srgbClr val="0070C0"/>
                </a:solidFill>
                <a:effectLst>
                  <a:outerShdw blurRad="76200" dist="50800" dir="5400000" algn="tl" rotWithShape="0">
                    <a:srgbClr val="000000">
                      <a:alpha val="65000"/>
                    </a:srgbClr>
                  </a:outerShdw>
                </a:effectLst>
                <a:ea typeface="Microsoft Yi Baiti" panose="03000500000000000000" pitchFamily="66" charset="0"/>
              </a:rPr>
              <a:t>Портфоліо</a:t>
            </a:r>
            <a:r>
              <a:rPr lang="uk-UA" sz="8000" b="1" i="1" u="sng" spc="50" dirty="0" smtClean="0">
                <a:ln w="11430"/>
                <a:solidFill>
                  <a:srgbClr val="0070C0"/>
                </a:solidFill>
                <a:effectLst>
                  <a:outerShdw blurRad="76200" dist="50800" dir="5400000" algn="tl" rotWithShape="0">
                    <a:srgbClr val="000000">
                      <a:alpha val="65000"/>
                    </a:srgbClr>
                  </a:outerShdw>
                </a:effectLst>
                <a:ea typeface="Microsoft Yi Baiti" panose="03000500000000000000" pitchFamily="66" charset="0"/>
              </a:rPr>
              <a:t> </a:t>
            </a:r>
          </a:p>
          <a:p>
            <a:pPr algn="ctr">
              <a:defRPr/>
            </a:pPr>
            <a:r>
              <a:rPr lang="uk-UA" sz="4800" b="1" i="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a typeface="Microsoft Yi Baiti" panose="03000500000000000000" pitchFamily="66" charset="0"/>
              </a:rPr>
              <a:t>вчителя–дефектолога</a:t>
            </a:r>
            <a:endParaRPr lang="uk-UA" sz="48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a typeface="Microsoft Yi Baiti" panose="03000500000000000000" pitchFamily="66" charset="0"/>
            </a:endParaRPr>
          </a:p>
          <a:p>
            <a:pPr algn="ctr">
              <a:defRPr/>
            </a:pPr>
            <a:r>
              <a:rPr lang="uk-UA" sz="5400" b="1" i="1" spc="50" dirty="0" smtClean="0">
                <a:ln w="11430"/>
                <a:solidFill>
                  <a:srgbClr val="0070C0"/>
                </a:solidFill>
                <a:effectLst>
                  <a:outerShdw blurRad="76200" dist="50800" dir="5400000" algn="tl" rotWithShape="0">
                    <a:srgbClr val="000000">
                      <a:alpha val="65000"/>
                    </a:srgbClr>
                  </a:outerShdw>
                </a:effectLst>
                <a:ea typeface="Microsoft Yi Baiti" panose="03000500000000000000" pitchFamily="66" charset="0"/>
              </a:rPr>
              <a:t>Гордійчук Олени </a:t>
            </a:r>
            <a:r>
              <a:rPr lang="uk-UA" sz="5400" b="1" i="1" spc="50" dirty="0" smtClean="0">
                <a:ln w="11430"/>
                <a:solidFill>
                  <a:srgbClr val="0070C0"/>
                </a:solidFill>
                <a:effectLst>
                  <a:outerShdw blurRad="76200" dist="50800" dir="5400000" algn="tl" rotWithShape="0">
                    <a:srgbClr val="000000">
                      <a:alpha val="65000"/>
                    </a:srgbClr>
                  </a:outerShdw>
                </a:effectLst>
                <a:ea typeface="Microsoft Yi Baiti" panose="03000500000000000000" pitchFamily="66" charset="0"/>
              </a:rPr>
              <a:t>Олександрівни</a:t>
            </a:r>
            <a:endParaRPr lang="uk-UA" sz="5400" b="1" i="1" spc="50" dirty="0">
              <a:ln w="11430"/>
              <a:solidFill>
                <a:srgbClr val="0070C0"/>
              </a:solidFill>
              <a:effectLst>
                <a:outerShdw blurRad="76200" dist="50800" dir="5400000" algn="tl" rotWithShape="0">
                  <a:srgbClr val="000000">
                    <a:alpha val="65000"/>
                  </a:srgbClr>
                </a:outerShdw>
              </a:effectLst>
              <a:ea typeface="Microsoft Yi Baiti" panose="03000500000000000000" pitchFamily="66" charset="0"/>
            </a:endParaRP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38441">
            <a:off x="614795" y="1255143"/>
            <a:ext cx="3350375" cy="44671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131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Группа 11"/>
          <p:cNvGrpSpPr/>
          <p:nvPr/>
        </p:nvGrpSpPr>
        <p:grpSpPr>
          <a:xfrm>
            <a:off x="0" y="0"/>
            <a:ext cx="12192000" cy="6858000"/>
            <a:chOff x="0" y="0"/>
            <a:chExt cx="12192000" cy="6858000"/>
          </a:xfrm>
        </p:grpSpPr>
        <p:pic>
          <p:nvPicPr>
            <p:cNvPr id="14" name="Рисунок 13"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15" name="Рисунок 14"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sp>
        <p:nvSpPr>
          <p:cNvPr id="11" name="TextBox 10">
            <a:extLst>
              <a:ext uri="{FF2B5EF4-FFF2-40B4-BE49-F238E27FC236}">
                <a16:creationId xmlns="" xmlns:a16="http://schemas.microsoft.com/office/drawing/2014/main" id="{DC42A8D7-3F23-4766-B682-550D06E575F0}"/>
              </a:ext>
            </a:extLst>
          </p:cNvPr>
          <p:cNvSpPr txBox="1"/>
          <p:nvPr/>
        </p:nvSpPr>
        <p:spPr>
          <a:xfrm>
            <a:off x="1117601" y="1583270"/>
            <a:ext cx="10422467" cy="3416320"/>
          </a:xfrm>
          <a:prstGeom prst="rect">
            <a:avLst/>
          </a:prstGeom>
          <a:noFill/>
        </p:spPr>
        <p:txBody>
          <a:bodyPr wrap="square" rtlCol="0">
            <a:spAutoFit/>
          </a:bodyPr>
          <a:lstStyle/>
          <a:p>
            <a:pPr indent="449263"/>
            <a:r>
              <a:rPr lang="uk-UA" sz="2400" dirty="0" smtClean="0">
                <a:solidFill>
                  <a:srgbClr val="007635"/>
                </a:solidFill>
                <a:cs typeface="Times New Roman" pitchFamily="18" charset="0"/>
              </a:rPr>
              <a:t>Педагогічне гасло: </a:t>
            </a:r>
            <a:r>
              <a:rPr lang="uk-UA" sz="2400" dirty="0" smtClean="0">
                <a:cs typeface="Times New Roman" pitchFamily="18" charset="0"/>
              </a:rPr>
              <a:t>“</a:t>
            </a:r>
            <a:r>
              <a:rPr lang="ru-RU" sz="2400" dirty="0" err="1" smtClean="0"/>
              <a:t>Найкраще</a:t>
            </a:r>
            <a:r>
              <a:rPr lang="ru-RU" sz="2400" dirty="0" smtClean="0"/>
              <a:t> </a:t>
            </a:r>
            <a:r>
              <a:rPr lang="ru-RU" sz="2400" dirty="0" err="1" smtClean="0"/>
              <a:t>навчає</a:t>
            </a:r>
            <a:r>
              <a:rPr lang="ru-RU" sz="2400" dirty="0" smtClean="0"/>
              <a:t> той, </a:t>
            </a:r>
            <a:r>
              <a:rPr lang="ru-RU" sz="2400" dirty="0" err="1" smtClean="0"/>
              <a:t>хто</a:t>
            </a:r>
            <a:r>
              <a:rPr lang="ru-RU" sz="2400" dirty="0" smtClean="0"/>
              <a:t> </a:t>
            </a:r>
            <a:r>
              <a:rPr lang="ru-RU" sz="2400" dirty="0" err="1" smtClean="0"/>
              <a:t>вчить</a:t>
            </a:r>
            <a:r>
              <a:rPr lang="ru-RU" sz="2400" dirty="0" smtClean="0"/>
              <a:t> </a:t>
            </a:r>
            <a:r>
              <a:rPr lang="ru-RU" sz="2400" dirty="0" err="1" smtClean="0"/>
              <a:t>цікаво</a:t>
            </a:r>
            <a:r>
              <a:rPr lang="uk-UA" sz="2400" dirty="0" smtClean="0">
                <a:cs typeface="Times New Roman" pitchFamily="18" charset="0"/>
              </a:rPr>
              <a:t>“</a:t>
            </a:r>
            <a:r>
              <a:rPr lang="ru-RU" sz="2400" dirty="0" smtClean="0"/>
              <a:t>.</a:t>
            </a:r>
            <a:endParaRPr lang="uk-UA" sz="2400" dirty="0" smtClean="0">
              <a:cs typeface="Times New Roman" pitchFamily="18" charset="0"/>
            </a:endParaRPr>
          </a:p>
          <a:p>
            <a:pPr indent="449263" algn="just"/>
            <a:r>
              <a:rPr lang="uk-UA" sz="2400" dirty="0" smtClean="0">
                <a:solidFill>
                  <a:srgbClr val="007635"/>
                </a:solidFill>
                <a:cs typeface="Times New Roman" pitchFamily="18" charset="0"/>
              </a:rPr>
              <a:t>Життєве гасло: </a:t>
            </a:r>
            <a:r>
              <a:rPr lang="uk-UA" sz="2400" dirty="0" err="1" smtClean="0">
                <a:cs typeface="Times New Roman" pitchFamily="18" charset="0"/>
              </a:rPr>
              <a:t>“Мети</a:t>
            </a:r>
            <a:r>
              <a:rPr lang="uk-UA" sz="2400" dirty="0" smtClean="0">
                <a:cs typeface="Times New Roman" pitchFamily="18" charset="0"/>
              </a:rPr>
              <a:t> досягає той, хто її </a:t>
            </a:r>
            <a:r>
              <a:rPr lang="uk-UA" sz="2400" dirty="0" err="1" smtClean="0">
                <a:cs typeface="Times New Roman" pitchFamily="18" charset="0"/>
              </a:rPr>
              <a:t>прагне”</a:t>
            </a:r>
            <a:r>
              <a:rPr lang="uk-UA" sz="2400" dirty="0" smtClean="0">
                <a:cs typeface="Times New Roman" pitchFamily="18" charset="0"/>
              </a:rPr>
              <a:t>.</a:t>
            </a:r>
            <a:endParaRPr lang="uk-UA" sz="2400" b="1" spc="50" dirty="0" smtClean="0">
              <a:ln w="12700" cmpd="sng">
                <a:solidFill>
                  <a:schemeClr val="tx1"/>
                </a:solidFill>
                <a:prstDash val="solid"/>
              </a:ln>
              <a:effectLst>
                <a:glow rad="53100">
                  <a:schemeClr val="accent6">
                    <a:satMod val="180000"/>
                    <a:alpha val="30000"/>
                  </a:schemeClr>
                </a:glow>
                <a:outerShdw blurRad="38100" dist="38100" dir="2700000" algn="tl">
                  <a:srgbClr val="000000">
                    <a:alpha val="43137"/>
                  </a:srgbClr>
                </a:outerShdw>
              </a:effectLst>
              <a:cs typeface="Times New Roman" pitchFamily="18" charset="0"/>
            </a:endParaRPr>
          </a:p>
          <a:p>
            <a:pPr indent="449263" algn="just"/>
            <a:r>
              <a:rPr lang="uk-UA" sz="2400" dirty="0" smtClean="0">
                <a:cs typeface="Times New Roman" pitchFamily="18" charset="0"/>
              </a:rPr>
              <a:t> </a:t>
            </a:r>
            <a:r>
              <a:rPr lang="uk-UA" sz="2400" dirty="0" smtClean="0">
                <a:solidFill>
                  <a:srgbClr val="007635"/>
                </a:solidFill>
                <a:cs typeface="Times New Roman" pitchFamily="18" charset="0"/>
              </a:rPr>
              <a:t>Проблемна тема: </a:t>
            </a:r>
            <a:r>
              <a:rPr lang="uk-UA" sz="2400" dirty="0" smtClean="0">
                <a:cs typeface="Times New Roman" pitchFamily="18" charset="0"/>
              </a:rPr>
              <a:t>«</a:t>
            </a:r>
            <a:r>
              <a:rPr lang="ru-RU" sz="2400" dirty="0" err="1"/>
              <a:t>Розвиток</a:t>
            </a:r>
            <a:r>
              <a:rPr lang="ru-RU" sz="2400" dirty="0"/>
              <a:t> </a:t>
            </a:r>
            <a:r>
              <a:rPr lang="ru-RU" sz="2400" dirty="0" err="1" smtClean="0"/>
              <a:t>творчих</a:t>
            </a:r>
            <a:r>
              <a:rPr lang="ru-RU" sz="2400" dirty="0" smtClean="0"/>
              <a:t> </a:t>
            </a:r>
            <a:r>
              <a:rPr lang="ru-RU" sz="2400" dirty="0" err="1"/>
              <a:t>здібностей</a:t>
            </a:r>
            <a:r>
              <a:rPr lang="ru-RU" sz="2400" dirty="0"/>
              <a:t> </a:t>
            </a:r>
            <a:r>
              <a:rPr lang="ru-RU" sz="2400" dirty="0" err="1"/>
              <a:t>під</a:t>
            </a:r>
            <a:r>
              <a:rPr lang="ru-RU" sz="2400" dirty="0"/>
              <a:t> час </a:t>
            </a:r>
            <a:r>
              <a:rPr lang="ru-RU" sz="2400" dirty="0" err="1" smtClean="0"/>
              <a:t>уроків</a:t>
            </a:r>
            <a:r>
              <a:rPr lang="ru-RU" sz="2400" dirty="0" smtClean="0"/>
              <a:t> з </a:t>
            </a:r>
            <a:r>
              <a:rPr lang="ru-RU" sz="2400" dirty="0" err="1"/>
              <a:t>дітьми</a:t>
            </a:r>
            <a:r>
              <a:rPr lang="ru-RU" sz="2400" dirty="0"/>
              <a:t> з </a:t>
            </a:r>
            <a:r>
              <a:rPr lang="ru-RU" sz="2400" dirty="0" err="1"/>
              <a:t>особливими</a:t>
            </a:r>
            <a:r>
              <a:rPr lang="ru-RU" sz="2400" dirty="0"/>
              <a:t> </a:t>
            </a:r>
            <a:r>
              <a:rPr lang="ru-RU" sz="2400" dirty="0" err="1"/>
              <a:t>освітніми</a:t>
            </a:r>
            <a:r>
              <a:rPr lang="ru-RU" sz="2400" dirty="0"/>
              <a:t> потребами</a:t>
            </a:r>
            <a:r>
              <a:rPr lang="uk-UA" sz="2400" dirty="0" smtClean="0">
                <a:cs typeface="Times New Roman" pitchFamily="18" charset="0"/>
              </a:rPr>
              <a:t>»</a:t>
            </a:r>
            <a:endParaRPr lang="uk-UA" sz="2400" b="1" dirty="0" smtClean="0">
              <a:solidFill>
                <a:prstClr val="black"/>
              </a:solidFill>
              <a:cs typeface="Times New Roman" pitchFamily="18" charset="0"/>
            </a:endParaRPr>
          </a:p>
          <a:p>
            <a:pPr indent="449263" algn="just" eaLnBrk="0" fontAlgn="base" hangingPunct="0">
              <a:spcBef>
                <a:spcPct val="0"/>
              </a:spcBef>
              <a:spcAft>
                <a:spcPct val="0"/>
              </a:spcAft>
            </a:pPr>
            <a:r>
              <a:rPr lang="uk-UA" sz="2400" dirty="0" smtClean="0">
                <a:solidFill>
                  <a:srgbClr val="007635"/>
                </a:solidFill>
                <a:cs typeface="Times New Roman" pitchFamily="18" charset="0"/>
              </a:rPr>
              <a:t> В.О Сухомлинський: «Є успіх - є бажання вчитися. Особливо важливо це на першому етапі навчання — в початковій школі, де дитина не вміє долати труднощі, де невдача приносить справжнє горе».</a:t>
            </a:r>
          </a:p>
          <a:p>
            <a:pPr algn="just"/>
            <a:endParaRPr lang="uk-UA" sz="2400" dirty="0">
              <a:cs typeface="Times New Roman" pitchFamily="18" charset="0"/>
            </a:endParaRPr>
          </a:p>
          <a:p>
            <a:pPr algn="just"/>
            <a:endParaRPr lang="uk-UA" sz="2400" dirty="0">
              <a:cs typeface="Times New Roman" pitchFamily="18" charset="0"/>
            </a:endParaRPr>
          </a:p>
        </p:txBody>
      </p:sp>
      <p:pic>
        <p:nvPicPr>
          <p:cNvPr id="12291" name="Picture 3" descr="C:\Users\стьопа\Downloads\pngwing.com.png"/>
          <p:cNvPicPr>
            <a:picLocks noChangeAspect="1" noChangeArrowheads="1"/>
          </p:cNvPicPr>
          <p:nvPr/>
        </p:nvPicPr>
        <p:blipFill>
          <a:blip r:embed="rId4" cstate="print"/>
          <a:srcRect/>
          <a:stretch>
            <a:fillRect/>
          </a:stretch>
        </p:blipFill>
        <p:spPr bwMode="auto">
          <a:xfrm>
            <a:off x="7682317" y="3817445"/>
            <a:ext cx="3121159" cy="2871222"/>
          </a:xfrm>
          <a:prstGeom prst="rect">
            <a:avLst/>
          </a:prstGeom>
          <a:noFill/>
        </p:spPr>
      </p:pic>
      <p:grpSp>
        <p:nvGrpSpPr>
          <p:cNvPr id="13" name="Group 3">
            <a:extLst>
              <a:ext uri="{FF2B5EF4-FFF2-40B4-BE49-F238E27FC236}">
                <a16:creationId xmlns="" xmlns:a16="http://schemas.microsoft.com/office/drawing/2014/main" id="{2334503A-A207-4840-9877-8BC3C778C799}"/>
              </a:ext>
            </a:extLst>
          </p:cNvPr>
          <p:cNvGrpSpPr/>
          <p:nvPr/>
        </p:nvGrpSpPr>
        <p:grpSpPr>
          <a:xfrm>
            <a:off x="1090281" y="0"/>
            <a:ext cx="1288852" cy="1188639"/>
            <a:chOff x="911545" y="1859361"/>
            <a:chExt cx="1146410" cy="992639"/>
          </a:xfrm>
        </p:grpSpPr>
        <p:grpSp>
          <p:nvGrpSpPr>
            <p:cNvPr id="16" name="Group 52">
              <a:extLst>
                <a:ext uri="{FF2B5EF4-FFF2-40B4-BE49-F238E27FC236}">
                  <a16:creationId xmlns="" xmlns:a16="http://schemas.microsoft.com/office/drawing/2014/main" id="{47A0DAC4-577B-4580-B242-CCF8287FE333}"/>
                </a:ext>
              </a:extLst>
            </p:cNvPr>
            <p:cNvGrpSpPr/>
            <p:nvPr/>
          </p:nvGrpSpPr>
          <p:grpSpPr>
            <a:xfrm>
              <a:off x="1044295" y="1859361"/>
              <a:ext cx="1013660" cy="992639"/>
              <a:chOff x="368100" y="1681449"/>
              <a:chExt cx="1125418" cy="1102079"/>
            </a:xfrm>
          </p:grpSpPr>
          <p:sp>
            <p:nvSpPr>
              <p:cNvPr id="18" name="Arrow: Pentagon 48">
                <a:extLst>
                  <a:ext uri="{FF2B5EF4-FFF2-40B4-BE49-F238E27FC236}">
                    <a16:creationId xmlns="" xmlns:a16="http://schemas.microsoft.com/office/drawing/2014/main" id="{2A37E57C-BCC4-4950-88C9-E163262EED0F}"/>
                  </a:ext>
                </a:extLst>
              </p:cNvPr>
              <p:cNvSpPr/>
              <p:nvPr/>
            </p:nvSpPr>
            <p:spPr>
              <a:xfrm>
                <a:off x="368102" y="1681449"/>
                <a:ext cx="1125416" cy="1036093"/>
              </a:xfrm>
              <a:prstGeom prst="homePlate">
                <a:avLst/>
              </a:prstGeom>
              <a:gradFill flip="none" rotWithShape="1">
                <a:gsLst>
                  <a:gs pos="0">
                    <a:srgbClr val="00CC99"/>
                  </a:gs>
                  <a:gs pos="100000">
                    <a:srgbClr val="006666"/>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49">
                <a:extLst>
                  <a:ext uri="{FF2B5EF4-FFF2-40B4-BE49-F238E27FC236}">
                    <a16:creationId xmlns="" xmlns:a16="http://schemas.microsoft.com/office/drawing/2014/main" id="{BDC1B122-CAC1-4C05-B4ED-E522B56517B1}"/>
                  </a:ext>
                </a:extLst>
              </p:cNvPr>
              <p:cNvSpPr/>
              <p:nvPr/>
            </p:nvSpPr>
            <p:spPr>
              <a:xfrm flipH="1" flipV="1">
                <a:off x="368100" y="2717542"/>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 xmlns:a16="http://schemas.microsoft.com/office/drawing/2014/main" id="{82231D5C-374F-4FDD-B1FF-4458D376EE22}"/>
                </a:ext>
              </a:extLst>
            </p:cNvPr>
            <p:cNvSpPr txBox="1"/>
            <p:nvPr/>
          </p:nvSpPr>
          <p:spPr>
            <a:xfrm>
              <a:off x="911545" y="2110246"/>
              <a:ext cx="975646" cy="385539"/>
            </a:xfrm>
            <a:prstGeom prst="rect">
              <a:avLst/>
            </a:prstGeom>
            <a:noFill/>
          </p:spPr>
          <p:txBody>
            <a:bodyPr wrap="square" rtlCol="0">
              <a:spAutoFit/>
            </a:bodyPr>
            <a:lstStyle/>
            <a:p>
              <a:pPr algn="ctr"/>
              <a:r>
                <a:rPr lang="en-US" sz="2400" dirty="0">
                  <a:solidFill>
                    <a:schemeClr val="bg1"/>
                  </a:solidFill>
                  <a:latin typeface="Oswald" panose="02000503000000000000" pitchFamily="2" charset="0"/>
                </a:rPr>
                <a:t>02</a:t>
              </a:r>
            </a:p>
          </p:txBody>
        </p:sp>
      </p:grpSp>
      <p:sp>
        <p:nvSpPr>
          <p:cNvPr id="20" name="TextBox 19">
            <a:extLst>
              <a:ext uri="{FF2B5EF4-FFF2-40B4-BE49-F238E27FC236}">
                <a16:creationId xmlns="" xmlns:a16="http://schemas.microsoft.com/office/drawing/2014/main" id="{477C0EF2-3745-436F-A2D5-707A7B2C5EDD}"/>
              </a:ext>
            </a:extLst>
          </p:cNvPr>
          <p:cNvSpPr txBox="1"/>
          <p:nvPr/>
        </p:nvSpPr>
        <p:spPr>
          <a:xfrm>
            <a:off x="2423312" y="209419"/>
            <a:ext cx="4097015" cy="584775"/>
          </a:xfrm>
          <a:prstGeom prst="rect">
            <a:avLst/>
          </a:prstGeom>
          <a:noFill/>
        </p:spPr>
        <p:txBody>
          <a:bodyPr wrap="square" rtlCol="0">
            <a:spAutoFit/>
          </a:bodyPr>
          <a:lstStyle/>
          <a:p>
            <a:r>
              <a:rPr lang="uk-UA" sz="3200" dirty="0">
                <a:solidFill>
                  <a:schemeClr val="bg1"/>
                </a:solidFill>
                <a:latin typeface="Oswald" panose="02000503000000000000" pitchFamily="2" charset="0"/>
              </a:rPr>
              <a:t>Методична робота</a:t>
            </a:r>
            <a:endParaRPr lang="en-US" sz="3200" dirty="0">
              <a:solidFill>
                <a:schemeClr val="bg1"/>
              </a:solidFill>
              <a:latin typeface="Oswald" panose="02000503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1"/>
          <p:cNvGrpSpPr/>
          <p:nvPr/>
        </p:nvGrpSpPr>
        <p:grpSpPr>
          <a:xfrm>
            <a:off x="0" y="0"/>
            <a:ext cx="12192000" cy="6858000"/>
            <a:chOff x="0" y="0"/>
            <a:chExt cx="12192000" cy="6858000"/>
          </a:xfrm>
        </p:grpSpPr>
        <p:pic>
          <p:nvPicPr>
            <p:cNvPr id="14" name="Рисунок 13"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15" name="Рисунок 14"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grpSp>
        <p:nvGrpSpPr>
          <p:cNvPr id="3" name="Group 3">
            <a:extLst>
              <a:ext uri="{FF2B5EF4-FFF2-40B4-BE49-F238E27FC236}">
                <a16:creationId xmlns="" xmlns:a16="http://schemas.microsoft.com/office/drawing/2014/main" id="{2334503A-A207-4840-9877-8BC3C778C799}"/>
              </a:ext>
            </a:extLst>
          </p:cNvPr>
          <p:cNvGrpSpPr/>
          <p:nvPr/>
        </p:nvGrpSpPr>
        <p:grpSpPr>
          <a:xfrm>
            <a:off x="844747" y="0"/>
            <a:ext cx="1288852" cy="1188639"/>
            <a:chOff x="911545" y="1859361"/>
            <a:chExt cx="1146410" cy="992639"/>
          </a:xfrm>
        </p:grpSpPr>
        <p:grpSp>
          <p:nvGrpSpPr>
            <p:cNvPr id="4" name="Group 52">
              <a:extLst>
                <a:ext uri="{FF2B5EF4-FFF2-40B4-BE49-F238E27FC236}">
                  <a16:creationId xmlns="" xmlns:a16="http://schemas.microsoft.com/office/drawing/2014/main" id="{47A0DAC4-577B-4580-B242-CCF8287FE333}"/>
                </a:ext>
              </a:extLst>
            </p:cNvPr>
            <p:cNvGrpSpPr/>
            <p:nvPr/>
          </p:nvGrpSpPr>
          <p:grpSpPr>
            <a:xfrm>
              <a:off x="1044295" y="1859361"/>
              <a:ext cx="1013660" cy="992639"/>
              <a:chOff x="368100" y="1681449"/>
              <a:chExt cx="1125418" cy="1102079"/>
            </a:xfrm>
          </p:grpSpPr>
          <p:sp>
            <p:nvSpPr>
              <p:cNvPr id="6" name="Arrow: Pentagon 48">
                <a:extLst>
                  <a:ext uri="{FF2B5EF4-FFF2-40B4-BE49-F238E27FC236}">
                    <a16:creationId xmlns="" xmlns:a16="http://schemas.microsoft.com/office/drawing/2014/main" id="{2A37E57C-BCC4-4950-88C9-E163262EED0F}"/>
                  </a:ext>
                </a:extLst>
              </p:cNvPr>
              <p:cNvSpPr/>
              <p:nvPr/>
            </p:nvSpPr>
            <p:spPr>
              <a:xfrm>
                <a:off x="368102" y="1681449"/>
                <a:ext cx="1125416" cy="1036093"/>
              </a:xfrm>
              <a:prstGeom prst="homePlate">
                <a:avLst/>
              </a:prstGeom>
              <a:gradFill flip="none" rotWithShape="1">
                <a:gsLst>
                  <a:gs pos="0">
                    <a:srgbClr val="00CC99"/>
                  </a:gs>
                  <a:gs pos="100000">
                    <a:srgbClr val="006666"/>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49">
                <a:extLst>
                  <a:ext uri="{FF2B5EF4-FFF2-40B4-BE49-F238E27FC236}">
                    <a16:creationId xmlns="" xmlns:a16="http://schemas.microsoft.com/office/drawing/2014/main" id="{BDC1B122-CAC1-4C05-B4ED-E522B56517B1}"/>
                  </a:ext>
                </a:extLst>
              </p:cNvPr>
              <p:cNvSpPr/>
              <p:nvPr/>
            </p:nvSpPr>
            <p:spPr>
              <a:xfrm flipH="1" flipV="1">
                <a:off x="368100" y="2717542"/>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 xmlns:a16="http://schemas.microsoft.com/office/drawing/2014/main" id="{82231D5C-374F-4FDD-B1FF-4458D376EE22}"/>
                </a:ext>
              </a:extLst>
            </p:cNvPr>
            <p:cNvSpPr txBox="1"/>
            <p:nvPr/>
          </p:nvSpPr>
          <p:spPr>
            <a:xfrm>
              <a:off x="911545" y="2110246"/>
              <a:ext cx="975646" cy="385539"/>
            </a:xfrm>
            <a:prstGeom prst="rect">
              <a:avLst/>
            </a:prstGeom>
            <a:noFill/>
          </p:spPr>
          <p:txBody>
            <a:bodyPr wrap="square" rtlCol="0">
              <a:spAutoFit/>
            </a:bodyPr>
            <a:lstStyle/>
            <a:p>
              <a:pPr algn="ctr"/>
              <a:r>
                <a:rPr lang="en-US" sz="2400" dirty="0">
                  <a:solidFill>
                    <a:schemeClr val="bg1"/>
                  </a:solidFill>
                  <a:latin typeface="Oswald" panose="02000503000000000000" pitchFamily="2" charset="0"/>
                </a:rPr>
                <a:t>02</a:t>
              </a:r>
            </a:p>
          </p:txBody>
        </p:sp>
      </p:grpSp>
      <p:sp>
        <p:nvSpPr>
          <p:cNvPr id="9" name="TextBox 8">
            <a:extLst>
              <a:ext uri="{FF2B5EF4-FFF2-40B4-BE49-F238E27FC236}">
                <a16:creationId xmlns="" xmlns:a16="http://schemas.microsoft.com/office/drawing/2014/main" id="{477C0EF2-3745-436F-A2D5-707A7B2C5EDD}"/>
              </a:ext>
            </a:extLst>
          </p:cNvPr>
          <p:cNvSpPr txBox="1"/>
          <p:nvPr/>
        </p:nvSpPr>
        <p:spPr>
          <a:xfrm>
            <a:off x="2296313" y="234818"/>
            <a:ext cx="4097015" cy="584775"/>
          </a:xfrm>
          <a:prstGeom prst="rect">
            <a:avLst/>
          </a:prstGeom>
          <a:noFill/>
        </p:spPr>
        <p:txBody>
          <a:bodyPr wrap="square" rtlCol="0">
            <a:spAutoFit/>
          </a:bodyPr>
          <a:lstStyle/>
          <a:p>
            <a:r>
              <a:rPr lang="uk-UA" sz="3200" dirty="0">
                <a:solidFill>
                  <a:schemeClr val="bg1"/>
                </a:solidFill>
                <a:latin typeface="Oswald" panose="02000503000000000000" pitchFamily="2" charset="0"/>
              </a:rPr>
              <a:t>Методична робота</a:t>
            </a:r>
            <a:endParaRPr lang="en-US" sz="3200" dirty="0">
              <a:solidFill>
                <a:schemeClr val="bg1"/>
              </a:solidFill>
              <a:latin typeface="Oswald" panose="02000503000000000000" pitchFamily="2" charset="0"/>
            </a:endParaRPr>
          </a:p>
        </p:txBody>
      </p:sp>
      <p:pic>
        <p:nvPicPr>
          <p:cNvPr id="13" name="Picture 2" descr="https://dytsadok.org.ua/upload/users_files/4c0dfa9aa9c8124543e506acb9fa73b8.png"/>
          <p:cNvPicPr>
            <a:picLocks noChangeAspect="1" noChangeArrowheads="1"/>
          </p:cNvPicPr>
          <p:nvPr/>
        </p:nvPicPr>
        <p:blipFill>
          <a:blip r:embed="rId4" cstate="print">
            <a:extLst>
              <a:ext uri="{28A0092B-C50C-407E-A947-70E740481C1C}">
                <a14:useLocalDpi xmlns:a14="http://schemas.microsoft.com/office/drawing/2010/main" val="0"/>
              </a:ext>
            </a:extLst>
          </a:blip>
          <a:srcRect b="9513"/>
          <a:stretch>
            <a:fillRect/>
          </a:stretch>
        </p:blipFill>
        <p:spPr bwMode="auto">
          <a:xfrm>
            <a:off x="5867307" y="1310332"/>
            <a:ext cx="6163827" cy="3676533"/>
          </a:xfrm>
          <a:prstGeom prst="rect">
            <a:avLst/>
          </a:prstGeom>
          <a:noFill/>
          <a:extLst>
            <a:ext uri="{909E8E84-426E-40DD-AFC4-6F175D3DCCD1}">
              <a14:hiddenFill xmlns:a14="http://schemas.microsoft.com/office/drawing/2010/main">
                <a:solidFill>
                  <a:srgbClr val="FFFFFF"/>
                </a:solidFill>
              </a14:hiddenFill>
            </a:ext>
          </a:extLst>
        </p:spPr>
      </p:pic>
      <p:sp>
        <p:nvSpPr>
          <p:cNvPr id="16" name="Прямоугольник 15"/>
          <p:cNvSpPr/>
          <p:nvPr/>
        </p:nvSpPr>
        <p:spPr>
          <a:xfrm>
            <a:off x="194733" y="1744135"/>
            <a:ext cx="5706533" cy="3785652"/>
          </a:xfrm>
          <a:prstGeom prst="rect">
            <a:avLst/>
          </a:prstGeom>
        </p:spPr>
        <p:txBody>
          <a:bodyPr wrap="square">
            <a:spAutoFit/>
          </a:bodyPr>
          <a:lstStyle/>
          <a:p>
            <a:pPr indent="538163" algn="just"/>
            <a:r>
              <a:rPr lang="uk-UA" sz="2000" dirty="0" smtClean="0"/>
              <a:t>Кожна людина, незалежно від стану здоров’я, наявності фізичного чи інтелектуального порушення, має право на одержання освіти, якість якої не різниться від якості освіти здорових людей.</a:t>
            </a:r>
          </a:p>
          <a:p>
            <a:pPr indent="538163" algn="just"/>
            <a:r>
              <a:rPr lang="uk-UA" sz="2000" dirty="0" smtClean="0"/>
              <a:t>За даними Всесвітньої організації охорони здоров’я (ВООЗ), лише 20 % народжених дітей умовно вважається здоровими, інші – або страждають порушеннями психофізичного розвитку, або знаходяться в стані між здоров’ям і хворобою.</a:t>
            </a:r>
          </a:p>
          <a:p>
            <a:pPr indent="538163" algn="just"/>
            <a:r>
              <a:rPr lang="uk-UA" sz="2000" dirty="0" smtClean="0"/>
              <a:t>Важливо, щоб дитина розвивалася в колективі з однолітками.</a:t>
            </a:r>
            <a:endParaRPr lang="uk-UA"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1"/>
          <p:cNvGrpSpPr/>
          <p:nvPr/>
        </p:nvGrpSpPr>
        <p:grpSpPr>
          <a:xfrm>
            <a:off x="0" y="0"/>
            <a:ext cx="12192000" cy="6858000"/>
            <a:chOff x="0" y="0"/>
            <a:chExt cx="12192000" cy="6858000"/>
          </a:xfrm>
        </p:grpSpPr>
        <p:pic>
          <p:nvPicPr>
            <p:cNvPr id="14" name="Рисунок 13"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15" name="Рисунок 14"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grpSp>
        <p:nvGrpSpPr>
          <p:cNvPr id="3" name="Group 3">
            <a:extLst>
              <a:ext uri="{FF2B5EF4-FFF2-40B4-BE49-F238E27FC236}">
                <a16:creationId xmlns="" xmlns:a16="http://schemas.microsoft.com/office/drawing/2014/main" id="{2334503A-A207-4840-9877-8BC3C778C799}"/>
              </a:ext>
            </a:extLst>
          </p:cNvPr>
          <p:cNvGrpSpPr/>
          <p:nvPr/>
        </p:nvGrpSpPr>
        <p:grpSpPr>
          <a:xfrm>
            <a:off x="1090281" y="0"/>
            <a:ext cx="1288852" cy="1188639"/>
            <a:chOff x="911545" y="1859361"/>
            <a:chExt cx="1146410" cy="992639"/>
          </a:xfrm>
        </p:grpSpPr>
        <p:grpSp>
          <p:nvGrpSpPr>
            <p:cNvPr id="4" name="Group 52">
              <a:extLst>
                <a:ext uri="{FF2B5EF4-FFF2-40B4-BE49-F238E27FC236}">
                  <a16:creationId xmlns="" xmlns:a16="http://schemas.microsoft.com/office/drawing/2014/main" id="{47A0DAC4-577B-4580-B242-CCF8287FE333}"/>
                </a:ext>
              </a:extLst>
            </p:cNvPr>
            <p:cNvGrpSpPr/>
            <p:nvPr/>
          </p:nvGrpSpPr>
          <p:grpSpPr>
            <a:xfrm>
              <a:off x="1044295" y="1859361"/>
              <a:ext cx="1013660" cy="992639"/>
              <a:chOff x="368100" y="1681449"/>
              <a:chExt cx="1125418" cy="1102079"/>
            </a:xfrm>
          </p:grpSpPr>
          <p:sp>
            <p:nvSpPr>
              <p:cNvPr id="6" name="Arrow: Pentagon 48">
                <a:extLst>
                  <a:ext uri="{FF2B5EF4-FFF2-40B4-BE49-F238E27FC236}">
                    <a16:creationId xmlns="" xmlns:a16="http://schemas.microsoft.com/office/drawing/2014/main" id="{2A37E57C-BCC4-4950-88C9-E163262EED0F}"/>
                  </a:ext>
                </a:extLst>
              </p:cNvPr>
              <p:cNvSpPr/>
              <p:nvPr/>
            </p:nvSpPr>
            <p:spPr>
              <a:xfrm>
                <a:off x="368102" y="1681449"/>
                <a:ext cx="1125416" cy="1036093"/>
              </a:xfrm>
              <a:prstGeom prst="homePlate">
                <a:avLst/>
              </a:prstGeom>
              <a:gradFill flip="none" rotWithShape="1">
                <a:gsLst>
                  <a:gs pos="0">
                    <a:srgbClr val="00CC99"/>
                  </a:gs>
                  <a:gs pos="100000">
                    <a:srgbClr val="006666"/>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49">
                <a:extLst>
                  <a:ext uri="{FF2B5EF4-FFF2-40B4-BE49-F238E27FC236}">
                    <a16:creationId xmlns="" xmlns:a16="http://schemas.microsoft.com/office/drawing/2014/main" id="{BDC1B122-CAC1-4C05-B4ED-E522B56517B1}"/>
                  </a:ext>
                </a:extLst>
              </p:cNvPr>
              <p:cNvSpPr/>
              <p:nvPr/>
            </p:nvSpPr>
            <p:spPr>
              <a:xfrm flipH="1" flipV="1">
                <a:off x="368100" y="2717542"/>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 xmlns:a16="http://schemas.microsoft.com/office/drawing/2014/main" id="{82231D5C-374F-4FDD-B1FF-4458D376EE22}"/>
                </a:ext>
              </a:extLst>
            </p:cNvPr>
            <p:cNvSpPr txBox="1"/>
            <p:nvPr/>
          </p:nvSpPr>
          <p:spPr>
            <a:xfrm>
              <a:off x="911545" y="2110246"/>
              <a:ext cx="975646" cy="385539"/>
            </a:xfrm>
            <a:prstGeom prst="rect">
              <a:avLst/>
            </a:prstGeom>
            <a:noFill/>
          </p:spPr>
          <p:txBody>
            <a:bodyPr wrap="square" rtlCol="0">
              <a:spAutoFit/>
            </a:bodyPr>
            <a:lstStyle/>
            <a:p>
              <a:pPr algn="ctr"/>
              <a:r>
                <a:rPr lang="en-US" sz="2400" dirty="0">
                  <a:solidFill>
                    <a:schemeClr val="bg1"/>
                  </a:solidFill>
                  <a:latin typeface="Oswald" panose="02000503000000000000" pitchFamily="2" charset="0"/>
                </a:rPr>
                <a:t>02</a:t>
              </a:r>
            </a:p>
          </p:txBody>
        </p:sp>
      </p:grpSp>
      <p:sp>
        <p:nvSpPr>
          <p:cNvPr id="9" name="TextBox 8">
            <a:extLst>
              <a:ext uri="{FF2B5EF4-FFF2-40B4-BE49-F238E27FC236}">
                <a16:creationId xmlns="" xmlns:a16="http://schemas.microsoft.com/office/drawing/2014/main" id="{477C0EF2-3745-436F-A2D5-707A7B2C5EDD}"/>
              </a:ext>
            </a:extLst>
          </p:cNvPr>
          <p:cNvSpPr txBox="1"/>
          <p:nvPr/>
        </p:nvSpPr>
        <p:spPr>
          <a:xfrm>
            <a:off x="2423312" y="209419"/>
            <a:ext cx="4097015" cy="584775"/>
          </a:xfrm>
          <a:prstGeom prst="rect">
            <a:avLst/>
          </a:prstGeom>
          <a:noFill/>
        </p:spPr>
        <p:txBody>
          <a:bodyPr wrap="square" rtlCol="0">
            <a:spAutoFit/>
          </a:bodyPr>
          <a:lstStyle/>
          <a:p>
            <a:r>
              <a:rPr lang="uk-UA" sz="3200" dirty="0">
                <a:solidFill>
                  <a:schemeClr val="bg1"/>
                </a:solidFill>
                <a:latin typeface="Oswald" panose="02000503000000000000" pitchFamily="2" charset="0"/>
              </a:rPr>
              <a:t>Методична робота</a:t>
            </a:r>
            <a:endParaRPr lang="en-US" sz="3200" dirty="0">
              <a:solidFill>
                <a:schemeClr val="bg1"/>
              </a:solidFill>
              <a:latin typeface="Oswald" panose="02000503000000000000" pitchFamily="2" charset="0"/>
            </a:endParaRPr>
          </a:p>
        </p:txBody>
      </p:sp>
      <p:sp>
        <p:nvSpPr>
          <p:cNvPr id="11" name="TextBox 10">
            <a:extLst>
              <a:ext uri="{FF2B5EF4-FFF2-40B4-BE49-F238E27FC236}">
                <a16:creationId xmlns="" xmlns:a16="http://schemas.microsoft.com/office/drawing/2014/main" id="{DC42A8D7-3F23-4766-B682-550D06E575F0}"/>
              </a:ext>
            </a:extLst>
          </p:cNvPr>
          <p:cNvSpPr txBox="1"/>
          <p:nvPr/>
        </p:nvSpPr>
        <p:spPr>
          <a:xfrm>
            <a:off x="1090281" y="1376190"/>
            <a:ext cx="10422467" cy="3139321"/>
          </a:xfrm>
          <a:prstGeom prst="rect">
            <a:avLst/>
          </a:prstGeom>
          <a:noFill/>
        </p:spPr>
        <p:txBody>
          <a:bodyPr wrap="square" rtlCol="0">
            <a:spAutoFit/>
          </a:bodyPr>
          <a:lstStyle/>
          <a:p>
            <a:pPr indent="449263" algn="just"/>
            <a:r>
              <a:rPr lang="uk-UA" dirty="0"/>
              <a:t>Соціалізація та розвиток дітей з особливостями розвитку (ООП) у шкільному просторі є важливою темою для батьків, педагогів та інших фахівців. Для дітей з ООП важливо створити сприятливе середовище, де їх підтримують, розвивають їх потенціал і навчають соціальним навичкам. Одним із способів підтримки соціалізації дітей з ООП у школі є інклюзивна освіта, де діти з різними потребами навчаються разом з іншими дітьми. Це допомагає зменшити стигматизацію, підвищити рівень розуміння та підтримки серед оточуючих</a:t>
            </a:r>
            <a:r>
              <a:rPr lang="uk-UA" dirty="0" smtClean="0"/>
              <a:t>.</a:t>
            </a:r>
          </a:p>
          <a:p>
            <a:pPr indent="449263" algn="just"/>
            <a:r>
              <a:rPr lang="uk-UA" dirty="0"/>
              <a:t>Педагоги та шкільний персонал мають бути підготовлені до роботи з дітьми з ООП, розуміти їх потреби та вміти надавати відповідну підтримку. Важливо також співпрацювати з батьками цих дітей та залучати їх до процесу навчання. Враховуючи індивідуальні потреби кожної дитини з ООП, школа може створити індивідуальні навчальні плани, які враховують їх особливості та допомагають їм досягати успіхів у навчанні та соціалізації.</a:t>
            </a:r>
            <a:endParaRPr lang="ru-RU" sz="2000" dirty="0"/>
          </a:p>
        </p:txBody>
      </p:sp>
      <p:sp>
        <p:nvSpPr>
          <p:cNvPr id="12" name="Прямоугольник 11"/>
          <p:cNvSpPr/>
          <p:nvPr/>
        </p:nvSpPr>
        <p:spPr>
          <a:xfrm>
            <a:off x="3253514" y="4440260"/>
            <a:ext cx="6096000" cy="830997"/>
          </a:xfrm>
          <a:prstGeom prst="rect">
            <a:avLst/>
          </a:prstGeom>
        </p:spPr>
        <p:txBody>
          <a:bodyPr>
            <a:spAutoFit/>
          </a:bodyPr>
          <a:lstStyle/>
          <a:p>
            <a:pPr algn="just"/>
            <a:r>
              <a:rPr lang="ru-RU" sz="2400" b="1" dirty="0" smtClean="0">
                <a:solidFill>
                  <a:srgbClr val="00B050"/>
                </a:solidFill>
              </a:rPr>
              <a:t>«</a:t>
            </a:r>
            <a:r>
              <a:rPr lang="ru-RU" sz="2400" b="1" dirty="0" err="1" smtClean="0">
                <a:solidFill>
                  <a:srgbClr val="00B050"/>
                </a:solidFill>
              </a:rPr>
              <a:t>Надайте</a:t>
            </a:r>
            <a:r>
              <a:rPr lang="ru-RU" sz="2400" b="1" dirty="0" smtClean="0">
                <a:solidFill>
                  <a:srgbClr val="00B050"/>
                </a:solidFill>
              </a:rPr>
              <a:t> </a:t>
            </a:r>
            <a:r>
              <a:rPr lang="ru-RU" sz="2400" b="1" dirty="0" err="1">
                <a:solidFill>
                  <a:srgbClr val="00B050"/>
                </a:solidFill>
              </a:rPr>
              <a:t>кожній</a:t>
            </a:r>
            <a:r>
              <a:rPr lang="ru-RU" sz="2400" b="1" dirty="0">
                <a:solidFill>
                  <a:srgbClr val="00B050"/>
                </a:solidFill>
              </a:rPr>
              <a:t> </a:t>
            </a:r>
            <a:r>
              <a:rPr lang="ru-RU" sz="2400" b="1" dirty="0" err="1">
                <a:solidFill>
                  <a:srgbClr val="00B050"/>
                </a:solidFill>
              </a:rPr>
              <a:t>людині</a:t>
            </a:r>
            <a:r>
              <a:rPr lang="ru-RU" sz="2400" b="1" dirty="0">
                <a:solidFill>
                  <a:srgbClr val="00B050"/>
                </a:solidFill>
              </a:rPr>
              <a:t> </a:t>
            </a:r>
            <a:r>
              <a:rPr lang="ru-RU" sz="2400" b="1" dirty="0" err="1">
                <a:solidFill>
                  <a:srgbClr val="00B050"/>
                </a:solidFill>
              </a:rPr>
              <a:t>всі</a:t>
            </a:r>
            <a:r>
              <a:rPr lang="ru-RU" sz="2400" b="1" dirty="0">
                <a:solidFill>
                  <a:srgbClr val="00B050"/>
                </a:solidFill>
              </a:rPr>
              <a:t> </a:t>
            </a:r>
            <a:r>
              <a:rPr lang="ru-RU" sz="2400" b="1" dirty="0" err="1">
                <a:solidFill>
                  <a:srgbClr val="00B050"/>
                </a:solidFill>
              </a:rPr>
              <a:t>ті</a:t>
            </a:r>
            <a:r>
              <a:rPr lang="ru-RU" sz="2400" b="1" dirty="0">
                <a:solidFill>
                  <a:srgbClr val="00B050"/>
                </a:solidFill>
              </a:rPr>
              <a:t> права, </a:t>
            </a:r>
            <a:r>
              <a:rPr lang="ru-RU" sz="2400" b="1" dirty="0" err="1">
                <a:solidFill>
                  <a:srgbClr val="00B050"/>
                </a:solidFill>
              </a:rPr>
              <a:t>які</a:t>
            </a:r>
            <a:r>
              <a:rPr lang="ru-RU" sz="2400" b="1" dirty="0">
                <a:solidFill>
                  <a:srgbClr val="00B050"/>
                </a:solidFill>
              </a:rPr>
              <a:t> б </a:t>
            </a:r>
            <a:r>
              <a:rPr lang="ru-RU" sz="2400" b="1" dirty="0" err="1">
                <a:solidFill>
                  <a:srgbClr val="00B050"/>
                </a:solidFill>
              </a:rPr>
              <a:t>ви</a:t>
            </a:r>
            <a:r>
              <a:rPr lang="ru-RU" sz="2400" b="1" dirty="0">
                <a:solidFill>
                  <a:srgbClr val="00B050"/>
                </a:solidFill>
              </a:rPr>
              <a:t> </a:t>
            </a:r>
            <a:r>
              <a:rPr lang="ru-RU" sz="2400" b="1" dirty="0" err="1">
                <a:solidFill>
                  <a:srgbClr val="00B050"/>
                </a:solidFill>
              </a:rPr>
              <a:t>хотіли</a:t>
            </a:r>
            <a:r>
              <a:rPr lang="ru-RU" sz="2400" b="1" dirty="0">
                <a:solidFill>
                  <a:srgbClr val="00B050"/>
                </a:solidFill>
              </a:rPr>
              <a:t> </a:t>
            </a:r>
            <a:r>
              <a:rPr lang="ru-RU" sz="2400" b="1" dirty="0" err="1">
                <a:solidFill>
                  <a:srgbClr val="00B050"/>
                </a:solidFill>
              </a:rPr>
              <a:t>мати</a:t>
            </a:r>
            <a:r>
              <a:rPr lang="ru-RU" sz="2400" b="1" dirty="0">
                <a:solidFill>
                  <a:srgbClr val="00B050"/>
                </a:solidFill>
              </a:rPr>
              <a:t> </a:t>
            </a:r>
            <a:r>
              <a:rPr lang="ru-RU" sz="2400" b="1" dirty="0" err="1" smtClean="0">
                <a:solidFill>
                  <a:srgbClr val="00B050"/>
                </a:solidFill>
              </a:rPr>
              <a:t>самі</a:t>
            </a:r>
            <a:r>
              <a:rPr lang="ru-RU" sz="2400" b="1" dirty="0" smtClean="0">
                <a:solidFill>
                  <a:srgbClr val="00B050"/>
                </a:solidFill>
              </a:rPr>
              <a:t>» </a:t>
            </a:r>
            <a:r>
              <a:rPr lang="ru-RU" sz="2400" b="1" i="1" dirty="0" smtClean="0">
                <a:solidFill>
                  <a:srgbClr val="00B050"/>
                </a:solidFill>
              </a:rPr>
              <a:t>Роберт </a:t>
            </a:r>
            <a:r>
              <a:rPr lang="ru-RU" sz="2400" b="1" i="1" dirty="0" err="1">
                <a:solidFill>
                  <a:srgbClr val="00B050"/>
                </a:solidFill>
              </a:rPr>
              <a:t>Інтерсолі</a:t>
            </a:r>
            <a:endParaRPr lang="ru-RU" sz="2400" b="1" i="1"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1"/>
          <p:cNvGrpSpPr/>
          <p:nvPr/>
        </p:nvGrpSpPr>
        <p:grpSpPr>
          <a:xfrm>
            <a:off x="0" y="0"/>
            <a:ext cx="12192000" cy="6858000"/>
            <a:chOff x="0" y="0"/>
            <a:chExt cx="12192000" cy="6858000"/>
          </a:xfrm>
        </p:grpSpPr>
        <p:pic>
          <p:nvPicPr>
            <p:cNvPr id="14" name="Рисунок 13"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15" name="Рисунок 14"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grpSp>
        <p:nvGrpSpPr>
          <p:cNvPr id="3" name="Group 3">
            <a:extLst>
              <a:ext uri="{FF2B5EF4-FFF2-40B4-BE49-F238E27FC236}">
                <a16:creationId xmlns="" xmlns:a16="http://schemas.microsoft.com/office/drawing/2014/main" id="{2334503A-A207-4840-9877-8BC3C778C799}"/>
              </a:ext>
            </a:extLst>
          </p:cNvPr>
          <p:cNvGrpSpPr/>
          <p:nvPr/>
        </p:nvGrpSpPr>
        <p:grpSpPr>
          <a:xfrm>
            <a:off x="844747" y="0"/>
            <a:ext cx="1288852" cy="1188639"/>
            <a:chOff x="911545" y="1859361"/>
            <a:chExt cx="1146410" cy="992639"/>
          </a:xfrm>
        </p:grpSpPr>
        <p:grpSp>
          <p:nvGrpSpPr>
            <p:cNvPr id="4" name="Group 52">
              <a:extLst>
                <a:ext uri="{FF2B5EF4-FFF2-40B4-BE49-F238E27FC236}">
                  <a16:creationId xmlns="" xmlns:a16="http://schemas.microsoft.com/office/drawing/2014/main" id="{47A0DAC4-577B-4580-B242-CCF8287FE333}"/>
                </a:ext>
              </a:extLst>
            </p:cNvPr>
            <p:cNvGrpSpPr/>
            <p:nvPr/>
          </p:nvGrpSpPr>
          <p:grpSpPr>
            <a:xfrm>
              <a:off x="1044295" y="1859361"/>
              <a:ext cx="1013660" cy="992639"/>
              <a:chOff x="368100" y="1681449"/>
              <a:chExt cx="1125418" cy="1102079"/>
            </a:xfrm>
          </p:grpSpPr>
          <p:sp>
            <p:nvSpPr>
              <p:cNvPr id="6" name="Arrow: Pentagon 48">
                <a:extLst>
                  <a:ext uri="{FF2B5EF4-FFF2-40B4-BE49-F238E27FC236}">
                    <a16:creationId xmlns="" xmlns:a16="http://schemas.microsoft.com/office/drawing/2014/main" id="{2A37E57C-BCC4-4950-88C9-E163262EED0F}"/>
                  </a:ext>
                </a:extLst>
              </p:cNvPr>
              <p:cNvSpPr/>
              <p:nvPr/>
            </p:nvSpPr>
            <p:spPr>
              <a:xfrm>
                <a:off x="368102" y="1681449"/>
                <a:ext cx="1125416" cy="1036093"/>
              </a:xfrm>
              <a:prstGeom prst="homePlate">
                <a:avLst/>
              </a:prstGeom>
              <a:gradFill flip="none" rotWithShape="1">
                <a:gsLst>
                  <a:gs pos="0">
                    <a:srgbClr val="00CC99"/>
                  </a:gs>
                  <a:gs pos="100000">
                    <a:srgbClr val="006666"/>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49">
                <a:extLst>
                  <a:ext uri="{FF2B5EF4-FFF2-40B4-BE49-F238E27FC236}">
                    <a16:creationId xmlns="" xmlns:a16="http://schemas.microsoft.com/office/drawing/2014/main" id="{BDC1B122-CAC1-4C05-B4ED-E522B56517B1}"/>
                  </a:ext>
                </a:extLst>
              </p:cNvPr>
              <p:cNvSpPr/>
              <p:nvPr/>
            </p:nvSpPr>
            <p:spPr>
              <a:xfrm flipH="1" flipV="1">
                <a:off x="368100" y="2717542"/>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 xmlns:a16="http://schemas.microsoft.com/office/drawing/2014/main" id="{82231D5C-374F-4FDD-B1FF-4458D376EE22}"/>
                </a:ext>
              </a:extLst>
            </p:cNvPr>
            <p:cNvSpPr txBox="1"/>
            <p:nvPr/>
          </p:nvSpPr>
          <p:spPr>
            <a:xfrm>
              <a:off x="911545" y="2110246"/>
              <a:ext cx="975646" cy="385539"/>
            </a:xfrm>
            <a:prstGeom prst="rect">
              <a:avLst/>
            </a:prstGeom>
            <a:noFill/>
          </p:spPr>
          <p:txBody>
            <a:bodyPr wrap="square" rtlCol="0">
              <a:spAutoFit/>
            </a:bodyPr>
            <a:lstStyle/>
            <a:p>
              <a:pPr algn="ctr"/>
              <a:r>
                <a:rPr lang="en-US" sz="2400" dirty="0">
                  <a:solidFill>
                    <a:schemeClr val="bg1"/>
                  </a:solidFill>
                  <a:latin typeface="Oswald" panose="02000503000000000000" pitchFamily="2" charset="0"/>
                </a:rPr>
                <a:t>02</a:t>
              </a:r>
            </a:p>
          </p:txBody>
        </p:sp>
      </p:grpSp>
      <p:sp>
        <p:nvSpPr>
          <p:cNvPr id="9" name="TextBox 8">
            <a:extLst>
              <a:ext uri="{FF2B5EF4-FFF2-40B4-BE49-F238E27FC236}">
                <a16:creationId xmlns="" xmlns:a16="http://schemas.microsoft.com/office/drawing/2014/main" id="{477C0EF2-3745-436F-A2D5-707A7B2C5EDD}"/>
              </a:ext>
            </a:extLst>
          </p:cNvPr>
          <p:cNvSpPr txBox="1"/>
          <p:nvPr/>
        </p:nvSpPr>
        <p:spPr>
          <a:xfrm>
            <a:off x="2296313" y="234818"/>
            <a:ext cx="4097015" cy="584775"/>
          </a:xfrm>
          <a:prstGeom prst="rect">
            <a:avLst/>
          </a:prstGeom>
          <a:noFill/>
        </p:spPr>
        <p:txBody>
          <a:bodyPr wrap="square" rtlCol="0">
            <a:spAutoFit/>
          </a:bodyPr>
          <a:lstStyle/>
          <a:p>
            <a:r>
              <a:rPr lang="uk-UA" sz="3200" dirty="0">
                <a:solidFill>
                  <a:schemeClr val="bg1"/>
                </a:solidFill>
                <a:latin typeface="Oswald" panose="02000503000000000000" pitchFamily="2" charset="0"/>
              </a:rPr>
              <a:t>Методична робота</a:t>
            </a:r>
            <a:endParaRPr lang="en-US" sz="3200" dirty="0">
              <a:solidFill>
                <a:schemeClr val="bg1"/>
              </a:solidFill>
              <a:latin typeface="Oswald" panose="02000503000000000000" pitchFamily="2" charset="0"/>
            </a:endParaRPr>
          </a:p>
        </p:txBody>
      </p:sp>
      <p:sp>
        <p:nvSpPr>
          <p:cNvPr id="13" name="Содержимое 2"/>
          <p:cNvSpPr txBox="1">
            <a:spLocks/>
          </p:cNvSpPr>
          <p:nvPr/>
        </p:nvSpPr>
        <p:spPr>
          <a:xfrm>
            <a:off x="999158" y="1930400"/>
            <a:ext cx="10075242" cy="4688974"/>
          </a:xfrm>
          <a:prstGeom prst="rect">
            <a:avLst/>
          </a:prstGeom>
        </p:spPr>
        <p:txBody>
          <a:bodyPr vert="horz" lIns="91440" tIns="45720" rIns="91440" bIns="45720" rtlCol="0">
            <a:noAutofit/>
          </a:bodyPr>
          <a:lstStyle/>
          <a:p>
            <a:pPr marL="285750" indent="-285750" algn="just">
              <a:buFont typeface="Wingdings" panose="05000000000000000000" pitchFamily="2" charset="2"/>
              <a:buChar char="Ø"/>
            </a:pPr>
            <a:r>
              <a:rPr lang="uk-UA" sz="1700" dirty="0">
                <a:solidFill>
                  <a:schemeClr val="accent5">
                    <a:lumMod val="75000"/>
                  </a:schemeClr>
                </a:solidFill>
              </a:rPr>
              <a:t>пізнавальний розвиток (ознайомлення дітей з предметами та явищами навколишнього світу);</a:t>
            </a:r>
          </a:p>
          <a:p>
            <a:pPr marL="285750" indent="-285750" algn="just">
              <a:buFont typeface="Wingdings" panose="05000000000000000000" pitchFamily="2" charset="2"/>
              <a:buChar char="Ø"/>
            </a:pPr>
            <a:r>
              <a:rPr lang="uk-UA" sz="1700" dirty="0">
                <a:solidFill>
                  <a:schemeClr val="bg2">
                    <a:lumMod val="25000"/>
                  </a:schemeClr>
                </a:solidFill>
              </a:rPr>
              <a:t> </a:t>
            </a:r>
            <a:r>
              <a:rPr lang="uk-UA" sz="1700" dirty="0" smtClean="0">
                <a:solidFill>
                  <a:schemeClr val="bg2">
                    <a:lumMod val="25000"/>
                  </a:schemeClr>
                </a:solidFill>
              </a:rPr>
              <a:t>логіко-математичний </a:t>
            </a:r>
            <a:r>
              <a:rPr lang="uk-UA" sz="1700" dirty="0">
                <a:solidFill>
                  <a:schemeClr val="bg2">
                    <a:lumMod val="25000"/>
                  </a:schemeClr>
                </a:solidFill>
              </a:rPr>
              <a:t>розвиток;</a:t>
            </a:r>
          </a:p>
          <a:p>
            <a:pPr marL="285750" indent="-285750" algn="just">
              <a:buFont typeface="Wingdings" panose="05000000000000000000" pitchFamily="2" charset="2"/>
              <a:buChar char="Ø"/>
            </a:pPr>
            <a:r>
              <a:rPr lang="uk-UA" sz="1700" dirty="0"/>
              <a:t> </a:t>
            </a:r>
            <a:r>
              <a:rPr lang="uk-UA" sz="1700" dirty="0" smtClean="0">
                <a:solidFill>
                  <a:srgbClr val="C00000"/>
                </a:solidFill>
              </a:rPr>
              <a:t>мовленнєвий </a:t>
            </a:r>
            <a:r>
              <a:rPr lang="uk-UA" sz="1700" dirty="0">
                <a:solidFill>
                  <a:srgbClr val="C00000"/>
                </a:solidFill>
              </a:rPr>
              <a:t>розвиток (розвиток фонематичних процесів, слухової уваги, розвиток активного словника, удосконалення лексичних та граматичних засобів мови, розвиток зв'язного мовлення);</a:t>
            </a:r>
          </a:p>
          <a:p>
            <a:pPr marL="285750" indent="-285750" algn="just">
              <a:buFont typeface="Wingdings" panose="05000000000000000000" pitchFamily="2" charset="2"/>
              <a:buChar char="Ø"/>
            </a:pPr>
            <a:r>
              <a:rPr lang="uk-UA" sz="1700" dirty="0"/>
              <a:t> </a:t>
            </a:r>
            <a:r>
              <a:rPr lang="uk-UA" sz="1700" dirty="0" smtClean="0">
                <a:solidFill>
                  <a:srgbClr val="00B050"/>
                </a:solidFill>
              </a:rPr>
              <a:t>розвиток </a:t>
            </a:r>
            <a:r>
              <a:rPr lang="uk-UA" sz="1700" dirty="0">
                <a:solidFill>
                  <a:srgbClr val="00B050"/>
                </a:solidFill>
              </a:rPr>
              <a:t>психічних процесів (сприймання, уваги, пам'яті, мислення, уяви), інтелектуальних здібностей через організацію ігрової діяльності;</a:t>
            </a:r>
          </a:p>
          <a:p>
            <a:pPr marL="285750" indent="-285750" algn="just">
              <a:buFont typeface="Wingdings" panose="05000000000000000000" pitchFamily="2" charset="2"/>
              <a:buChar char="Ø"/>
            </a:pPr>
            <a:r>
              <a:rPr lang="uk-UA" sz="1700" dirty="0"/>
              <a:t> </a:t>
            </a:r>
            <a:r>
              <a:rPr lang="uk-UA" sz="1700" dirty="0" smtClean="0">
                <a:solidFill>
                  <a:srgbClr val="0070C0"/>
                </a:solidFill>
              </a:rPr>
              <a:t>розвиток </a:t>
            </a:r>
            <a:r>
              <a:rPr lang="uk-UA" sz="1700" dirty="0">
                <a:solidFill>
                  <a:srgbClr val="0070C0"/>
                </a:solidFill>
              </a:rPr>
              <a:t>та вдосконалення моторних функцій (дрібної, загальної, артикуляційної);</a:t>
            </a:r>
          </a:p>
          <a:p>
            <a:pPr marL="285750" indent="-285750" algn="just">
              <a:buFont typeface="Wingdings" panose="05000000000000000000" pitchFamily="2" charset="2"/>
              <a:buChar char="Ø"/>
            </a:pPr>
            <a:r>
              <a:rPr lang="uk-UA" sz="1700" dirty="0"/>
              <a:t> </a:t>
            </a:r>
            <a:r>
              <a:rPr lang="uk-UA" sz="1700" dirty="0" smtClean="0">
                <a:solidFill>
                  <a:srgbClr val="7030A0"/>
                </a:solidFill>
              </a:rPr>
              <a:t>засвоєння </a:t>
            </a:r>
            <a:r>
              <a:rPr lang="uk-UA" sz="1700" dirty="0">
                <a:solidFill>
                  <a:srgbClr val="7030A0"/>
                </a:solidFill>
              </a:rPr>
              <a:t>сенсорних еталонів;</a:t>
            </a:r>
          </a:p>
          <a:p>
            <a:pPr marL="285750" indent="-285750" algn="just">
              <a:buFont typeface="Wingdings" panose="05000000000000000000" pitchFamily="2" charset="2"/>
              <a:buChar char="Ø"/>
            </a:pPr>
            <a:r>
              <a:rPr lang="uk-UA" sz="1700" dirty="0"/>
              <a:t> </a:t>
            </a:r>
            <a:r>
              <a:rPr lang="uk-UA" sz="1700" dirty="0" smtClean="0">
                <a:solidFill>
                  <a:schemeClr val="accent6">
                    <a:lumMod val="75000"/>
                  </a:schemeClr>
                </a:solidFill>
              </a:rPr>
              <a:t>формування </a:t>
            </a:r>
            <a:r>
              <a:rPr lang="uk-UA" sz="1700" dirty="0">
                <a:solidFill>
                  <a:schemeClr val="accent6">
                    <a:lumMod val="75000"/>
                  </a:schemeClr>
                </a:solidFill>
              </a:rPr>
              <a:t>необхідного рівня емоційно-вольової та соціальної зрілості;</a:t>
            </a:r>
          </a:p>
          <a:p>
            <a:pPr marL="285750" indent="-285750" algn="just"/>
            <a:endParaRPr lang="uk-UA" sz="1700" dirty="0"/>
          </a:p>
        </p:txBody>
      </p:sp>
      <p:sp>
        <p:nvSpPr>
          <p:cNvPr id="16" name="Прямоугольник 15"/>
          <p:cNvSpPr/>
          <p:nvPr/>
        </p:nvSpPr>
        <p:spPr>
          <a:xfrm>
            <a:off x="1810752" y="1240069"/>
            <a:ext cx="8758941" cy="461665"/>
          </a:xfrm>
          <a:prstGeom prst="rect">
            <a:avLst/>
          </a:prstGeom>
        </p:spPr>
        <p:txBody>
          <a:bodyPr wrap="square">
            <a:spAutoFit/>
          </a:bodyPr>
          <a:lstStyle/>
          <a:p>
            <a:pPr algn="ctr"/>
            <a:r>
              <a:rPr lang="ru-RU" sz="2400" b="1" dirty="0" err="1" smtClean="0">
                <a:solidFill>
                  <a:srgbClr val="C00000"/>
                </a:solidFill>
              </a:rPr>
              <a:t>Загальні</a:t>
            </a:r>
            <a:r>
              <a:rPr lang="ru-RU" sz="2400" b="1" dirty="0" smtClean="0">
                <a:solidFill>
                  <a:srgbClr val="C00000"/>
                </a:solidFill>
              </a:rPr>
              <a:t> </a:t>
            </a:r>
            <a:r>
              <a:rPr lang="ru-RU" sz="2400" b="1" dirty="0" err="1">
                <a:solidFill>
                  <a:srgbClr val="C00000"/>
                </a:solidFill>
              </a:rPr>
              <a:t>напрями</a:t>
            </a:r>
            <a:r>
              <a:rPr lang="ru-RU" sz="2400" b="1" dirty="0">
                <a:solidFill>
                  <a:srgbClr val="C00000"/>
                </a:solidFill>
              </a:rPr>
              <a:t> </a:t>
            </a:r>
            <a:r>
              <a:rPr lang="ru-RU" sz="2400" b="1" dirty="0" err="1">
                <a:solidFill>
                  <a:srgbClr val="C00000"/>
                </a:solidFill>
              </a:rPr>
              <a:t>роботи</a:t>
            </a:r>
            <a:r>
              <a:rPr lang="ru-RU" sz="2400" b="1" dirty="0">
                <a:solidFill>
                  <a:srgbClr val="C00000"/>
                </a:solidFill>
              </a:rPr>
              <a:t>:</a:t>
            </a:r>
            <a:endParaRPr lang="uk-UA" sz="2400"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amond(in)">
                                      <p:cBhvr>
                                        <p:cTn id="10"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1"/>
          <p:cNvGrpSpPr/>
          <p:nvPr/>
        </p:nvGrpSpPr>
        <p:grpSpPr>
          <a:xfrm>
            <a:off x="0" y="0"/>
            <a:ext cx="12192000" cy="6858000"/>
            <a:chOff x="0" y="0"/>
            <a:chExt cx="12192000" cy="6858000"/>
          </a:xfrm>
        </p:grpSpPr>
        <p:pic>
          <p:nvPicPr>
            <p:cNvPr id="14" name="Рисунок 13"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15" name="Рисунок 14"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grpSp>
        <p:nvGrpSpPr>
          <p:cNvPr id="3" name="Group 3">
            <a:extLst>
              <a:ext uri="{FF2B5EF4-FFF2-40B4-BE49-F238E27FC236}">
                <a16:creationId xmlns="" xmlns:a16="http://schemas.microsoft.com/office/drawing/2014/main" id="{2334503A-A207-4840-9877-8BC3C778C799}"/>
              </a:ext>
            </a:extLst>
          </p:cNvPr>
          <p:cNvGrpSpPr/>
          <p:nvPr/>
        </p:nvGrpSpPr>
        <p:grpSpPr>
          <a:xfrm>
            <a:off x="844747" y="0"/>
            <a:ext cx="1288852" cy="1188639"/>
            <a:chOff x="911545" y="1859361"/>
            <a:chExt cx="1146410" cy="992639"/>
          </a:xfrm>
        </p:grpSpPr>
        <p:grpSp>
          <p:nvGrpSpPr>
            <p:cNvPr id="4" name="Group 52">
              <a:extLst>
                <a:ext uri="{FF2B5EF4-FFF2-40B4-BE49-F238E27FC236}">
                  <a16:creationId xmlns="" xmlns:a16="http://schemas.microsoft.com/office/drawing/2014/main" id="{47A0DAC4-577B-4580-B242-CCF8287FE333}"/>
                </a:ext>
              </a:extLst>
            </p:cNvPr>
            <p:cNvGrpSpPr/>
            <p:nvPr/>
          </p:nvGrpSpPr>
          <p:grpSpPr>
            <a:xfrm>
              <a:off x="1044295" y="1859361"/>
              <a:ext cx="1013660" cy="992639"/>
              <a:chOff x="368100" y="1681449"/>
              <a:chExt cx="1125418" cy="1102079"/>
            </a:xfrm>
          </p:grpSpPr>
          <p:sp>
            <p:nvSpPr>
              <p:cNvPr id="6" name="Arrow: Pentagon 48">
                <a:extLst>
                  <a:ext uri="{FF2B5EF4-FFF2-40B4-BE49-F238E27FC236}">
                    <a16:creationId xmlns="" xmlns:a16="http://schemas.microsoft.com/office/drawing/2014/main" id="{2A37E57C-BCC4-4950-88C9-E163262EED0F}"/>
                  </a:ext>
                </a:extLst>
              </p:cNvPr>
              <p:cNvSpPr/>
              <p:nvPr/>
            </p:nvSpPr>
            <p:spPr>
              <a:xfrm>
                <a:off x="368102" y="1681449"/>
                <a:ext cx="1125416" cy="1036093"/>
              </a:xfrm>
              <a:prstGeom prst="homePlate">
                <a:avLst/>
              </a:prstGeom>
              <a:gradFill flip="none" rotWithShape="1">
                <a:gsLst>
                  <a:gs pos="0">
                    <a:srgbClr val="00CC99"/>
                  </a:gs>
                  <a:gs pos="100000">
                    <a:srgbClr val="006666"/>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49">
                <a:extLst>
                  <a:ext uri="{FF2B5EF4-FFF2-40B4-BE49-F238E27FC236}">
                    <a16:creationId xmlns="" xmlns:a16="http://schemas.microsoft.com/office/drawing/2014/main" id="{BDC1B122-CAC1-4C05-B4ED-E522B56517B1}"/>
                  </a:ext>
                </a:extLst>
              </p:cNvPr>
              <p:cNvSpPr/>
              <p:nvPr/>
            </p:nvSpPr>
            <p:spPr>
              <a:xfrm flipH="1" flipV="1">
                <a:off x="368100" y="2717542"/>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 xmlns:a16="http://schemas.microsoft.com/office/drawing/2014/main" id="{82231D5C-374F-4FDD-B1FF-4458D376EE22}"/>
                </a:ext>
              </a:extLst>
            </p:cNvPr>
            <p:cNvSpPr txBox="1"/>
            <p:nvPr/>
          </p:nvSpPr>
          <p:spPr>
            <a:xfrm>
              <a:off x="911545" y="2110246"/>
              <a:ext cx="975646" cy="385539"/>
            </a:xfrm>
            <a:prstGeom prst="rect">
              <a:avLst/>
            </a:prstGeom>
            <a:noFill/>
          </p:spPr>
          <p:txBody>
            <a:bodyPr wrap="square" rtlCol="0">
              <a:spAutoFit/>
            </a:bodyPr>
            <a:lstStyle/>
            <a:p>
              <a:pPr algn="ctr"/>
              <a:r>
                <a:rPr lang="en-US" sz="2400" dirty="0">
                  <a:solidFill>
                    <a:schemeClr val="bg1"/>
                  </a:solidFill>
                  <a:latin typeface="Oswald" panose="02000503000000000000" pitchFamily="2" charset="0"/>
                </a:rPr>
                <a:t>02</a:t>
              </a:r>
            </a:p>
          </p:txBody>
        </p:sp>
      </p:grpSp>
      <p:sp>
        <p:nvSpPr>
          <p:cNvPr id="9" name="TextBox 8">
            <a:extLst>
              <a:ext uri="{FF2B5EF4-FFF2-40B4-BE49-F238E27FC236}">
                <a16:creationId xmlns="" xmlns:a16="http://schemas.microsoft.com/office/drawing/2014/main" id="{477C0EF2-3745-436F-A2D5-707A7B2C5EDD}"/>
              </a:ext>
            </a:extLst>
          </p:cNvPr>
          <p:cNvSpPr txBox="1"/>
          <p:nvPr/>
        </p:nvSpPr>
        <p:spPr>
          <a:xfrm>
            <a:off x="2296313" y="234818"/>
            <a:ext cx="4097015" cy="584775"/>
          </a:xfrm>
          <a:prstGeom prst="rect">
            <a:avLst/>
          </a:prstGeom>
          <a:noFill/>
        </p:spPr>
        <p:txBody>
          <a:bodyPr wrap="square" rtlCol="0">
            <a:spAutoFit/>
          </a:bodyPr>
          <a:lstStyle/>
          <a:p>
            <a:r>
              <a:rPr lang="uk-UA" sz="3200" dirty="0">
                <a:solidFill>
                  <a:schemeClr val="bg1"/>
                </a:solidFill>
                <a:latin typeface="Oswald" panose="02000503000000000000" pitchFamily="2" charset="0"/>
              </a:rPr>
              <a:t>Методична робота</a:t>
            </a:r>
            <a:endParaRPr lang="en-US" sz="3200" dirty="0">
              <a:solidFill>
                <a:schemeClr val="bg1"/>
              </a:solidFill>
              <a:latin typeface="Oswald" panose="02000503000000000000" pitchFamily="2" charset="0"/>
            </a:endParaRPr>
          </a:p>
        </p:txBody>
      </p:sp>
      <p:sp>
        <p:nvSpPr>
          <p:cNvPr id="11" name="Прямоугольник 10"/>
          <p:cNvSpPr/>
          <p:nvPr/>
        </p:nvSpPr>
        <p:spPr>
          <a:xfrm>
            <a:off x="1691680" y="1484784"/>
            <a:ext cx="6852104" cy="923330"/>
          </a:xfrm>
          <a:prstGeom prst="rect">
            <a:avLst/>
          </a:prstGeom>
        </p:spPr>
        <p:txBody>
          <a:bodyPr wrap="square">
            <a:spAutoFit/>
          </a:bodyPr>
          <a:lstStyle/>
          <a:p>
            <a:pPr algn="ctr"/>
            <a:r>
              <a:rPr lang="uk-UA" altLang="ru-RU" b="1" dirty="0" smtClean="0">
                <a:solidFill>
                  <a:srgbClr val="C00000"/>
                </a:solidFill>
              </a:rPr>
              <a:t>Дитина має спілкуватися та взаємодіяти з однолітками, соціалізуватися. Завдяки </a:t>
            </a:r>
            <a:r>
              <a:rPr lang="uk-UA" altLang="ru-RU" b="1" dirty="0">
                <a:solidFill>
                  <a:srgbClr val="C00000"/>
                </a:solidFill>
              </a:rPr>
              <a:t>цілеспрямованому спілкуванню з однолітками </a:t>
            </a:r>
            <a:r>
              <a:rPr lang="uk-UA" altLang="ru-RU" b="1" dirty="0" smtClean="0">
                <a:solidFill>
                  <a:srgbClr val="C00000"/>
                </a:solidFill>
              </a:rPr>
              <a:t>поліпшується:</a:t>
            </a:r>
            <a:endParaRPr lang="uk-UA" dirty="0">
              <a:solidFill>
                <a:srgbClr val="C00000"/>
              </a:solidFill>
            </a:endParaRPr>
          </a:p>
        </p:txBody>
      </p:sp>
      <p:sp>
        <p:nvSpPr>
          <p:cNvPr id="12" name="Прямоугольник 11"/>
          <p:cNvSpPr/>
          <p:nvPr/>
        </p:nvSpPr>
        <p:spPr>
          <a:xfrm>
            <a:off x="1187623" y="2780928"/>
            <a:ext cx="7541509" cy="2934330"/>
          </a:xfrm>
          <a:prstGeom prst="rect">
            <a:avLst/>
          </a:prstGeom>
        </p:spPr>
        <p:txBody>
          <a:bodyPr wrap="square">
            <a:spAutoFit/>
          </a:bodyPr>
          <a:lstStyle/>
          <a:p>
            <a:pPr algn="just">
              <a:lnSpc>
                <a:spcPct val="90000"/>
              </a:lnSpc>
              <a:buFont typeface="Wingdings" panose="05000000000000000000" pitchFamily="2" charset="2"/>
              <a:buChar char="q"/>
            </a:pPr>
            <a:r>
              <a:rPr lang="uk-UA" altLang="ru-RU" sz="2000" dirty="0"/>
              <a:t>моторний, </a:t>
            </a:r>
            <a:r>
              <a:rPr lang="uk-UA" altLang="ru-RU" sz="2000" dirty="0" err="1"/>
              <a:t>мовний</a:t>
            </a:r>
            <a:r>
              <a:rPr lang="uk-UA" altLang="ru-RU" sz="2000" dirty="0"/>
              <a:t>, соціальний, емоційний розвиток дітей;</a:t>
            </a:r>
          </a:p>
          <a:p>
            <a:pPr algn="just">
              <a:lnSpc>
                <a:spcPct val="90000"/>
              </a:lnSpc>
              <a:buFont typeface="Wingdings" panose="05000000000000000000" pitchFamily="2" charset="2"/>
              <a:buChar char="q"/>
            </a:pPr>
            <a:r>
              <a:rPr lang="uk-UA" altLang="ru-RU" sz="2000" dirty="0"/>
              <a:t>ровесники відіграють роль моделей для дітей з особливими освітніми потребами;</a:t>
            </a:r>
          </a:p>
          <a:p>
            <a:pPr algn="just">
              <a:lnSpc>
                <a:spcPct val="90000"/>
              </a:lnSpc>
              <a:buFont typeface="Wingdings" panose="05000000000000000000" pitchFamily="2" charset="2"/>
              <a:buChar char="q"/>
            </a:pPr>
            <a:r>
              <a:rPr lang="uk-UA" altLang="ru-RU" sz="2000" dirty="0"/>
              <a:t>оволодіння новими вміннями та навичками відбувається функціонально;</a:t>
            </a:r>
          </a:p>
          <a:p>
            <a:pPr algn="just">
              <a:lnSpc>
                <a:spcPct val="90000"/>
              </a:lnSpc>
              <a:buFont typeface="Wingdings" panose="05000000000000000000" pitchFamily="2" charset="2"/>
              <a:buChar char="q"/>
            </a:pPr>
            <a:r>
              <a:rPr lang="uk-UA" altLang="ru-RU" sz="2000" dirty="0"/>
              <a:t>навчання проводиться з орієнтацією на здібності та інтереси дітей;</a:t>
            </a:r>
          </a:p>
          <a:p>
            <a:pPr algn="just">
              <a:lnSpc>
                <a:spcPct val="90000"/>
              </a:lnSpc>
              <a:buFont typeface="Wingdings" panose="05000000000000000000" pitchFamily="2" charset="2"/>
              <a:buChar char="q"/>
            </a:pPr>
            <a:r>
              <a:rPr lang="uk-UA" altLang="ru-RU" sz="2000" dirty="0"/>
              <a:t>у дітей є можливості для налагодження дружніх стосунків зі здоровими ровесниками.</a:t>
            </a:r>
          </a:p>
          <a:p>
            <a:pPr algn="just">
              <a:lnSpc>
                <a:spcPct val="90000"/>
              </a:lnSpc>
              <a:buFont typeface="Wingdings" panose="05000000000000000000" pitchFamily="2" charset="2"/>
              <a:buChar char="q"/>
            </a:pPr>
            <a:endParaRPr lang="uk-UA" altLang="ru-RU" sz="2000" dirty="0"/>
          </a:p>
        </p:txBody>
      </p:sp>
      <p:pic>
        <p:nvPicPr>
          <p:cNvPr id="13" name="Рисунок 12" descr="pngwing.com (62).png"/>
          <p:cNvPicPr>
            <a:picLocks noChangeAspect="1"/>
          </p:cNvPicPr>
          <p:nvPr/>
        </p:nvPicPr>
        <p:blipFill>
          <a:blip r:embed="rId4" cstate="print"/>
          <a:stretch>
            <a:fillRect/>
          </a:stretch>
        </p:blipFill>
        <p:spPr>
          <a:xfrm>
            <a:off x="8861903" y="2192866"/>
            <a:ext cx="3112243" cy="2768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1"/>
          <p:cNvGrpSpPr/>
          <p:nvPr/>
        </p:nvGrpSpPr>
        <p:grpSpPr>
          <a:xfrm>
            <a:off x="0" y="0"/>
            <a:ext cx="12192000" cy="6858000"/>
            <a:chOff x="0" y="0"/>
            <a:chExt cx="12192000" cy="6858000"/>
          </a:xfrm>
        </p:grpSpPr>
        <p:pic>
          <p:nvPicPr>
            <p:cNvPr id="14" name="Рисунок 13"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15" name="Рисунок 14"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grpSp>
        <p:nvGrpSpPr>
          <p:cNvPr id="3" name="Group 3">
            <a:extLst>
              <a:ext uri="{FF2B5EF4-FFF2-40B4-BE49-F238E27FC236}">
                <a16:creationId xmlns="" xmlns:a16="http://schemas.microsoft.com/office/drawing/2014/main" id="{2334503A-A207-4840-9877-8BC3C778C799}"/>
              </a:ext>
            </a:extLst>
          </p:cNvPr>
          <p:cNvGrpSpPr/>
          <p:nvPr/>
        </p:nvGrpSpPr>
        <p:grpSpPr>
          <a:xfrm>
            <a:off x="844747" y="0"/>
            <a:ext cx="1288852" cy="1188639"/>
            <a:chOff x="911545" y="1859361"/>
            <a:chExt cx="1146410" cy="992639"/>
          </a:xfrm>
        </p:grpSpPr>
        <p:grpSp>
          <p:nvGrpSpPr>
            <p:cNvPr id="4" name="Group 52">
              <a:extLst>
                <a:ext uri="{FF2B5EF4-FFF2-40B4-BE49-F238E27FC236}">
                  <a16:creationId xmlns="" xmlns:a16="http://schemas.microsoft.com/office/drawing/2014/main" id="{47A0DAC4-577B-4580-B242-CCF8287FE333}"/>
                </a:ext>
              </a:extLst>
            </p:cNvPr>
            <p:cNvGrpSpPr/>
            <p:nvPr/>
          </p:nvGrpSpPr>
          <p:grpSpPr>
            <a:xfrm>
              <a:off x="1044295" y="1859361"/>
              <a:ext cx="1013660" cy="992639"/>
              <a:chOff x="368100" y="1681449"/>
              <a:chExt cx="1125418" cy="1102079"/>
            </a:xfrm>
          </p:grpSpPr>
          <p:sp>
            <p:nvSpPr>
              <p:cNvPr id="6" name="Arrow: Pentagon 48">
                <a:extLst>
                  <a:ext uri="{FF2B5EF4-FFF2-40B4-BE49-F238E27FC236}">
                    <a16:creationId xmlns="" xmlns:a16="http://schemas.microsoft.com/office/drawing/2014/main" id="{2A37E57C-BCC4-4950-88C9-E163262EED0F}"/>
                  </a:ext>
                </a:extLst>
              </p:cNvPr>
              <p:cNvSpPr/>
              <p:nvPr/>
            </p:nvSpPr>
            <p:spPr>
              <a:xfrm>
                <a:off x="368102" y="1681449"/>
                <a:ext cx="1125416" cy="1036093"/>
              </a:xfrm>
              <a:prstGeom prst="homePlate">
                <a:avLst/>
              </a:prstGeom>
              <a:gradFill flip="none" rotWithShape="1">
                <a:gsLst>
                  <a:gs pos="0">
                    <a:srgbClr val="00CC99"/>
                  </a:gs>
                  <a:gs pos="100000">
                    <a:srgbClr val="006666"/>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49">
                <a:extLst>
                  <a:ext uri="{FF2B5EF4-FFF2-40B4-BE49-F238E27FC236}">
                    <a16:creationId xmlns="" xmlns:a16="http://schemas.microsoft.com/office/drawing/2014/main" id="{BDC1B122-CAC1-4C05-B4ED-E522B56517B1}"/>
                  </a:ext>
                </a:extLst>
              </p:cNvPr>
              <p:cNvSpPr/>
              <p:nvPr/>
            </p:nvSpPr>
            <p:spPr>
              <a:xfrm flipH="1" flipV="1">
                <a:off x="368100" y="2717542"/>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 xmlns:a16="http://schemas.microsoft.com/office/drawing/2014/main" id="{82231D5C-374F-4FDD-B1FF-4458D376EE22}"/>
                </a:ext>
              </a:extLst>
            </p:cNvPr>
            <p:cNvSpPr txBox="1"/>
            <p:nvPr/>
          </p:nvSpPr>
          <p:spPr>
            <a:xfrm>
              <a:off x="911545" y="2110246"/>
              <a:ext cx="975646" cy="385539"/>
            </a:xfrm>
            <a:prstGeom prst="rect">
              <a:avLst/>
            </a:prstGeom>
            <a:noFill/>
          </p:spPr>
          <p:txBody>
            <a:bodyPr wrap="square" rtlCol="0">
              <a:spAutoFit/>
            </a:bodyPr>
            <a:lstStyle/>
            <a:p>
              <a:pPr algn="ctr"/>
              <a:r>
                <a:rPr lang="en-US" sz="2400" dirty="0">
                  <a:solidFill>
                    <a:schemeClr val="bg1"/>
                  </a:solidFill>
                  <a:latin typeface="Oswald" panose="02000503000000000000" pitchFamily="2" charset="0"/>
                </a:rPr>
                <a:t>02</a:t>
              </a:r>
            </a:p>
          </p:txBody>
        </p:sp>
      </p:grpSp>
      <p:sp>
        <p:nvSpPr>
          <p:cNvPr id="9" name="TextBox 8">
            <a:extLst>
              <a:ext uri="{FF2B5EF4-FFF2-40B4-BE49-F238E27FC236}">
                <a16:creationId xmlns="" xmlns:a16="http://schemas.microsoft.com/office/drawing/2014/main" id="{477C0EF2-3745-436F-A2D5-707A7B2C5EDD}"/>
              </a:ext>
            </a:extLst>
          </p:cNvPr>
          <p:cNvSpPr txBox="1"/>
          <p:nvPr/>
        </p:nvSpPr>
        <p:spPr>
          <a:xfrm>
            <a:off x="2296313" y="234818"/>
            <a:ext cx="4097015" cy="584775"/>
          </a:xfrm>
          <a:prstGeom prst="rect">
            <a:avLst/>
          </a:prstGeom>
          <a:noFill/>
        </p:spPr>
        <p:txBody>
          <a:bodyPr wrap="square" rtlCol="0">
            <a:spAutoFit/>
          </a:bodyPr>
          <a:lstStyle/>
          <a:p>
            <a:r>
              <a:rPr lang="uk-UA" sz="3200" dirty="0">
                <a:solidFill>
                  <a:schemeClr val="bg1"/>
                </a:solidFill>
                <a:latin typeface="Oswald" panose="02000503000000000000" pitchFamily="2" charset="0"/>
              </a:rPr>
              <a:t>Методична робота</a:t>
            </a:r>
            <a:endParaRPr lang="en-US" sz="3200" dirty="0">
              <a:solidFill>
                <a:schemeClr val="bg1"/>
              </a:solidFill>
              <a:latin typeface="Oswald" panose="02000503000000000000" pitchFamily="2" charset="0"/>
            </a:endParaRPr>
          </a:p>
        </p:txBody>
      </p:sp>
      <p:sp>
        <p:nvSpPr>
          <p:cNvPr id="11" name="TextBox 10">
            <a:extLst>
              <a:ext uri="{FF2B5EF4-FFF2-40B4-BE49-F238E27FC236}">
                <a16:creationId xmlns="" xmlns:a16="http://schemas.microsoft.com/office/drawing/2014/main" id="{DC42A8D7-3F23-4766-B682-550D06E575F0}"/>
              </a:ext>
            </a:extLst>
          </p:cNvPr>
          <p:cNvSpPr txBox="1"/>
          <p:nvPr/>
        </p:nvSpPr>
        <p:spPr>
          <a:xfrm>
            <a:off x="720283" y="1794936"/>
            <a:ext cx="8199273" cy="3477875"/>
          </a:xfrm>
          <a:prstGeom prst="rect">
            <a:avLst/>
          </a:prstGeom>
          <a:noFill/>
        </p:spPr>
        <p:txBody>
          <a:bodyPr wrap="square" rtlCol="0">
            <a:spAutoFit/>
          </a:bodyPr>
          <a:lstStyle/>
          <a:p>
            <a:pPr indent="449263" algn="just"/>
            <a:r>
              <a:rPr lang="ru-RU" sz="2000" dirty="0" err="1"/>
              <a:t>Творчий</a:t>
            </a:r>
            <a:r>
              <a:rPr lang="ru-RU" sz="2000" dirty="0"/>
              <a:t> </a:t>
            </a:r>
            <a:r>
              <a:rPr lang="ru-RU" sz="2000" dirty="0" err="1"/>
              <a:t>розвиток</a:t>
            </a:r>
            <a:r>
              <a:rPr lang="ru-RU" sz="2000" dirty="0"/>
              <a:t> </a:t>
            </a:r>
            <a:r>
              <a:rPr lang="ru-RU" sz="2000" dirty="0" err="1"/>
              <a:t>дітей</a:t>
            </a:r>
            <a:r>
              <a:rPr lang="ru-RU" sz="2000" dirty="0"/>
              <a:t> з </a:t>
            </a:r>
            <a:r>
              <a:rPr lang="ru-RU" sz="2000" dirty="0" err="1"/>
              <a:t>особливими</a:t>
            </a:r>
            <a:r>
              <a:rPr lang="ru-RU" sz="2000" dirty="0"/>
              <a:t> </a:t>
            </a:r>
            <a:r>
              <a:rPr lang="ru-RU" sz="2000" dirty="0" err="1"/>
              <a:t>освітніми</a:t>
            </a:r>
            <a:r>
              <a:rPr lang="ru-RU" sz="2000" dirty="0"/>
              <a:t> потребами (ООП) є </a:t>
            </a:r>
            <a:r>
              <a:rPr lang="ru-RU" sz="2000" dirty="0" err="1"/>
              <a:t>важливою</a:t>
            </a:r>
            <a:r>
              <a:rPr lang="ru-RU" sz="2000" dirty="0"/>
              <a:t> </a:t>
            </a:r>
            <a:r>
              <a:rPr lang="ru-RU" sz="2000" dirty="0" err="1"/>
              <a:t>частиною</a:t>
            </a:r>
            <a:r>
              <a:rPr lang="ru-RU" sz="2000" dirty="0"/>
              <a:t> </a:t>
            </a:r>
            <a:r>
              <a:rPr lang="ru-RU" sz="2000" dirty="0" err="1"/>
              <a:t>їхньої</a:t>
            </a:r>
            <a:r>
              <a:rPr lang="ru-RU" sz="2000" dirty="0"/>
              <a:t> </a:t>
            </a:r>
            <a:r>
              <a:rPr lang="ru-RU" sz="2000" dirty="0" err="1"/>
              <a:t>соціалізації</a:t>
            </a:r>
            <a:r>
              <a:rPr lang="ru-RU" sz="2000" dirty="0"/>
              <a:t> та </a:t>
            </a:r>
            <a:r>
              <a:rPr lang="ru-RU" sz="2000" dirty="0" err="1"/>
              <a:t>навчання</a:t>
            </a:r>
            <a:r>
              <a:rPr lang="ru-RU" sz="2000" dirty="0"/>
              <a:t>, </a:t>
            </a:r>
            <a:r>
              <a:rPr lang="ru-RU" sz="2000" dirty="0" err="1"/>
              <a:t>оскільки</a:t>
            </a:r>
            <a:r>
              <a:rPr lang="ru-RU" sz="2000" dirty="0"/>
              <a:t> </a:t>
            </a:r>
            <a:r>
              <a:rPr lang="ru-RU" sz="2000" dirty="0" err="1"/>
              <a:t>творчі</a:t>
            </a:r>
            <a:r>
              <a:rPr lang="ru-RU" sz="2000" dirty="0"/>
              <a:t> </a:t>
            </a:r>
            <a:r>
              <a:rPr lang="ru-RU" sz="2000" dirty="0" err="1"/>
              <a:t>завдання</a:t>
            </a:r>
            <a:r>
              <a:rPr lang="ru-RU" sz="2000" dirty="0"/>
              <a:t> </a:t>
            </a:r>
            <a:r>
              <a:rPr lang="ru-RU" sz="2000" dirty="0" err="1"/>
              <a:t>можуть</a:t>
            </a:r>
            <a:r>
              <a:rPr lang="ru-RU" sz="2000" dirty="0"/>
              <a:t> </a:t>
            </a:r>
            <a:r>
              <a:rPr lang="ru-RU" sz="2000" dirty="0" err="1"/>
              <a:t>сприяти</a:t>
            </a:r>
            <a:r>
              <a:rPr lang="ru-RU" sz="2000" dirty="0"/>
              <a:t> </a:t>
            </a:r>
            <a:r>
              <a:rPr lang="ru-RU" sz="2000" dirty="0" err="1"/>
              <a:t>розвитку</a:t>
            </a:r>
            <a:r>
              <a:rPr lang="ru-RU" sz="2000" dirty="0"/>
              <a:t> </a:t>
            </a:r>
            <a:r>
              <a:rPr lang="ru-RU" sz="2000" dirty="0" err="1"/>
              <a:t>мислення</a:t>
            </a:r>
            <a:r>
              <a:rPr lang="ru-RU" sz="2000" dirty="0"/>
              <a:t>, </a:t>
            </a:r>
            <a:r>
              <a:rPr lang="ru-RU" sz="2000" dirty="0" err="1"/>
              <a:t>комунікативних</a:t>
            </a:r>
            <a:r>
              <a:rPr lang="ru-RU" sz="2000" dirty="0"/>
              <a:t> </a:t>
            </a:r>
            <a:r>
              <a:rPr lang="ru-RU" sz="2000" dirty="0" err="1"/>
              <a:t>навичок</a:t>
            </a:r>
            <a:r>
              <a:rPr lang="ru-RU" sz="2000" dirty="0"/>
              <a:t> і </a:t>
            </a:r>
            <a:r>
              <a:rPr lang="ru-RU" sz="2000" dirty="0" err="1"/>
              <a:t>самовираження</a:t>
            </a:r>
            <a:r>
              <a:rPr lang="ru-RU" sz="2000" dirty="0"/>
              <a:t>. </a:t>
            </a:r>
            <a:endParaRPr lang="ru-RU" sz="2000" dirty="0" smtClean="0"/>
          </a:p>
          <a:p>
            <a:pPr indent="449263" algn="just"/>
            <a:r>
              <a:rPr lang="ru-RU" sz="2000" dirty="0" smtClean="0"/>
              <a:t>Ось </a:t>
            </a:r>
            <a:r>
              <a:rPr lang="ru-RU" sz="2000" dirty="0" err="1"/>
              <a:t>кілька</a:t>
            </a:r>
            <a:r>
              <a:rPr lang="ru-RU" sz="2000" dirty="0"/>
              <a:t> </a:t>
            </a:r>
            <a:r>
              <a:rPr lang="ru-RU" sz="2000" b="1" dirty="0" err="1"/>
              <a:t>ключових</a:t>
            </a:r>
            <a:r>
              <a:rPr lang="ru-RU" sz="2000" b="1" dirty="0"/>
              <a:t> </a:t>
            </a:r>
            <a:r>
              <a:rPr lang="ru-RU" sz="2000" b="1" dirty="0" err="1"/>
              <a:t>принципів</a:t>
            </a:r>
            <a:r>
              <a:rPr lang="ru-RU" sz="2000" b="1" dirty="0"/>
              <a:t> і методик</a:t>
            </a:r>
            <a:r>
              <a:rPr lang="ru-RU" sz="2000" dirty="0"/>
              <a:t>, </a:t>
            </a:r>
            <a:r>
              <a:rPr lang="ru-RU" sz="2000" dirty="0" err="1"/>
              <a:t>які</a:t>
            </a:r>
            <a:r>
              <a:rPr lang="ru-RU" sz="2000" dirty="0"/>
              <a:t> </a:t>
            </a:r>
            <a:r>
              <a:rPr lang="ru-RU" sz="2000" dirty="0" err="1"/>
              <a:t>можуть</a:t>
            </a:r>
            <a:r>
              <a:rPr lang="ru-RU" sz="2000" dirty="0"/>
              <a:t> бути </a:t>
            </a:r>
            <a:r>
              <a:rPr lang="ru-RU" sz="2000" dirty="0" err="1"/>
              <a:t>ефективними</a:t>
            </a:r>
            <a:r>
              <a:rPr lang="ru-RU" sz="2000" dirty="0"/>
              <a:t> </a:t>
            </a:r>
            <a:r>
              <a:rPr lang="ru-RU" sz="2000" dirty="0" err="1"/>
              <a:t>під</a:t>
            </a:r>
            <a:r>
              <a:rPr lang="ru-RU" sz="2000" dirty="0"/>
              <a:t> час </a:t>
            </a:r>
            <a:r>
              <a:rPr lang="ru-RU" sz="2000" dirty="0" err="1"/>
              <a:t>уроків</a:t>
            </a:r>
            <a:r>
              <a:rPr lang="ru-RU" sz="2000" dirty="0"/>
              <a:t> з такими </a:t>
            </a:r>
            <a:r>
              <a:rPr lang="ru-RU" sz="2000" dirty="0" err="1"/>
              <a:t>дітьми</a:t>
            </a:r>
            <a:r>
              <a:rPr lang="ru-RU" sz="2000" dirty="0" smtClean="0"/>
              <a:t>:</a:t>
            </a:r>
          </a:p>
          <a:p>
            <a:pPr indent="449263" algn="just"/>
            <a:r>
              <a:rPr lang="ru-RU" sz="2000" b="1" dirty="0" smtClean="0">
                <a:solidFill>
                  <a:srgbClr val="FF0000"/>
                </a:solidFill>
              </a:rPr>
              <a:t>1</a:t>
            </a:r>
            <a:r>
              <a:rPr lang="ru-RU" sz="2000" b="1" dirty="0">
                <a:solidFill>
                  <a:srgbClr val="FF0000"/>
                </a:solidFill>
              </a:rPr>
              <a:t>. </a:t>
            </a:r>
            <a:r>
              <a:rPr lang="ru-RU" sz="2000" b="1" dirty="0" err="1">
                <a:solidFill>
                  <a:srgbClr val="FF0000"/>
                </a:solidFill>
              </a:rPr>
              <a:t>Індивідуальний</a:t>
            </a:r>
            <a:r>
              <a:rPr lang="ru-RU" sz="2000" b="1" dirty="0">
                <a:solidFill>
                  <a:srgbClr val="FF0000"/>
                </a:solidFill>
              </a:rPr>
              <a:t> </a:t>
            </a:r>
            <a:r>
              <a:rPr lang="ru-RU" sz="2000" b="1" dirty="0" err="1" smtClean="0">
                <a:solidFill>
                  <a:srgbClr val="FF0000"/>
                </a:solidFill>
              </a:rPr>
              <a:t>підхід</a:t>
            </a:r>
            <a:r>
              <a:rPr lang="ru-RU" sz="2000" b="1" dirty="0" smtClean="0">
                <a:solidFill>
                  <a:srgbClr val="FF0000"/>
                </a:solidFill>
              </a:rPr>
              <a:t>. </a:t>
            </a:r>
            <a:r>
              <a:rPr lang="ru-RU" sz="2000" dirty="0" err="1" smtClean="0"/>
              <a:t>Кожна</a:t>
            </a:r>
            <a:r>
              <a:rPr lang="ru-RU" sz="2000" dirty="0" smtClean="0"/>
              <a:t> </a:t>
            </a:r>
            <a:r>
              <a:rPr lang="ru-RU" sz="2000" dirty="0" err="1"/>
              <a:t>дитина</a:t>
            </a:r>
            <a:r>
              <a:rPr lang="ru-RU" sz="2000" dirty="0"/>
              <a:t> з ООП </a:t>
            </a:r>
            <a:r>
              <a:rPr lang="ru-RU" sz="2000" dirty="0" err="1"/>
              <a:t>має</a:t>
            </a:r>
            <a:r>
              <a:rPr lang="ru-RU" sz="2000" dirty="0"/>
              <a:t> </a:t>
            </a:r>
            <a:r>
              <a:rPr lang="ru-RU" sz="2000" dirty="0" err="1"/>
              <a:t>унікальні</a:t>
            </a:r>
            <a:r>
              <a:rPr lang="ru-RU" sz="2000" dirty="0"/>
              <a:t> </a:t>
            </a:r>
            <a:r>
              <a:rPr lang="ru-RU" sz="2000" dirty="0" err="1"/>
              <a:t>особливості</a:t>
            </a:r>
            <a:r>
              <a:rPr lang="ru-RU" sz="2000" dirty="0"/>
              <a:t>, тому </a:t>
            </a:r>
            <a:r>
              <a:rPr lang="ru-RU" sz="2000" dirty="0" err="1"/>
              <a:t>важливо</a:t>
            </a:r>
            <a:r>
              <a:rPr lang="ru-RU" sz="2000" dirty="0"/>
              <a:t> </a:t>
            </a:r>
            <a:r>
              <a:rPr lang="ru-RU" sz="2000" dirty="0" err="1"/>
              <a:t>адаптувати</a:t>
            </a:r>
            <a:r>
              <a:rPr lang="ru-RU" sz="2000" dirty="0"/>
              <a:t> уроки </a:t>
            </a:r>
            <a:r>
              <a:rPr lang="ru-RU" sz="2000" dirty="0" err="1"/>
              <a:t>під</a:t>
            </a:r>
            <a:r>
              <a:rPr lang="ru-RU" sz="2000" dirty="0"/>
              <a:t> </a:t>
            </a:r>
            <a:r>
              <a:rPr lang="ru-RU" sz="2000" dirty="0" err="1"/>
              <a:t>її</a:t>
            </a:r>
            <a:r>
              <a:rPr lang="ru-RU" sz="2000" dirty="0"/>
              <a:t> потреби та </a:t>
            </a:r>
            <a:r>
              <a:rPr lang="ru-RU" sz="2000" dirty="0" err="1"/>
              <a:t>можливості</a:t>
            </a:r>
            <a:r>
              <a:rPr lang="ru-RU" sz="2000" dirty="0"/>
              <a:t>. </a:t>
            </a:r>
            <a:r>
              <a:rPr lang="ru-RU" sz="2000" dirty="0" err="1" smtClean="0"/>
              <a:t>Визначаю</a:t>
            </a:r>
            <a:r>
              <a:rPr lang="ru-RU" sz="2000" dirty="0" smtClean="0"/>
              <a:t> </a:t>
            </a:r>
            <a:r>
              <a:rPr lang="ru-RU" sz="2000" dirty="0" err="1"/>
              <a:t>сильні</a:t>
            </a:r>
            <a:r>
              <a:rPr lang="ru-RU" sz="2000" dirty="0"/>
              <a:t> </a:t>
            </a:r>
            <a:r>
              <a:rPr lang="ru-RU" sz="2000" dirty="0" err="1"/>
              <a:t>сторони</a:t>
            </a:r>
            <a:r>
              <a:rPr lang="ru-RU" sz="2000" dirty="0"/>
              <a:t> </a:t>
            </a:r>
            <a:r>
              <a:rPr lang="ru-RU" sz="2000" dirty="0" err="1"/>
              <a:t>дитини</a:t>
            </a:r>
            <a:r>
              <a:rPr lang="ru-RU" sz="2000" dirty="0"/>
              <a:t> та </a:t>
            </a:r>
            <a:r>
              <a:rPr lang="ru-RU" sz="2000" dirty="0" err="1" smtClean="0"/>
              <a:t>будую</a:t>
            </a:r>
            <a:r>
              <a:rPr lang="ru-RU" sz="2000" dirty="0" smtClean="0"/>
              <a:t> </a:t>
            </a:r>
            <a:r>
              <a:rPr lang="ru-RU" sz="2000" dirty="0"/>
              <a:t>уроки на </a:t>
            </a:r>
            <a:r>
              <a:rPr lang="ru-RU" sz="2000" dirty="0" err="1"/>
              <a:t>їх</a:t>
            </a:r>
            <a:r>
              <a:rPr lang="ru-RU" sz="2000" dirty="0"/>
              <a:t> </a:t>
            </a:r>
            <a:r>
              <a:rPr lang="ru-RU" sz="2000" dirty="0" err="1"/>
              <a:t>основі</a:t>
            </a:r>
            <a:r>
              <a:rPr lang="ru-RU" sz="2000" dirty="0"/>
              <a:t>. </a:t>
            </a:r>
            <a:r>
              <a:rPr lang="ru-RU" sz="2000" dirty="0" err="1"/>
              <a:t>Наприклад</a:t>
            </a:r>
            <a:r>
              <a:rPr lang="ru-RU" sz="2000" dirty="0"/>
              <a:t>, </a:t>
            </a:r>
            <a:r>
              <a:rPr lang="ru-RU" sz="2000" dirty="0" err="1"/>
              <a:t>якщо</a:t>
            </a:r>
            <a:r>
              <a:rPr lang="ru-RU" sz="2000" dirty="0"/>
              <a:t> </a:t>
            </a:r>
            <a:r>
              <a:rPr lang="ru-RU" sz="2000" dirty="0" err="1"/>
              <a:t>дитина</a:t>
            </a:r>
            <a:r>
              <a:rPr lang="ru-RU" sz="2000" dirty="0"/>
              <a:t> </a:t>
            </a:r>
            <a:r>
              <a:rPr lang="ru-RU" sz="2000" dirty="0" err="1"/>
              <a:t>має</a:t>
            </a:r>
            <a:r>
              <a:rPr lang="ru-RU" sz="2000" dirty="0"/>
              <a:t> </a:t>
            </a:r>
            <a:r>
              <a:rPr lang="ru-RU" sz="2000" dirty="0" err="1"/>
              <a:t>сильні</a:t>
            </a:r>
            <a:r>
              <a:rPr lang="ru-RU" sz="2000" dirty="0"/>
              <a:t> </a:t>
            </a:r>
            <a:r>
              <a:rPr lang="ru-RU" sz="2000" dirty="0" err="1"/>
              <a:t>візуальні</a:t>
            </a:r>
            <a:r>
              <a:rPr lang="ru-RU" sz="2000" dirty="0"/>
              <a:t> </a:t>
            </a:r>
            <a:r>
              <a:rPr lang="ru-RU" sz="2000" dirty="0" err="1"/>
              <a:t>здібності</a:t>
            </a:r>
            <a:r>
              <a:rPr lang="ru-RU" sz="2000" dirty="0"/>
              <a:t>, </a:t>
            </a:r>
            <a:r>
              <a:rPr lang="ru-RU" sz="2000" dirty="0" err="1" smtClean="0"/>
              <a:t>використовую</a:t>
            </a:r>
            <a:r>
              <a:rPr lang="ru-RU" sz="2000" dirty="0" smtClean="0"/>
              <a:t> </a:t>
            </a:r>
            <a:r>
              <a:rPr lang="ru-RU" sz="2000" dirty="0" err="1" smtClean="0"/>
              <a:t>малювання</a:t>
            </a:r>
            <a:r>
              <a:rPr lang="ru-RU" sz="2000" dirty="0" smtClean="0"/>
              <a:t> </a:t>
            </a:r>
            <a:r>
              <a:rPr lang="ru-RU" sz="2000" dirty="0" err="1"/>
              <a:t>або</a:t>
            </a:r>
            <a:r>
              <a:rPr lang="ru-RU" sz="2000" dirty="0"/>
              <a:t> </a:t>
            </a:r>
            <a:r>
              <a:rPr lang="ru-RU" sz="2000" dirty="0" err="1"/>
              <a:t>створення</a:t>
            </a:r>
            <a:r>
              <a:rPr lang="ru-RU" sz="2000" dirty="0"/>
              <a:t> </a:t>
            </a:r>
            <a:r>
              <a:rPr lang="ru-RU" sz="2000" dirty="0" err="1"/>
              <a:t>колажів</a:t>
            </a:r>
            <a:r>
              <a:rPr lang="ru-RU" sz="2000" dirty="0"/>
              <a:t>.</a:t>
            </a:r>
          </a:p>
        </p:txBody>
      </p:sp>
      <p:sp>
        <p:nvSpPr>
          <p:cNvPr id="12" name="Прямоугольник 11"/>
          <p:cNvSpPr/>
          <p:nvPr/>
        </p:nvSpPr>
        <p:spPr>
          <a:xfrm>
            <a:off x="1693334" y="1353236"/>
            <a:ext cx="8890000" cy="461665"/>
          </a:xfrm>
          <a:prstGeom prst="rect">
            <a:avLst/>
          </a:prstGeom>
        </p:spPr>
        <p:txBody>
          <a:bodyPr wrap="square">
            <a:spAutoFit/>
          </a:bodyPr>
          <a:lstStyle/>
          <a:p>
            <a:pPr algn="ctr"/>
            <a:r>
              <a:rPr lang="ru-RU" sz="2400" b="1" dirty="0" err="1" smtClean="0">
                <a:solidFill>
                  <a:srgbClr val="00B050"/>
                </a:solidFill>
              </a:rPr>
              <a:t>Розвиток</a:t>
            </a:r>
            <a:r>
              <a:rPr lang="ru-RU" sz="2400" b="1" dirty="0" smtClean="0">
                <a:solidFill>
                  <a:srgbClr val="00B050"/>
                </a:solidFill>
              </a:rPr>
              <a:t> </a:t>
            </a:r>
            <a:r>
              <a:rPr lang="ru-RU" sz="2400" b="1" dirty="0" err="1" smtClean="0">
                <a:solidFill>
                  <a:srgbClr val="00B050"/>
                </a:solidFill>
              </a:rPr>
              <a:t>дітей</a:t>
            </a:r>
            <a:r>
              <a:rPr lang="ru-RU" sz="2400" b="1" dirty="0" smtClean="0">
                <a:solidFill>
                  <a:srgbClr val="00B050"/>
                </a:solidFill>
              </a:rPr>
              <a:t> з ООП</a:t>
            </a:r>
            <a:endParaRPr lang="ru-RU" sz="2400" dirty="0">
              <a:solidFill>
                <a:srgbClr val="00B050"/>
              </a:solidFill>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8982">
            <a:off x="9077152" y="1353236"/>
            <a:ext cx="2810048" cy="37467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1"/>
          <p:cNvGrpSpPr/>
          <p:nvPr/>
        </p:nvGrpSpPr>
        <p:grpSpPr>
          <a:xfrm>
            <a:off x="0" y="0"/>
            <a:ext cx="12192000" cy="6858000"/>
            <a:chOff x="0" y="0"/>
            <a:chExt cx="12192000" cy="6858000"/>
          </a:xfrm>
        </p:grpSpPr>
        <p:pic>
          <p:nvPicPr>
            <p:cNvPr id="14" name="Рисунок 13"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15" name="Рисунок 14"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grpSp>
        <p:nvGrpSpPr>
          <p:cNvPr id="3" name="Group 3">
            <a:extLst>
              <a:ext uri="{FF2B5EF4-FFF2-40B4-BE49-F238E27FC236}">
                <a16:creationId xmlns="" xmlns:a16="http://schemas.microsoft.com/office/drawing/2014/main" id="{2334503A-A207-4840-9877-8BC3C778C799}"/>
              </a:ext>
            </a:extLst>
          </p:cNvPr>
          <p:cNvGrpSpPr/>
          <p:nvPr/>
        </p:nvGrpSpPr>
        <p:grpSpPr>
          <a:xfrm>
            <a:off x="810880" y="0"/>
            <a:ext cx="1288852" cy="1188639"/>
            <a:chOff x="911545" y="1859361"/>
            <a:chExt cx="1146410" cy="992639"/>
          </a:xfrm>
        </p:grpSpPr>
        <p:grpSp>
          <p:nvGrpSpPr>
            <p:cNvPr id="4" name="Group 52">
              <a:extLst>
                <a:ext uri="{FF2B5EF4-FFF2-40B4-BE49-F238E27FC236}">
                  <a16:creationId xmlns="" xmlns:a16="http://schemas.microsoft.com/office/drawing/2014/main" id="{47A0DAC4-577B-4580-B242-CCF8287FE333}"/>
                </a:ext>
              </a:extLst>
            </p:cNvPr>
            <p:cNvGrpSpPr/>
            <p:nvPr/>
          </p:nvGrpSpPr>
          <p:grpSpPr>
            <a:xfrm>
              <a:off x="1044295" y="1859361"/>
              <a:ext cx="1013660" cy="992639"/>
              <a:chOff x="368100" y="1681449"/>
              <a:chExt cx="1125418" cy="1102079"/>
            </a:xfrm>
          </p:grpSpPr>
          <p:sp>
            <p:nvSpPr>
              <p:cNvPr id="6" name="Arrow: Pentagon 48">
                <a:extLst>
                  <a:ext uri="{FF2B5EF4-FFF2-40B4-BE49-F238E27FC236}">
                    <a16:creationId xmlns="" xmlns:a16="http://schemas.microsoft.com/office/drawing/2014/main" id="{2A37E57C-BCC4-4950-88C9-E163262EED0F}"/>
                  </a:ext>
                </a:extLst>
              </p:cNvPr>
              <p:cNvSpPr/>
              <p:nvPr/>
            </p:nvSpPr>
            <p:spPr>
              <a:xfrm>
                <a:off x="368102" y="1681449"/>
                <a:ext cx="1125416" cy="1036093"/>
              </a:xfrm>
              <a:prstGeom prst="homePlate">
                <a:avLst/>
              </a:prstGeom>
              <a:gradFill flip="none" rotWithShape="1">
                <a:gsLst>
                  <a:gs pos="0">
                    <a:srgbClr val="00CC99"/>
                  </a:gs>
                  <a:gs pos="100000">
                    <a:srgbClr val="006666"/>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49">
                <a:extLst>
                  <a:ext uri="{FF2B5EF4-FFF2-40B4-BE49-F238E27FC236}">
                    <a16:creationId xmlns="" xmlns:a16="http://schemas.microsoft.com/office/drawing/2014/main" id="{BDC1B122-CAC1-4C05-B4ED-E522B56517B1}"/>
                  </a:ext>
                </a:extLst>
              </p:cNvPr>
              <p:cNvSpPr/>
              <p:nvPr/>
            </p:nvSpPr>
            <p:spPr>
              <a:xfrm flipH="1" flipV="1">
                <a:off x="368100" y="2717542"/>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 xmlns:a16="http://schemas.microsoft.com/office/drawing/2014/main" id="{82231D5C-374F-4FDD-B1FF-4458D376EE22}"/>
                </a:ext>
              </a:extLst>
            </p:cNvPr>
            <p:cNvSpPr txBox="1"/>
            <p:nvPr/>
          </p:nvSpPr>
          <p:spPr>
            <a:xfrm>
              <a:off x="911545" y="2110246"/>
              <a:ext cx="975646" cy="385539"/>
            </a:xfrm>
            <a:prstGeom prst="rect">
              <a:avLst/>
            </a:prstGeom>
            <a:noFill/>
          </p:spPr>
          <p:txBody>
            <a:bodyPr wrap="square" rtlCol="0">
              <a:spAutoFit/>
            </a:bodyPr>
            <a:lstStyle/>
            <a:p>
              <a:pPr algn="ctr"/>
              <a:r>
                <a:rPr lang="en-US" sz="2400" dirty="0">
                  <a:solidFill>
                    <a:schemeClr val="bg1"/>
                  </a:solidFill>
                  <a:latin typeface="Oswald" panose="02000503000000000000" pitchFamily="2" charset="0"/>
                </a:rPr>
                <a:t>02</a:t>
              </a:r>
            </a:p>
          </p:txBody>
        </p:sp>
      </p:grpSp>
      <p:sp>
        <p:nvSpPr>
          <p:cNvPr id="9" name="TextBox 8">
            <a:extLst>
              <a:ext uri="{FF2B5EF4-FFF2-40B4-BE49-F238E27FC236}">
                <a16:creationId xmlns="" xmlns:a16="http://schemas.microsoft.com/office/drawing/2014/main" id="{477C0EF2-3745-436F-A2D5-707A7B2C5EDD}"/>
              </a:ext>
            </a:extLst>
          </p:cNvPr>
          <p:cNvSpPr txBox="1"/>
          <p:nvPr/>
        </p:nvSpPr>
        <p:spPr>
          <a:xfrm>
            <a:off x="2084646" y="302552"/>
            <a:ext cx="4097015" cy="584775"/>
          </a:xfrm>
          <a:prstGeom prst="rect">
            <a:avLst/>
          </a:prstGeom>
          <a:noFill/>
        </p:spPr>
        <p:txBody>
          <a:bodyPr wrap="square" rtlCol="0">
            <a:spAutoFit/>
          </a:bodyPr>
          <a:lstStyle/>
          <a:p>
            <a:r>
              <a:rPr lang="uk-UA" sz="3200" dirty="0">
                <a:solidFill>
                  <a:schemeClr val="bg1"/>
                </a:solidFill>
                <a:latin typeface="Oswald" panose="02000503000000000000" pitchFamily="2" charset="0"/>
              </a:rPr>
              <a:t>Методична робота</a:t>
            </a:r>
            <a:endParaRPr lang="en-US" sz="3200" dirty="0">
              <a:solidFill>
                <a:schemeClr val="bg1"/>
              </a:solidFill>
              <a:latin typeface="Oswald" panose="02000503000000000000" pitchFamily="2" charset="0"/>
            </a:endParaRPr>
          </a:p>
        </p:txBody>
      </p:sp>
      <p:sp>
        <p:nvSpPr>
          <p:cNvPr id="11" name="TextBox 10">
            <a:extLst>
              <a:ext uri="{FF2B5EF4-FFF2-40B4-BE49-F238E27FC236}">
                <a16:creationId xmlns="" xmlns:a16="http://schemas.microsoft.com/office/drawing/2014/main" id="{DC42A8D7-3F23-4766-B682-550D06E575F0}"/>
              </a:ext>
            </a:extLst>
          </p:cNvPr>
          <p:cNvSpPr txBox="1"/>
          <p:nvPr/>
        </p:nvSpPr>
        <p:spPr>
          <a:xfrm>
            <a:off x="303420" y="1574956"/>
            <a:ext cx="8674326" cy="4708981"/>
          </a:xfrm>
          <a:prstGeom prst="rect">
            <a:avLst/>
          </a:prstGeom>
          <a:noFill/>
        </p:spPr>
        <p:txBody>
          <a:bodyPr wrap="square" rtlCol="0">
            <a:spAutoFit/>
          </a:bodyPr>
          <a:lstStyle/>
          <a:p>
            <a:pPr indent="357188" algn="just"/>
            <a:r>
              <a:rPr lang="uk-UA" sz="2000" b="1" dirty="0">
                <a:solidFill>
                  <a:srgbClr val="FF0000"/>
                </a:solidFill>
              </a:rPr>
              <a:t>2. Використання різних видів мистецтва</a:t>
            </a:r>
          </a:p>
          <a:p>
            <a:pPr indent="357188" algn="just"/>
            <a:r>
              <a:rPr lang="uk-UA" sz="2000" dirty="0"/>
              <a:t>Творчий розвиток може відбуватися через різні види діяльності:</a:t>
            </a:r>
          </a:p>
          <a:p>
            <a:pPr indent="357188" algn="just"/>
            <a:r>
              <a:rPr lang="uk-UA" sz="2000" b="1" dirty="0"/>
              <a:t>Малювання та ліплення</a:t>
            </a:r>
            <a:r>
              <a:rPr lang="uk-UA" sz="2000" dirty="0"/>
              <a:t>: це допомагає розвивати моторику, уяву та сприйняття кольорів.</a:t>
            </a:r>
          </a:p>
          <a:p>
            <a:pPr indent="357188" algn="just"/>
            <a:r>
              <a:rPr lang="uk-UA" sz="2000" b="1" dirty="0"/>
              <a:t>Музика та ритміка</a:t>
            </a:r>
            <a:r>
              <a:rPr lang="uk-UA" sz="2000" dirty="0"/>
              <a:t>: розвиток музичних здібностей та слухової координації може стимулювати емоційне самовираження.</a:t>
            </a:r>
          </a:p>
          <a:p>
            <a:pPr indent="357188" algn="just"/>
            <a:r>
              <a:rPr lang="uk-UA" sz="2000" b="1" dirty="0"/>
              <a:t>Театралізовані ігри</a:t>
            </a:r>
            <a:r>
              <a:rPr lang="uk-UA" sz="2000" dirty="0"/>
              <a:t>: дозволяють розвивати комунікаційні навички, співпрацю та уяву.</a:t>
            </a:r>
          </a:p>
          <a:p>
            <a:pPr indent="357188" algn="just"/>
            <a:r>
              <a:rPr lang="uk-UA" sz="2000" b="1" dirty="0">
                <a:solidFill>
                  <a:srgbClr val="FF0000"/>
                </a:solidFill>
              </a:rPr>
              <a:t>3. Інтерактивні методи навчання</a:t>
            </a:r>
          </a:p>
          <a:p>
            <a:pPr indent="357188" algn="just"/>
            <a:r>
              <a:rPr lang="uk-UA" sz="2000" dirty="0"/>
              <a:t>Для дітей з ООП важливими є інтерактивні методи навчання, де вони можуть активно брати участь в процесі. Це можуть бути:</a:t>
            </a:r>
          </a:p>
          <a:p>
            <a:pPr indent="357188" algn="just"/>
            <a:r>
              <a:rPr lang="uk-UA" sz="2000" b="1" dirty="0"/>
              <a:t>Ігри на розвиток уваги та уяви</a:t>
            </a:r>
            <a:r>
              <a:rPr lang="uk-UA" sz="2000" dirty="0"/>
              <a:t>: інтерактивні ігри з використанням карток, малюнків або матеріалів з різними фактурами.</a:t>
            </a:r>
          </a:p>
          <a:p>
            <a:pPr indent="357188" algn="just"/>
            <a:r>
              <a:rPr lang="uk-UA" sz="2000" b="1" dirty="0"/>
              <a:t>Проектна діяльність</a:t>
            </a:r>
            <a:r>
              <a:rPr lang="uk-UA" sz="2000" dirty="0"/>
              <a:t>: спільне створення простих проектів допомагає дітям відчути себе важливою частиною команди.</a:t>
            </a:r>
          </a:p>
        </p:txBody>
      </p:sp>
      <p:sp>
        <p:nvSpPr>
          <p:cNvPr id="12" name="Прямоугольник 11"/>
          <p:cNvSpPr/>
          <p:nvPr/>
        </p:nvSpPr>
        <p:spPr>
          <a:xfrm>
            <a:off x="727753" y="1117470"/>
            <a:ext cx="8890000" cy="461665"/>
          </a:xfrm>
          <a:prstGeom prst="rect">
            <a:avLst/>
          </a:prstGeom>
        </p:spPr>
        <p:txBody>
          <a:bodyPr wrap="square">
            <a:spAutoFit/>
          </a:bodyPr>
          <a:lstStyle/>
          <a:p>
            <a:pPr algn="ctr"/>
            <a:r>
              <a:rPr lang="ru-RU" sz="2400" b="1" dirty="0" err="1" smtClean="0">
                <a:solidFill>
                  <a:srgbClr val="00B050"/>
                </a:solidFill>
              </a:rPr>
              <a:t>Розвиток</a:t>
            </a:r>
            <a:r>
              <a:rPr lang="ru-RU" sz="2400" b="1" dirty="0" smtClean="0">
                <a:solidFill>
                  <a:srgbClr val="00B050"/>
                </a:solidFill>
              </a:rPr>
              <a:t> </a:t>
            </a:r>
            <a:r>
              <a:rPr lang="ru-RU" sz="2400" b="1" dirty="0" err="1" smtClean="0">
                <a:solidFill>
                  <a:srgbClr val="00B050"/>
                </a:solidFill>
              </a:rPr>
              <a:t>дітей</a:t>
            </a:r>
            <a:r>
              <a:rPr lang="ru-RU" sz="2400" b="1" dirty="0" smtClean="0">
                <a:solidFill>
                  <a:srgbClr val="00B050"/>
                </a:solidFill>
              </a:rPr>
              <a:t> з ООП</a:t>
            </a:r>
            <a:endParaRPr lang="ru-RU" sz="2400" dirty="0">
              <a:solidFill>
                <a:srgbClr val="00B050"/>
              </a:solidFill>
            </a:endParaRPr>
          </a:p>
        </p:txBody>
      </p:sp>
      <p:pic>
        <p:nvPicPr>
          <p:cNvPr id="8" name="Рисунок 7"/>
          <p:cNvPicPr>
            <a:picLocks noChangeAspect="1"/>
          </p:cNvPicPr>
          <p:nvPr/>
        </p:nvPicPr>
        <p:blipFill rotWithShape="1">
          <a:blip r:embed="rId4" cstate="print">
            <a:extLst>
              <a:ext uri="{28A0092B-C50C-407E-A947-70E740481C1C}">
                <a14:useLocalDpi xmlns:a14="http://schemas.microsoft.com/office/drawing/2010/main" val="0"/>
              </a:ext>
            </a:extLst>
          </a:blip>
          <a:srcRect t="31031" b="12728"/>
          <a:stretch/>
        </p:blipFill>
        <p:spPr>
          <a:xfrm rot="203073">
            <a:off x="9052560" y="887326"/>
            <a:ext cx="3061913" cy="2296126"/>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6186" y="3332456"/>
            <a:ext cx="2294659" cy="30595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1"/>
          <p:cNvGrpSpPr/>
          <p:nvPr/>
        </p:nvGrpSpPr>
        <p:grpSpPr>
          <a:xfrm>
            <a:off x="0" y="0"/>
            <a:ext cx="12192000" cy="6858000"/>
            <a:chOff x="0" y="0"/>
            <a:chExt cx="12192000" cy="6858000"/>
          </a:xfrm>
        </p:grpSpPr>
        <p:pic>
          <p:nvPicPr>
            <p:cNvPr id="14" name="Рисунок 13"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15" name="Рисунок 14"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grpSp>
        <p:nvGrpSpPr>
          <p:cNvPr id="3" name="Group 3">
            <a:extLst>
              <a:ext uri="{FF2B5EF4-FFF2-40B4-BE49-F238E27FC236}">
                <a16:creationId xmlns="" xmlns:a16="http://schemas.microsoft.com/office/drawing/2014/main" id="{2334503A-A207-4840-9877-8BC3C778C799}"/>
              </a:ext>
            </a:extLst>
          </p:cNvPr>
          <p:cNvGrpSpPr/>
          <p:nvPr/>
        </p:nvGrpSpPr>
        <p:grpSpPr>
          <a:xfrm>
            <a:off x="810880" y="0"/>
            <a:ext cx="1288852" cy="1188639"/>
            <a:chOff x="911545" y="1859361"/>
            <a:chExt cx="1146410" cy="992639"/>
          </a:xfrm>
        </p:grpSpPr>
        <p:grpSp>
          <p:nvGrpSpPr>
            <p:cNvPr id="4" name="Group 52">
              <a:extLst>
                <a:ext uri="{FF2B5EF4-FFF2-40B4-BE49-F238E27FC236}">
                  <a16:creationId xmlns="" xmlns:a16="http://schemas.microsoft.com/office/drawing/2014/main" id="{47A0DAC4-577B-4580-B242-CCF8287FE333}"/>
                </a:ext>
              </a:extLst>
            </p:cNvPr>
            <p:cNvGrpSpPr/>
            <p:nvPr/>
          </p:nvGrpSpPr>
          <p:grpSpPr>
            <a:xfrm>
              <a:off x="1044295" y="1859361"/>
              <a:ext cx="1013660" cy="992639"/>
              <a:chOff x="368100" y="1681449"/>
              <a:chExt cx="1125418" cy="1102079"/>
            </a:xfrm>
          </p:grpSpPr>
          <p:sp>
            <p:nvSpPr>
              <p:cNvPr id="6" name="Arrow: Pentagon 48">
                <a:extLst>
                  <a:ext uri="{FF2B5EF4-FFF2-40B4-BE49-F238E27FC236}">
                    <a16:creationId xmlns="" xmlns:a16="http://schemas.microsoft.com/office/drawing/2014/main" id="{2A37E57C-BCC4-4950-88C9-E163262EED0F}"/>
                  </a:ext>
                </a:extLst>
              </p:cNvPr>
              <p:cNvSpPr/>
              <p:nvPr/>
            </p:nvSpPr>
            <p:spPr>
              <a:xfrm>
                <a:off x="368102" y="1681449"/>
                <a:ext cx="1125416" cy="1036093"/>
              </a:xfrm>
              <a:prstGeom prst="homePlate">
                <a:avLst/>
              </a:prstGeom>
              <a:gradFill flip="none" rotWithShape="1">
                <a:gsLst>
                  <a:gs pos="0">
                    <a:srgbClr val="00CC99"/>
                  </a:gs>
                  <a:gs pos="100000">
                    <a:srgbClr val="006666"/>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49">
                <a:extLst>
                  <a:ext uri="{FF2B5EF4-FFF2-40B4-BE49-F238E27FC236}">
                    <a16:creationId xmlns="" xmlns:a16="http://schemas.microsoft.com/office/drawing/2014/main" id="{BDC1B122-CAC1-4C05-B4ED-E522B56517B1}"/>
                  </a:ext>
                </a:extLst>
              </p:cNvPr>
              <p:cNvSpPr/>
              <p:nvPr/>
            </p:nvSpPr>
            <p:spPr>
              <a:xfrm flipH="1" flipV="1">
                <a:off x="368100" y="2717542"/>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 xmlns:a16="http://schemas.microsoft.com/office/drawing/2014/main" id="{82231D5C-374F-4FDD-B1FF-4458D376EE22}"/>
                </a:ext>
              </a:extLst>
            </p:cNvPr>
            <p:cNvSpPr txBox="1"/>
            <p:nvPr/>
          </p:nvSpPr>
          <p:spPr>
            <a:xfrm>
              <a:off x="911545" y="2110246"/>
              <a:ext cx="975646" cy="385539"/>
            </a:xfrm>
            <a:prstGeom prst="rect">
              <a:avLst/>
            </a:prstGeom>
            <a:noFill/>
          </p:spPr>
          <p:txBody>
            <a:bodyPr wrap="square" rtlCol="0">
              <a:spAutoFit/>
            </a:bodyPr>
            <a:lstStyle/>
            <a:p>
              <a:pPr algn="ctr"/>
              <a:r>
                <a:rPr lang="en-US" sz="2400" dirty="0">
                  <a:solidFill>
                    <a:schemeClr val="bg1"/>
                  </a:solidFill>
                  <a:latin typeface="Oswald" panose="02000503000000000000" pitchFamily="2" charset="0"/>
                </a:rPr>
                <a:t>02</a:t>
              </a:r>
            </a:p>
          </p:txBody>
        </p:sp>
      </p:grpSp>
      <p:sp>
        <p:nvSpPr>
          <p:cNvPr id="9" name="TextBox 8">
            <a:extLst>
              <a:ext uri="{FF2B5EF4-FFF2-40B4-BE49-F238E27FC236}">
                <a16:creationId xmlns="" xmlns:a16="http://schemas.microsoft.com/office/drawing/2014/main" id="{477C0EF2-3745-436F-A2D5-707A7B2C5EDD}"/>
              </a:ext>
            </a:extLst>
          </p:cNvPr>
          <p:cNvSpPr txBox="1"/>
          <p:nvPr/>
        </p:nvSpPr>
        <p:spPr>
          <a:xfrm>
            <a:off x="2084646" y="302552"/>
            <a:ext cx="4097015" cy="584775"/>
          </a:xfrm>
          <a:prstGeom prst="rect">
            <a:avLst/>
          </a:prstGeom>
          <a:noFill/>
        </p:spPr>
        <p:txBody>
          <a:bodyPr wrap="square" rtlCol="0">
            <a:spAutoFit/>
          </a:bodyPr>
          <a:lstStyle/>
          <a:p>
            <a:r>
              <a:rPr lang="uk-UA" sz="3200" dirty="0">
                <a:solidFill>
                  <a:schemeClr val="bg1"/>
                </a:solidFill>
                <a:latin typeface="Oswald" panose="02000503000000000000" pitchFamily="2" charset="0"/>
              </a:rPr>
              <a:t>Методична робота</a:t>
            </a:r>
            <a:endParaRPr lang="en-US" sz="3200" dirty="0">
              <a:solidFill>
                <a:schemeClr val="bg1"/>
              </a:solidFill>
              <a:latin typeface="Oswald" panose="02000503000000000000" pitchFamily="2" charset="0"/>
            </a:endParaRPr>
          </a:p>
        </p:txBody>
      </p:sp>
      <p:sp>
        <p:nvSpPr>
          <p:cNvPr id="11" name="TextBox 10">
            <a:extLst>
              <a:ext uri="{FF2B5EF4-FFF2-40B4-BE49-F238E27FC236}">
                <a16:creationId xmlns="" xmlns:a16="http://schemas.microsoft.com/office/drawing/2014/main" id="{DC42A8D7-3F23-4766-B682-550D06E575F0}"/>
              </a:ext>
            </a:extLst>
          </p:cNvPr>
          <p:cNvSpPr txBox="1"/>
          <p:nvPr/>
        </p:nvSpPr>
        <p:spPr>
          <a:xfrm>
            <a:off x="810880" y="1633146"/>
            <a:ext cx="7676800" cy="3477875"/>
          </a:xfrm>
          <a:prstGeom prst="rect">
            <a:avLst/>
          </a:prstGeom>
          <a:noFill/>
        </p:spPr>
        <p:txBody>
          <a:bodyPr wrap="square" rtlCol="0">
            <a:spAutoFit/>
          </a:bodyPr>
          <a:lstStyle/>
          <a:p>
            <a:pPr indent="357188" algn="just"/>
            <a:r>
              <a:rPr lang="uk-UA" sz="2000" b="1" dirty="0">
                <a:solidFill>
                  <a:srgbClr val="FF0000"/>
                </a:solidFill>
              </a:rPr>
              <a:t>4. Використання технологій</a:t>
            </a:r>
          </a:p>
          <a:p>
            <a:pPr indent="357188" algn="just"/>
            <a:r>
              <a:rPr lang="uk-UA" sz="2000" dirty="0"/>
              <a:t>Цифрові інструменти, такі як інтерактивні дошки чи планшети, можуть бути надзвичайно корисними. Спеціальні програми дозволяють дітям з ООП легше вчитися та самовиражатися. Наприклад, можна використовувати додатки для малювання або створення музики.</a:t>
            </a:r>
          </a:p>
          <a:p>
            <a:pPr indent="357188" algn="just"/>
            <a:r>
              <a:rPr lang="uk-UA" sz="2000" b="1" dirty="0">
                <a:solidFill>
                  <a:srgbClr val="FF0000"/>
                </a:solidFill>
              </a:rPr>
              <a:t>5. Сенсорні методики</a:t>
            </a:r>
          </a:p>
          <a:p>
            <a:pPr indent="357188" algn="just"/>
            <a:r>
              <a:rPr lang="uk-UA" sz="2000" dirty="0"/>
              <a:t>Для дітей з порушенням сенсорної інтеграції можуть бути корисні сенсорні ігри та заняття. Вони сприяють розвитку тактильних відчуттів, координації та моторики, а також допомагають знизити тривожність і підвищити концентрацію.</a:t>
            </a:r>
          </a:p>
        </p:txBody>
      </p:sp>
      <p:sp>
        <p:nvSpPr>
          <p:cNvPr id="18" name="Прямоугольник 17"/>
          <p:cNvSpPr/>
          <p:nvPr/>
        </p:nvSpPr>
        <p:spPr>
          <a:xfrm>
            <a:off x="727753" y="1117470"/>
            <a:ext cx="8890000" cy="461665"/>
          </a:xfrm>
          <a:prstGeom prst="rect">
            <a:avLst/>
          </a:prstGeom>
        </p:spPr>
        <p:txBody>
          <a:bodyPr wrap="square">
            <a:spAutoFit/>
          </a:bodyPr>
          <a:lstStyle/>
          <a:p>
            <a:pPr algn="ctr"/>
            <a:r>
              <a:rPr lang="ru-RU" sz="2400" b="1" dirty="0" err="1" smtClean="0">
                <a:solidFill>
                  <a:srgbClr val="00B050"/>
                </a:solidFill>
              </a:rPr>
              <a:t>Розвиток</a:t>
            </a:r>
            <a:r>
              <a:rPr lang="ru-RU" sz="2400" b="1" dirty="0" smtClean="0">
                <a:solidFill>
                  <a:srgbClr val="00B050"/>
                </a:solidFill>
              </a:rPr>
              <a:t> </a:t>
            </a:r>
            <a:r>
              <a:rPr lang="ru-RU" sz="2400" b="1" dirty="0" err="1" smtClean="0">
                <a:solidFill>
                  <a:srgbClr val="00B050"/>
                </a:solidFill>
              </a:rPr>
              <a:t>дітей</a:t>
            </a:r>
            <a:r>
              <a:rPr lang="ru-RU" sz="2400" b="1" dirty="0" smtClean="0">
                <a:solidFill>
                  <a:srgbClr val="00B050"/>
                </a:solidFill>
              </a:rPr>
              <a:t> з ООП</a:t>
            </a:r>
            <a:endParaRPr lang="ru-RU" sz="2400" dirty="0">
              <a:solidFill>
                <a:srgbClr val="00B050"/>
              </a:solidFill>
            </a:endParaRPr>
          </a:p>
        </p:txBody>
      </p:sp>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9447" y="930219"/>
            <a:ext cx="3255818" cy="2441864"/>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8000">
            <a:off x="9368097" y="3608957"/>
            <a:ext cx="2253095" cy="3004127"/>
          </a:xfrm>
          <a:prstGeom prst="rect">
            <a:avLst/>
          </a:prstGeom>
        </p:spPr>
      </p:pic>
    </p:spTree>
    <p:extLst>
      <p:ext uri="{BB962C8B-B14F-4D97-AF65-F5344CB8AC3E}">
        <p14:creationId xmlns:p14="http://schemas.microsoft.com/office/powerpoint/2010/main" val="409654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1"/>
          <p:cNvGrpSpPr/>
          <p:nvPr/>
        </p:nvGrpSpPr>
        <p:grpSpPr>
          <a:xfrm>
            <a:off x="0" y="0"/>
            <a:ext cx="12192000" cy="6858000"/>
            <a:chOff x="0" y="0"/>
            <a:chExt cx="12192000" cy="6858000"/>
          </a:xfrm>
        </p:grpSpPr>
        <p:pic>
          <p:nvPicPr>
            <p:cNvPr id="14" name="Рисунок 13"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15" name="Рисунок 14"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grpSp>
        <p:nvGrpSpPr>
          <p:cNvPr id="3" name="Group 3">
            <a:extLst>
              <a:ext uri="{FF2B5EF4-FFF2-40B4-BE49-F238E27FC236}">
                <a16:creationId xmlns="" xmlns:a16="http://schemas.microsoft.com/office/drawing/2014/main" id="{2334503A-A207-4840-9877-8BC3C778C799}"/>
              </a:ext>
            </a:extLst>
          </p:cNvPr>
          <p:cNvGrpSpPr/>
          <p:nvPr/>
        </p:nvGrpSpPr>
        <p:grpSpPr>
          <a:xfrm>
            <a:off x="810880" y="0"/>
            <a:ext cx="1288852" cy="1188639"/>
            <a:chOff x="911545" y="1859361"/>
            <a:chExt cx="1146410" cy="992639"/>
          </a:xfrm>
        </p:grpSpPr>
        <p:grpSp>
          <p:nvGrpSpPr>
            <p:cNvPr id="4" name="Group 52">
              <a:extLst>
                <a:ext uri="{FF2B5EF4-FFF2-40B4-BE49-F238E27FC236}">
                  <a16:creationId xmlns="" xmlns:a16="http://schemas.microsoft.com/office/drawing/2014/main" id="{47A0DAC4-577B-4580-B242-CCF8287FE333}"/>
                </a:ext>
              </a:extLst>
            </p:cNvPr>
            <p:cNvGrpSpPr/>
            <p:nvPr/>
          </p:nvGrpSpPr>
          <p:grpSpPr>
            <a:xfrm>
              <a:off x="1044295" y="1859361"/>
              <a:ext cx="1013660" cy="992639"/>
              <a:chOff x="368100" y="1681449"/>
              <a:chExt cx="1125418" cy="1102079"/>
            </a:xfrm>
          </p:grpSpPr>
          <p:sp>
            <p:nvSpPr>
              <p:cNvPr id="6" name="Arrow: Pentagon 48">
                <a:extLst>
                  <a:ext uri="{FF2B5EF4-FFF2-40B4-BE49-F238E27FC236}">
                    <a16:creationId xmlns="" xmlns:a16="http://schemas.microsoft.com/office/drawing/2014/main" id="{2A37E57C-BCC4-4950-88C9-E163262EED0F}"/>
                  </a:ext>
                </a:extLst>
              </p:cNvPr>
              <p:cNvSpPr/>
              <p:nvPr/>
            </p:nvSpPr>
            <p:spPr>
              <a:xfrm>
                <a:off x="368102" y="1681449"/>
                <a:ext cx="1125416" cy="1036093"/>
              </a:xfrm>
              <a:prstGeom prst="homePlate">
                <a:avLst/>
              </a:prstGeom>
              <a:gradFill flip="none" rotWithShape="1">
                <a:gsLst>
                  <a:gs pos="0">
                    <a:srgbClr val="00CC99"/>
                  </a:gs>
                  <a:gs pos="100000">
                    <a:srgbClr val="006666"/>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49">
                <a:extLst>
                  <a:ext uri="{FF2B5EF4-FFF2-40B4-BE49-F238E27FC236}">
                    <a16:creationId xmlns="" xmlns:a16="http://schemas.microsoft.com/office/drawing/2014/main" id="{BDC1B122-CAC1-4C05-B4ED-E522B56517B1}"/>
                  </a:ext>
                </a:extLst>
              </p:cNvPr>
              <p:cNvSpPr/>
              <p:nvPr/>
            </p:nvSpPr>
            <p:spPr>
              <a:xfrm flipH="1" flipV="1">
                <a:off x="368100" y="2717542"/>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 xmlns:a16="http://schemas.microsoft.com/office/drawing/2014/main" id="{82231D5C-374F-4FDD-B1FF-4458D376EE22}"/>
                </a:ext>
              </a:extLst>
            </p:cNvPr>
            <p:cNvSpPr txBox="1"/>
            <p:nvPr/>
          </p:nvSpPr>
          <p:spPr>
            <a:xfrm>
              <a:off x="911545" y="2110246"/>
              <a:ext cx="975646" cy="385539"/>
            </a:xfrm>
            <a:prstGeom prst="rect">
              <a:avLst/>
            </a:prstGeom>
            <a:noFill/>
          </p:spPr>
          <p:txBody>
            <a:bodyPr wrap="square" rtlCol="0">
              <a:spAutoFit/>
            </a:bodyPr>
            <a:lstStyle/>
            <a:p>
              <a:pPr algn="ctr"/>
              <a:r>
                <a:rPr lang="en-US" sz="2400" dirty="0">
                  <a:solidFill>
                    <a:schemeClr val="bg1"/>
                  </a:solidFill>
                  <a:latin typeface="Oswald" panose="02000503000000000000" pitchFamily="2" charset="0"/>
                </a:rPr>
                <a:t>02</a:t>
              </a:r>
            </a:p>
          </p:txBody>
        </p:sp>
      </p:grpSp>
      <p:sp>
        <p:nvSpPr>
          <p:cNvPr id="9" name="TextBox 8">
            <a:extLst>
              <a:ext uri="{FF2B5EF4-FFF2-40B4-BE49-F238E27FC236}">
                <a16:creationId xmlns="" xmlns:a16="http://schemas.microsoft.com/office/drawing/2014/main" id="{477C0EF2-3745-436F-A2D5-707A7B2C5EDD}"/>
              </a:ext>
            </a:extLst>
          </p:cNvPr>
          <p:cNvSpPr txBox="1"/>
          <p:nvPr/>
        </p:nvSpPr>
        <p:spPr>
          <a:xfrm>
            <a:off x="2084646" y="302552"/>
            <a:ext cx="4097015" cy="584775"/>
          </a:xfrm>
          <a:prstGeom prst="rect">
            <a:avLst/>
          </a:prstGeom>
          <a:noFill/>
        </p:spPr>
        <p:txBody>
          <a:bodyPr wrap="square" rtlCol="0">
            <a:spAutoFit/>
          </a:bodyPr>
          <a:lstStyle/>
          <a:p>
            <a:r>
              <a:rPr lang="uk-UA" sz="3200" dirty="0">
                <a:solidFill>
                  <a:schemeClr val="bg1"/>
                </a:solidFill>
                <a:latin typeface="Oswald" panose="02000503000000000000" pitchFamily="2" charset="0"/>
              </a:rPr>
              <a:t>Методична робота</a:t>
            </a:r>
            <a:endParaRPr lang="en-US" sz="3200" dirty="0">
              <a:solidFill>
                <a:schemeClr val="bg1"/>
              </a:solidFill>
              <a:latin typeface="Oswald" panose="02000503000000000000" pitchFamily="2" charset="0"/>
            </a:endParaRPr>
          </a:p>
        </p:txBody>
      </p:sp>
      <p:sp>
        <p:nvSpPr>
          <p:cNvPr id="11" name="TextBox 10">
            <a:extLst>
              <a:ext uri="{FF2B5EF4-FFF2-40B4-BE49-F238E27FC236}">
                <a16:creationId xmlns="" xmlns:a16="http://schemas.microsoft.com/office/drawing/2014/main" id="{DC42A8D7-3F23-4766-B682-550D06E575F0}"/>
              </a:ext>
            </a:extLst>
          </p:cNvPr>
          <p:cNvSpPr txBox="1"/>
          <p:nvPr/>
        </p:nvSpPr>
        <p:spPr>
          <a:xfrm>
            <a:off x="810880" y="1624834"/>
            <a:ext cx="7676800" cy="3477875"/>
          </a:xfrm>
          <a:prstGeom prst="rect">
            <a:avLst/>
          </a:prstGeom>
          <a:noFill/>
        </p:spPr>
        <p:txBody>
          <a:bodyPr wrap="square" rtlCol="0">
            <a:spAutoFit/>
          </a:bodyPr>
          <a:lstStyle/>
          <a:p>
            <a:pPr indent="357188" algn="just"/>
            <a:r>
              <a:rPr lang="uk-UA" sz="2000" b="1" dirty="0">
                <a:solidFill>
                  <a:srgbClr val="FF0000"/>
                </a:solidFill>
              </a:rPr>
              <a:t>4. Використання технологій</a:t>
            </a:r>
          </a:p>
          <a:p>
            <a:pPr indent="357188" algn="just"/>
            <a:r>
              <a:rPr lang="uk-UA" sz="2000" dirty="0"/>
              <a:t>Цифрові інструменти, такі як інтерактивні дошки чи планшети, можуть бути надзвичайно корисними. Спеціальні програми дозволяють дітям з ООП легше вчитися та самовиражатися. Наприклад, можна використовувати додатки для малювання або створення музики.</a:t>
            </a:r>
          </a:p>
          <a:p>
            <a:pPr indent="357188" algn="just"/>
            <a:r>
              <a:rPr lang="uk-UA" sz="2000" b="1" dirty="0">
                <a:solidFill>
                  <a:srgbClr val="FF0000"/>
                </a:solidFill>
              </a:rPr>
              <a:t>5. Сенсорні методики</a:t>
            </a:r>
          </a:p>
          <a:p>
            <a:pPr indent="357188" algn="just"/>
            <a:r>
              <a:rPr lang="uk-UA" sz="2000" dirty="0"/>
              <a:t>Для дітей з порушенням сенсорної інтеграції можуть бути корисні сенсорні ігри та заняття. Вони сприяють розвитку тактильних відчуттів, координації та моторики, а також допомагають знизити тривожність і підвищити концентрацію.</a:t>
            </a:r>
          </a:p>
        </p:txBody>
      </p:sp>
      <p:sp>
        <p:nvSpPr>
          <p:cNvPr id="13" name="Прямоугольник 12"/>
          <p:cNvSpPr/>
          <p:nvPr/>
        </p:nvSpPr>
        <p:spPr>
          <a:xfrm>
            <a:off x="727753" y="1117470"/>
            <a:ext cx="8890000" cy="461665"/>
          </a:xfrm>
          <a:prstGeom prst="rect">
            <a:avLst/>
          </a:prstGeom>
        </p:spPr>
        <p:txBody>
          <a:bodyPr wrap="square">
            <a:spAutoFit/>
          </a:bodyPr>
          <a:lstStyle/>
          <a:p>
            <a:pPr algn="ctr"/>
            <a:r>
              <a:rPr lang="ru-RU" sz="2400" b="1" dirty="0" err="1" smtClean="0">
                <a:solidFill>
                  <a:srgbClr val="00B050"/>
                </a:solidFill>
              </a:rPr>
              <a:t>Розвиток</a:t>
            </a:r>
            <a:r>
              <a:rPr lang="ru-RU" sz="2400" b="1" dirty="0" smtClean="0">
                <a:solidFill>
                  <a:srgbClr val="00B050"/>
                </a:solidFill>
              </a:rPr>
              <a:t> </a:t>
            </a:r>
            <a:r>
              <a:rPr lang="ru-RU" sz="2400" b="1" dirty="0" err="1" smtClean="0">
                <a:solidFill>
                  <a:srgbClr val="00B050"/>
                </a:solidFill>
              </a:rPr>
              <a:t>дітей</a:t>
            </a:r>
            <a:r>
              <a:rPr lang="ru-RU" sz="2400" b="1" dirty="0" smtClean="0">
                <a:solidFill>
                  <a:srgbClr val="00B050"/>
                </a:solidFill>
              </a:rPr>
              <a:t> з ООП</a:t>
            </a:r>
            <a:endParaRPr lang="ru-RU" sz="2400" dirty="0">
              <a:solidFill>
                <a:srgbClr val="00B050"/>
              </a:solidFill>
            </a:endParaRP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6924">
            <a:off x="8752955" y="1255143"/>
            <a:ext cx="2780607" cy="3707476"/>
          </a:xfrm>
          <a:prstGeom prst="rect">
            <a:avLst/>
          </a:prstGeom>
        </p:spPr>
      </p:pic>
    </p:spTree>
    <p:extLst>
      <p:ext uri="{BB962C8B-B14F-4D97-AF65-F5344CB8AC3E}">
        <p14:creationId xmlns:p14="http://schemas.microsoft.com/office/powerpoint/2010/main" val="72892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1"/>
          <p:cNvGrpSpPr/>
          <p:nvPr/>
        </p:nvGrpSpPr>
        <p:grpSpPr>
          <a:xfrm>
            <a:off x="0" y="0"/>
            <a:ext cx="12192000" cy="6858000"/>
            <a:chOff x="0" y="0"/>
            <a:chExt cx="12192000" cy="6858000"/>
          </a:xfrm>
        </p:grpSpPr>
        <p:pic>
          <p:nvPicPr>
            <p:cNvPr id="14" name="Рисунок 13"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15" name="Рисунок 14"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grpSp>
        <p:nvGrpSpPr>
          <p:cNvPr id="3" name="Group 3">
            <a:extLst>
              <a:ext uri="{FF2B5EF4-FFF2-40B4-BE49-F238E27FC236}">
                <a16:creationId xmlns="" xmlns:a16="http://schemas.microsoft.com/office/drawing/2014/main" id="{2334503A-A207-4840-9877-8BC3C778C799}"/>
              </a:ext>
            </a:extLst>
          </p:cNvPr>
          <p:cNvGrpSpPr/>
          <p:nvPr/>
        </p:nvGrpSpPr>
        <p:grpSpPr>
          <a:xfrm>
            <a:off x="810880" y="0"/>
            <a:ext cx="1288852" cy="1188639"/>
            <a:chOff x="911545" y="1859361"/>
            <a:chExt cx="1146410" cy="992639"/>
          </a:xfrm>
        </p:grpSpPr>
        <p:grpSp>
          <p:nvGrpSpPr>
            <p:cNvPr id="4" name="Group 52">
              <a:extLst>
                <a:ext uri="{FF2B5EF4-FFF2-40B4-BE49-F238E27FC236}">
                  <a16:creationId xmlns="" xmlns:a16="http://schemas.microsoft.com/office/drawing/2014/main" id="{47A0DAC4-577B-4580-B242-CCF8287FE333}"/>
                </a:ext>
              </a:extLst>
            </p:cNvPr>
            <p:cNvGrpSpPr/>
            <p:nvPr/>
          </p:nvGrpSpPr>
          <p:grpSpPr>
            <a:xfrm>
              <a:off x="1044295" y="1859361"/>
              <a:ext cx="1013660" cy="992639"/>
              <a:chOff x="368100" y="1681449"/>
              <a:chExt cx="1125418" cy="1102079"/>
            </a:xfrm>
          </p:grpSpPr>
          <p:sp>
            <p:nvSpPr>
              <p:cNvPr id="6" name="Arrow: Pentagon 48">
                <a:extLst>
                  <a:ext uri="{FF2B5EF4-FFF2-40B4-BE49-F238E27FC236}">
                    <a16:creationId xmlns="" xmlns:a16="http://schemas.microsoft.com/office/drawing/2014/main" id="{2A37E57C-BCC4-4950-88C9-E163262EED0F}"/>
                  </a:ext>
                </a:extLst>
              </p:cNvPr>
              <p:cNvSpPr/>
              <p:nvPr/>
            </p:nvSpPr>
            <p:spPr>
              <a:xfrm>
                <a:off x="368102" y="1681449"/>
                <a:ext cx="1125416" cy="1036093"/>
              </a:xfrm>
              <a:prstGeom prst="homePlate">
                <a:avLst/>
              </a:prstGeom>
              <a:gradFill flip="none" rotWithShape="1">
                <a:gsLst>
                  <a:gs pos="0">
                    <a:srgbClr val="00CC99"/>
                  </a:gs>
                  <a:gs pos="100000">
                    <a:srgbClr val="006666"/>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49">
                <a:extLst>
                  <a:ext uri="{FF2B5EF4-FFF2-40B4-BE49-F238E27FC236}">
                    <a16:creationId xmlns="" xmlns:a16="http://schemas.microsoft.com/office/drawing/2014/main" id="{BDC1B122-CAC1-4C05-B4ED-E522B56517B1}"/>
                  </a:ext>
                </a:extLst>
              </p:cNvPr>
              <p:cNvSpPr/>
              <p:nvPr/>
            </p:nvSpPr>
            <p:spPr>
              <a:xfrm flipH="1" flipV="1">
                <a:off x="368100" y="2717542"/>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 xmlns:a16="http://schemas.microsoft.com/office/drawing/2014/main" id="{82231D5C-374F-4FDD-B1FF-4458D376EE22}"/>
                </a:ext>
              </a:extLst>
            </p:cNvPr>
            <p:cNvSpPr txBox="1"/>
            <p:nvPr/>
          </p:nvSpPr>
          <p:spPr>
            <a:xfrm>
              <a:off x="911545" y="2110246"/>
              <a:ext cx="975646" cy="385539"/>
            </a:xfrm>
            <a:prstGeom prst="rect">
              <a:avLst/>
            </a:prstGeom>
            <a:noFill/>
          </p:spPr>
          <p:txBody>
            <a:bodyPr wrap="square" rtlCol="0">
              <a:spAutoFit/>
            </a:bodyPr>
            <a:lstStyle/>
            <a:p>
              <a:pPr algn="ctr"/>
              <a:r>
                <a:rPr lang="en-US" sz="2400" dirty="0">
                  <a:solidFill>
                    <a:schemeClr val="bg1"/>
                  </a:solidFill>
                  <a:latin typeface="Oswald" panose="02000503000000000000" pitchFamily="2" charset="0"/>
                </a:rPr>
                <a:t>02</a:t>
              </a:r>
            </a:p>
          </p:txBody>
        </p:sp>
      </p:grpSp>
      <p:sp>
        <p:nvSpPr>
          <p:cNvPr id="9" name="TextBox 8">
            <a:extLst>
              <a:ext uri="{FF2B5EF4-FFF2-40B4-BE49-F238E27FC236}">
                <a16:creationId xmlns="" xmlns:a16="http://schemas.microsoft.com/office/drawing/2014/main" id="{477C0EF2-3745-436F-A2D5-707A7B2C5EDD}"/>
              </a:ext>
            </a:extLst>
          </p:cNvPr>
          <p:cNvSpPr txBox="1"/>
          <p:nvPr/>
        </p:nvSpPr>
        <p:spPr>
          <a:xfrm>
            <a:off x="2084646" y="302552"/>
            <a:ext cx="4097015" cy="584775"/>
          </a:xfrm>
          <a:prstGeom prst="rect">
            <a:avLst/>
          </a:prstGeom>
          <a:noFill/>
        </p:spPr>
        <p:txBody>
          <a:bodyPr wrap="square" rtlCol="0">
            <a:spAutoFit/>
          </a:bodyPr>
          <a:lstStyle/>
          <a:p>
            <a:r>
              <a:rPr lang="uk-UA" sz="3200" dirty="0">
                <a:solidFill>
                  <a:schemeClr val="bg1"/>
                </a:solidFill>
                <a:latin typeface="Oswald" panose="02000503000000000000" pitchFamily="2" charset="0"/>
              </a:rPr>
              <a:t>Методична робота</a:t>
            </a:r>
            <a:endParaRPr lang="en-US" sz="3200" dirty="0">
              <a:solidFill>
                <a:schemeClr val="bg1"/>
              </a:solidFill>
              <a:latin typeface="Oswald" panose="02000503000000000000" pitchFamily="2" charset="0"/>
            </a:endParaRPr>
          </a:p>
        </p:txBody>
      </p:sp>
      <p:sp>
        <p:nvSpPr>
          <p:cNvPr id="11" name="TextBox 10">
            <a:extLst>
              <a:ext uri="{FF2B5EF4-FFF2-40B4-BE49-F238E27FC236}">
                <a16:creationId xmlns="" xmlns:a16="http://schemas.microsoft.com/office/drawing/2014/main" id="{DC42A8D7-3F23-4766-B682-550D06E575F0}"/>
              </a:ext>
            </a:extLst>
          </p:cNvPr>
          <p:cNvSpPr txBox="1"/>
          <p:nvPr/>
        </p:nvSpPr>
        <p:spPr>
          <a:xfrm>
            <a:off x="810880" y="1624834"/>
            <a:ext cx="7676800" cy="3785652"/>
          </a:xfrm>
          <a:prstGeom prst="rect">
            <a:avLst/>
          </a:prstGeom>
          <a:noFill/>
        </p:spPr>
        <p:txBody>
          <a:bodyPr wrap="square" rtlCol="0">
            <a:spAutoFit/>
          </a:bodyPr>
          <a:lstStyle/>
          <a:p>
            <a:pPr indent="357188" algn="just"/>
            <a:r>
              <a:rPr lang="uk-UA" sz="2000" b="1" dirty="0">
                <a:solidFill>
                  <a:srgbClr val="FF0000"/>
                </a:solidFill>
              </a:rPr>
              <a:t>6. Позитивна мотивація</a:t>
            </a:r>
          </a:p>
          <a:p>
            <a:pPr indent="357188" algn="just"/>
            <a:r>
              <a:rPr lang="uk-UA" sz="2000" dirty="0" smtClean="0"/>
              <a:t>Заохочую </a:t>
            </a:r>
            <a:r>
              <a:rPr lang="uk-UA" sz="2000" dirty="0"/>
              <a:t>будь-яке творче самовираження дитини. Похвала, відзначення навіть невеликих досягнень може мотивувати дитину до подальших креативних спроб.</a:t>
            </a:r>
          </a:p>
          <a:p>
            <a:pPr indent="357188" algn="just"/>
            <a:r>
              <a:rPr lang="uk-UA" sz="2000" b="1" dirty="0">
                <a:solidFill>
                  <a:srgbClr val="FF0000"/>
                </a:solidFill>
              </a:rPr>
              <a:t>7. Колективна робота</a:t>
            </a:r>
          </a:p>
          <a:p>
            <a:pPr indent="357188" algn="just"/>
            <a:r>
              <a:rPr lang="uk-UA" sz="2000" dirty="0" smtClean="0"/>
              <a:t>Створюю </a:t>
            </a:r>
            <a:r>
              <a:rPr lang="uk-UA" sz="2000" dirty="0"/>
              <a:t>умови для співпраці у групах. Це допомагає дітям з ООП розвивати комунікативні навички та вчитися працювати в команді, що важливо для їхньої соціалізації.</a:t>
            </a:r>
          </a:p>
          <a:p>
            <a:pPr indent="357188" algn="just"/>
            <a:r>
              <a:rPr lang="uk-UA" sz="2000" b="1" dirty="0">
                <a:solidFill>
                  <a:srgbClr val="FF0000"/>
                </a:solidFill>
              </a:rPr>
              <a:t>8. Ігрова форма навчання</a:t>
            </a:r>
          </a:p>
          <a:p>
            <a:pPr indent="357188" algn="just"/>
            <a:r>
              <a:rPr lang="uk-UA" sz="2000" dirty="0"/>
              <a:t>Творчі завдання часто краще сприймаються, якщо вони мають ігрову форму. Це можуть бути </a:t>
            </a:r>
            <a:r>
              <a:rPr lang="uk-UA" sz="2000" dirty="0" err="1"/>
              <a:t>квести</a:t>
            </a:r>
            <a:r>
              <a:rPr lang="uk-UA" sz="2000" dirty="0"/>
              <a:t>, завдання з елементами сюжету або інтерактивні ігри.</a:t>
            </a:r>
          </a:p>
        </p:txBody>
      </p:sp>
      <p:sp>
        <p:nvSpPr>
          <p:cNvPr id="13" name="Прямоугольник 12"/>
          <p:cNvSpPr/>
          <p:nvPr/>
        </p:nvSpPr>
        <p:spPr>
          <a:xfrm>
            <a:off x="727753" y="1117470"/>
            <a:ext cx="8890000" cy="461665"/>
          </a:xfrm>
          <a:prstGeom prst="rect">
            <a:avLst/>
          </a:prstGeom>
        </p:spPr>
        <p:txBody>
          <a:bodyPr wrap="square">
            <a:spAutoFit/>
          </a:bodyPr>
          <a:lstStyle/>
          <a:p>
            <a:pPr algn="ctr"/>
            <a:r>
              <a:rPr lang="ru-RU" sz="2400" b="1" dirty="0" err="1" smtClean="0">
                <a:solidFill>
                  <a:srgbClr val="00B050"/>
                </a:solidFill>
              </a:rPr>
              <a:t>Розвиток</a:t>
            </a:r>
            <a:r>
              <a:rPr lang="ru-RU" sz="2400" b="1" dirty="0" smtClean="0">
                <a:solidFill>
                  <a:srgbClr val="00B050"/>
                </a:solidFill>
              </a:rPr>
              <a:t> </a:t>
            </a:r>
            <a:r>
              <a:rPr lang="ru-RU" sz="2400" b="1" dirty="0" err="1" smtClean="0">
                <a:solidFill>
                  <a:srgbClr val="00B050"/>
                </a:solidFill>
              </a:rPr>
              <a:t>дітей</a:t>
            </a:r>
            <a:r>
              <a:rPr lang="ru-RU" sz="2400" b="1" dirty="0" smtClean="0">
                <a:solidFill>
                  <a:srgbClr val="00B050"/>
                </a:solidFill>
              </a:rPr>
              <a:t> з ООП</a:t>
            </a:r>
            <a:endParaRPr lang="ru-RU" sz="2400" dirty="0">
              <a:solidFill>
                <a:srgbClr val="00B050"/>
              </a:solidFill>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3193" y="1017605"/>
            <a:ext cx="3330633" cy="2497975"/>
          </a:xfrm>
          <a:prstGeom prst="rect">
            <a:avLst/>
          </a:prstGeom>
        </p:spPr>
      </p:pic>
      <p:pic>
        <p:nvPicPr>
          <p:cNvPr id="12" name="Рисунок 11"/>
          <p:cNvPicPr>
            <a:picLocks noChangeAspect="1"/>
          </p:cNvPicPr>
          <p:nvPr/>
        </p:nvPicPr>
        <p:blipFill rotWithShape="1">
          <a:blip r:embed="rId5" cstate="print">
            <a:extLst>
              <a:ext uri="{28A0092B-C50C-407E-A947-70E740481C1C}">
                <a14:useLocalDpi xmlns:a14="http://schemas.microsoft.com/office/drawing/2010/main" val="0"/>
              </a:ext>
            </a:extLst>
          </a:blip>
          <a:srcRect t="18440"/>
          <a:stretch/>
        </p:blipFill>
        <p:spPr>
          <a:xfrm rot="378323">
            <a:off x="8909803" y="3652268"/>
            <a:ext cx="2657411" cy="2889848"/>
          </a:xfrm>
          <a:prstGeom prst="rect">
            <a:avLst/>
          </a:prstGeom>
        </p:spPr>
      </p:pic>
    </p:spTree>
    <p:extLst>
      <p:ext uri="{BB962C8B-B14F-4D97-AF65-F5344CB8AC3E}">
        <p14:creationId xmlns:p14="http://schemas.microsoft.com/office/powerpoint/2010/main" val="351550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Группа 16"/>
          <p:cNvGrpSpPr/>
          <p:nvPr/>
        </p:nvGrpSpPr>
        <p:grpSpPr>
          <a:xfrm>
            <a:off x="0" y="0"/>
            <a:ext cx="12192000" cy="6858000"/>
            <a:chOff x="0" y="0"/>
            <a:chExt cx="12192000" cy="6858000"/>
          </a:xfrm>
        </p:grpSpPr>
        <p:pic>
          <p:nvPicPr>
            <p:cNvPr id="18" name="Рисунок 17"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29" name="Рисунок 28"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pic>
        <p:nvPicPr>
          <p:cNvPr id="28" name="Рисунок 27" descr="pngwing.com (42).png"/>
          <p:cNvPicPr>
            <a:picLocks noChangeAspect="1"/>
          </p:cNvPicPr>
          <p:nvPr/>
        </p:nvPicPr>
        <p:blipFill>
          <a:blip r:embed="rId4" cstate="print"/>
          <a:stretch>
            <a:fillRect/>
          </a:stretch>
        </p:blipFill>
        <p:spPr>
          <a:xfrm>
            <a:off x="1712471" y="28934"/>
            <a:ext cx="5831335" cy="6730284"/>
          </a:xfrm>
          <a:prstGeom prst="rect">
            <a:avLst/>
          </a:prstGeom>
        </p:spPr>
      </p:pic>
      <p:grpSp>
        <p:nvGrpSpPr>
          <p:cNvPr id="3" name="Group 10">
            <a:extLst>
              <a:ext uri="{FF2B5EF4-FFF2-40B4-BE49-F238E27FC236}">
                <a16:creationId xmlns="" xmlns:a16="http://schemas.microsoft.com/office/drawing/2014/main" id="{3952A64B-301D-4782-9463-33ABCA33DB2D}"/>
              </a:ext>
            </a:extLst>
          </p:cNvPr>
          <p:cNvGrpSpPr/>
          <p:nvPr/>
        </p:nvGrpSpPr>
        <p:grpSpPr>
          <a:xfrm>
            <a:off x="3527160" y="3506378"/>
            <a:ext cx="3694909" cy="1004275"/>
            <a:chOff x="3422371" y="2931732"/>
            <a:chExt cx="5941761" cy="660269"/>
          </a:xfrm>
        </p:grpSpPr>
        <p:sp>
          <p:nvSpPr>
            <p:cNvPr id="22" name="TextBox 21">
              <a:extLst>
                <a:ext uri="{FF2B5EF4-FFF2-40B4-BE49-F238E27FC236}">
                  <a16:creationId xmlns="" xmlns:a16="http://schemas.microsoft.com/office/drawing/2014/main" id="{51C51B8E-8766-4CE1-9330-5F8ECCE74797}"/>
                </a:ext>
              </a:extLst>
            </p:cNvPr>
            <p:cNvSpPr txBox="1"/>
            <p:nvPr/>
          </p:nvSpPr>
          <p:spPr>
            <a:xfrm>
              <a:off x="3422371" y="2931732"/>
              <a:ext cx="5941761" cy="384465"/>
            </a:xfrm>
            <a:prstGeom prst="rect">
              <a:avLst/>
            </a:prstGeom>
            <a:noFill/>
          </p:spPr>
          <p:txBody>
            <a:bodyPr wrap="square" rtlCol="0">
              <a:spAutoFit/>
            </a:bodyPr>
            <a:lstStyle/>
            <a:p>
              <a:r>
                <a:rPr lang="uk-UA" sz="1600" dirty="0">
                  <a:solidFill>
                    <a:srgbClr val="3333FF"/>
                  </a:solidFill>
                  <a:latin typeface="Oswald" panose="02000503000000000000" pitchFamily="2" charset="0"/>
                </a:rPr>
                <a:t>Дистанційні заняття, </a:t>
              </a:r>
              <a:r>
                <a:rPr lang="uk-UA" sz="1600" dirty="0" smtClean="0">
                  <a:solidFill>
                    <a:srgbClr val="3333FF"/>
                  </a:solidFill>
                  <a:latin typeface="Oswald" panose="02000503000000000000" pitchFamily="2" charset="0"/>
                </a:rPr>
                <a:t> застосування ІКТ в навчанні</a:t>
              </a:r>
              <a:endParaRPr lang="en-US" sz="1600" dirty="0">
                <a:solidFill>
                  <a:srgbClr val="3333FF"/>
                </a:solidFill>
                <a:latin typeface="Oswald" panose="02000503000000000000" pitchFamily="2" charset="0"/>
              </a:endParaRPr>
            </a:p>
          </p:txBody>
        </p:sp>
        <p:sp>
          <p:nvSpPr>
            <p:cNvPr id="23" name="TextBox 22">
              <a:extLst>
                <a:ext uri="{FF2B5EF4-FFF2-40B4-BE49-F238E27FC236}">
                  <a16:creationId xmlns="" xmlns:a16="http://schemas.microsoft.com/office/drawing/2014/main" id="{C9827364-7F61-4A1D-9598-DE800097AE99}"/>
                </a:ext>
              </a:extLst>
            </p:cNvPr>
            <p:cNvSpPr txBox="1"/>
            <p:nvPr/>
          </p:nvSpPr>
          <p:spPr>
            <a:xfrm>
              <a:off x="3422371" y="3369416"/>
              <a:ext cx="5860597" cy="222585"/>
            </a:xfrm>
            <a:prstGeom prst="rect">
              <a:avLst/>
            </a:prstGeom>
            <a:noFill/>
          </p:spPr>
          <p:txBody>
            <a:bodyPr wrap="square" rtlCol="0">
              <a:spAutoFit/>
            </a:bodyPr>
            <a:lstStyle/>
            <a:p>
              <a:r>
                <a:rPr lang="uk-UA" sz="1600" dirty="0">
                  <a:latin typeface="+mj-lt"/>
                </a:rPr>
                <a:t>Матеріали з досвіду роботи</a:t>
              </a:r>
              <a:endParaRPr lang="en-US" sz="1600" dirty="0">
                <a:latin typeface="+mj-lt"/>
              </a:endParaRPr>
            </a:p>
          </p:txBody>
        </p:sp>
      </p:grpSp>
      <p:grpSp>
        <p:nvGrpSpPr>
          <p:cNvPr id="4" name="Group 11">
            <a:extLst>
              <a:ext uri="{FF2B5EF4-FFF2-40B4-BE49-F238E27FC236}">
                <a16:creationId xmlns="" xmlns:a16="http://schemas.microsoft.com/office/drawing/2014/main" id="{01254CD9-9D10-4A73-A568-0500D521B556}"/>
              </a:ext>
            </a:extLst>
          </p:cNvPr>
          <p:cNvGrpSpPr/>
          <p:nvPr/>
        </p:nvGrpSpPr>
        <p:grpSpPr>
          <a:xfrm>
            <a:off x="3544093" y="5168246"/>
            <a:ext cx="3737243" cy="885288"/>
            <a:chOff x="3422372" y="3977648"/>
            <a:chExt cx="5860598" cy="841046"/>
          </a:xfrm>
        </p:grpSpPr>
        <p:sp>
          <p:nvSpPr>
            <p:cNvPr id="20" name="TextBox 19">
              <a:extLst>
                <a:ext uri="{FF2B5EF4-FFF2-40B4-BE49-F238E27FC236}">
                  <a16:creationId xmlns="" xmlns:a16="http://schemas.microsoft.com/office/drawing/2014/main" id="{E9236866-CF04-4E0F-B09E-6DD3FDE930A0}"/>
                </a:ext>
              </a:extLst>
            </p:cNvPr>
            <p:cNvSpPr txBox="1"/>
            <p:nvPr/>
          </p:nvSpPr>
          <p:spPr>
            <a:xfrm>
              <a:off x="3422372" y="3977648"/>
              <a:ext cx="5006160" cy="321635"/>
            </a:xfrm>
            <a:prstGeom prst="rect">
              <a:avLst/>
            </a:prstGeom>
            <a:noFill/>
          </p:spPr>
          <p:txBody>
            <a:bodyPr wrap="square" rtlCol="0">
              <a:spAutoFit/>
            </a:bodyPr>
            <a:lstStyle/>
            <a:p>
              <a:pPr algn="just"/>
              <a:r>
                <a:rPr lang="uk-UA" sz="1600" dirty="0">
                  <a:solidFill>
                    <a:srgbClr val="0070C0"/>
                  </a:solidFill>
                  <a:latin typeface="Oswald" panose="02000503000000000000" pitchFamily="2" charset="0"/>
                </a:rPr>
                <a:t>Позакласна робота</a:t>
              </a:r>
              <a:endParaRPr lang="en-US" sz="1600" dirty="0">
                <a:solidFill>
                  <a:srgbClr val="0070C0"/>
                </a:solidFill>
                <a:latin typeface="Oswald" panose="02000503000000000000" pitchFamily="2" charset="0"/>
              </a:endParaRPr>
            </a:p>
          </p:txBody>
        </p:sp>
        <p:sp>
          <p:nvSpPr>
            <p:cNvPr id="21" name="TextBox 20">
              <a:extLst>
                <a:ext uri="{FF2B5EF4-FFF2-40B4-BE49-F238E27FC236}">
                  <a16:creationId xmlns="" xmlns:a16="http://schemas.microsoft.com/office/drawing/2014/main" id="{38EF35EA-3ADD-4EC5-A870-8F6342ECE5C7}"/>
                </a:ext>
              </a:extLst>
            </p:cNvPr>
            <p:cNvSpPr txBox="1"/>
            <p:nvPr/>
          </p:nvSpPr>
          <p:spPr>
            <a:xfrm>
              <a:off x="3422372" y="4263143"/>
              <a:ext cx="5860598" cy="555551"/>
            </a:xfrm>
            <a:prstGeom prst="rect">
              <a:avLst/>
            </a:prstGeom>
            <a:noFill/>
          </p:spPr>
          <p:txBody>
            <a:bodyPr wrap="square" rtlCol="0">
              <a:spAutoFit/>
            </a:bodyPr>
            <a:lstStyle/>
            <a:p>
              <a:pPr algn="just"/>
              <a:r>
                <a:rPr lang="uk-UA" sz="1600" dirty="0">
                  <a:latin typeface="+mj-lt"/>
                </a:rPr>
                <a:t>Матеріали позакласних заходів, </a:t>
              </a:r>
              <a:r>
                <a:rPr lang="uk-UA" sz="1600" dirty="0" smtClean="0">
                  <a:latin typeface="+mj-lt"/>
                </a:rPr>
                <a:t>конкурсів </a:t>
              </a:r>
              <a:endParaRPr lang="en-US" sz="1600" dirty="0">
                <a:latin typeface="+mj-lt"/>
              </a:endParaRPr>
            </a:p>
          </p:txBody>
        </p:sp>
      </p:grpSp>
      <p:grpSp>
        <p:nvGrpSpPr>
          <p:cNvPr id="5" name="Group 9">
            <a:extLst>
              <a:ext uri="{FF2B5EF4-FFF2-40B4-BE49-F238E27FC236}">
                <a16:creationId xmlns="" xmlns:a16="http://schemas.microsoft.com/office/drawing/2014/main" id="{92304F67-3502-41A2-A4AD-C915E38FAA51}"/>
              </a:ext>
            </a:extLst>
          </p:cNvPr>
          <p:cNvGrpSpPr/>
          <p:nvPr/>
        </p:nvGrpSpPr>
        <p:grpSpPr>
          <a:xfrm>
            <a:off x="3544097" y="1869903"/>
            <a:ext cx="3694911" cy="885288"/>
            <a:chOff x="3422372" y="1885817"/>
            <a:chExt cx="5860598" cy="841046"/>
          </a:xfrm>
        </p:grpSpPr>
        <p:sp>
          <p:nvSpPr>
            <p:cNvPr id="24" name="TextBox 23">
              <a:extLst>
                <a:ext uri="{FF2B5EF4-FFF2-40B4-BE49-F238E27FC236}">
                  <a16:creationId xmlns="" xmlns:a16="http://schemas.microsoft.com/office/drawing/2014/main" id="{477C0EF2-3745-436F-A2D5-707A7B2C5EDD}"/>
                </a:ext>
              </a:extLst>
            </p:cNvPr>
            <p:cNvSpPr txBox="1"/>
            <p:nvPr/>
          </p:nvSpPr>
          <p:spPr>
            <a:xfrm>
              <a:off x="3422372" y="1885817"/>
              <a:ext cx="4097015" cy="321635"/>
            </a:xfrm>
            <a:prstGeom prst="rect">
              <a:avLst/>
            </a:prstGeom>
            <a:noFill/>
          </p:spPr>
          <p:txBody>
            <a:bodyPr wrap="square" rtlCol="0">
              <a:spAutoFit/>
            </a:bodyPr>
            <a:lstStyle/>
            <a:p>
              <a:r>
                <a:rPr lang="uk-UA" sz="1600" dirty="0">
                  <a:solidFill>
                    <a:srgbClr val="002060"/>
                  </a:solidFill>
                  <a:latin typeface="Oswald" panose="02000503000000000000" pitchFamily="2" charset="0"/>
                </a:rPr>
                <a:t>Методична робота</a:t>
              </a:r>
              <a:endParaRPr lang="en-US" sz="1600" dirty="0">
                <a:solidFill>
                  <a:srgbClr val="002060"/>
                </a:solidFill>
                <a:latin typeface="Oswald" panose="02000503000000000000" pitchFamily="2" charset="0"/>
              </a:endParaRPr>
            </a:p>
          </p:txBody>
        </p:sp>
        <p:sp>
          <p:nvSpPr>
            <p:cNvPr id="25" name="TextBox 24">
              <a:extLst>
                <a:ext uri="{FF2B5EF4-FFF2-40B4-BE49-F238E27FC236}">
                  <a16:creationId xmlns="" xmlns:a16="http://schemas.microsoft.com/office/drawing/2014/main" id="{E032C9D0-77F8-4E5F-829C-E46507293958}"/>
                </a:ext>
              </a:extLst>
            </p:cNvPr>
            <p:cNvSpPr txBox="1"/>
            <p:nvPr/>
          </p:nvSpPr>
          <p:spPr>
            <a:xfrm>
              <a:off x="3422372" y="2171312"/>
              <a:ext cx="5860598" cy="555551"/>
            </a:xfrm>
            <a:prstGeom prst="rect">
              <a:avLst/>
            </a:prstGeom>
            <a:noFill/>
          </p:spPr>
          <p:txBody>
            <a:bodyPr wrap="square" rtlCol="0">
              <a:spAutoFit/>
            </a:bodyPr>
            <a:lstStyle/>
            <a:p>
              <a:r>
                <a:rPr lang="uk-UA" sz="1600" dirty="0">
                  <a:latin typeface="+mj-lt"/>
                </a:rPr>
                <a:t>Методичні напрацювання, дидактичні </a:t>
              </a:r>
              <a:r>
                <a:rPr lang="uk-UA" sz="1600" dirty="0" smtClean="0">
                  <a:latin typeface="+mj-lt"/>
                </a:rPr>
                <a:t>матеріали</a:t>
              </a:r>
              <a:endParaRPr lang="en-US" sz="1600" dirty="0">
                <a:latin typeface="+mj-lt"/>
              </a:endParaRPr>
            </a:p>
          </p:txBody>
        </p:sp>
      </p:grpSp>
      <p:grpSp>
        <p:nvGrpSpPr>
          <p:cNvPr id="6" name="Group 8">
            <a:extLst>
              <a:ext uri="{FF2B5EF4-FFF2-40B4-BE49-F238E27FC236}">
                <a16:creationId xmlns="" xmlns:a16="http://schemas.microsoft.com/office/drawing/2014/main" id="{2AD16CC5-FAFC-460C-8D0A-7F4439D5A11E}"/>
              </a:ext>
            </a:extLst>
          </p:cNvPr>
          <p:cNvGrpSpPr/>
          <p:nvPr/>
        </p:nvGrpSpPr>
        <p:grpSpPr>
          <a:xfrm>
            <a:off x="3637223" y="318105"/>
            <a:ext cx="3771110" cy="885289"/>
            <a:chOff x="3422370" y="839901"/>
            <a:chExt cx="5860600" cy="841046"/>
          </a:xfrm>
        </p:grpSpPr>
        <p:sp>
          <p:nvSpPr>
            <p:cNvPr id="26" name="TextBox 25">
              <a:extLst>
                <a:ext uri="{FF2B5EF4-FFF2-40B4-BE49-F238E27FC236}">
                  <a16:creationId xmlns="" xmlns:a16="http://schemas.microsoft.com/office/drawing/2014/main" id="{5AA23265-34BF-4359-AF27-74720DA36C2A}"/>
                </a:ext>
              </a:extLst>
            </p:cNvPr>
            <p:cNvSpPr txBox="1"/>
            <p:nvPr/>
          </p:nvSpPr>
          <p:spPr>
            <a:xfrm>
              <a:off x="3422370" y="839901"/>
              <a:ext cx="2499124" cy="321635"/>
            </a:xfrm>
            <a:prstGeom prst="rect">
              <a:avLst/>
            </a:prstGeom>
            <a:noFill/>
          </p:spPr>
          <p:txBody>
            <a:bodyPr wrap="square" rtlCol="0">
              <a:spAutoFit/>
            </a:bodyPr>
            <a:lstStyle/>
            <a:p>
              <a:r>
                <a:rPr lang="uk-UA" sz="1600" dirty="0">
                  <a:solidFill>
                    <a:srgbClr val="D01276"/>
                  </a:solidFill>
                  <a:latin typeface="Oswald" panose="02000503000000000000" pitchFamily="2" charset="0"/>
                </a:rPr>
                <a:t>Про мене</a:t>
              </a:r>
              <a:endParaRPr lang="en-US" sz="1600" dirty="0">
                <a:solidFill>
                  <a:srgbClr val="D01276"/>
                </a:solidFill>
                <a:latin typeface="Oswald" panose="02000503000000000000" pitchFamily="2" charset="0"/>
              </a:endParaRPr>
            </a:p>
          </p:txBody>
        </p:sp>
        <p:sp>
          <p:nvSpPr>
            <p:cNvPr id="27" name="TextBox 26">
              <a:extLst>
                <a:ext uri="{FF2B5EF4-FFF2-40B4-BE49-F238E27FC236}">
                  <a16:creationId xmlns="" xmlns:a16="http://schemas.microsoft.com/office/drawing/2014/main" id="{4D7F8EA2-A855-424F-ACCA-684406BADCB1}"/>
                </a:ext>
              </a:extLst>
            </p:cNvPr>
            <p:cNvSpPr txBox="1"/>
            <p:nvPr/>
          </p:nvSpPr>
          <p:spPr>
            <a:xfrm>
              <a:off x="3422372" y="1125397"/>
              <a:ext cx="5860598" cy="555550"/>
            </a:xfrm>
            <a:prstGeom prst="rect">
              <a:avLst/>
            </a:prstGeom>
            <a:noFill/>
          </p:spPr>
          <p:txBody>
            <a:bodyPr wrap="square" rtlCol="0">
              <a:spAutoFit/>
            </a:bodyPr>
            <a:lstStyle/>
            <a:p>
              <a:r>
                <a:rPr lang="uk-UA" sz="1600" dirty="0">
                  <a:latin typeface="+mj-lt"/>
                </a:rPr>
                <a:t>Спеціалізація, кваліфікація, категорія, стаж, курси підвищення кваліфікації </a:t>
              </a:r>
              <a:endParaRPr lang="en-US" sz="1600" dirty="0">
                <a:latin typeface="+mj-lt"/>
              </a:endParaRPr>
            </a:p>
          </p:txBody>
        </p:sp>
      </p:grpSp>
      <p:pic>
        <p:nvPicPr>
          <p:cNvPr id="19" name="Рисунок 18" descr="pngegg (2).png"/>
          <p:cNvPicPr>
            <a:picLocks noChangeAspect="1"/>
          </p:cNvPicPr>
          <p:nvPr/>
        </p:nvPicPr>
        <p:blipFill>
          <a:blip r:embed="rId5" cstate="print"/>
          <a:stretch>
            <a:fillRect/>
          </a:stretch>
        </p:blipFill>
        <p:spPr>
          <a:xfrm>
            <a:off x="8296874" y="939798"/>
            <a:ext cx="3284425" cy="4732867"/>
          </a:xfrm>
          <a:prstGeom prst="rect">
            <a:avLst/>
          </a:prstGeom>
        </p:spPr>
      </p:pic>
      <p:sp>
        <p:nvSpPr>
          <p:cNvPr id="30" name="TextBox 29">
            <a:extLst>
              <a:ext uri="{FF2B5EF4-FFF2-40B4-BE49-F238E27FC236}">
                <a16:creationId xmlns="" xmlns:a16="http://schemas.microsoft.com/office/drawing/2014/main" id="{73DE9C29-526E-42E9-A5ED-1A457305F5B7}"/>
              </a:ext>
            </a:extLst>
          </p:cNvPr>
          <p:cNvSpPr txBox="1"/>
          <p:nvPr/>
        </p:nvSpPr>
        <p:spPr>
          <a:xfrm>
            <a:off x="2174022" y="661975"/>
            <a:ext cx="1182771" cy="523220"/>
          </a:xfrm>
          <a:prstGeom prst="rect">
            <a:avLst/>
          </a:prstGeom>
          <a:noFill/>
        </p:spPr>
        <p:txBody>
          <a:bodyPr wrap="square" rtlCol="0">
            <a:spAutoFit/>
          </a:bodyPr>
          <a:lstStyle/>
          <a:p>
            <a:pPr algn="ctr"/>
            <a:r>
              <a:rPr lang="en-US" sz="2800" dirty="0">
                <a:solidFill>
                  <a:schemeClr val="bg1"/>
                </a:solidFill>
                <a:latin typeface="Times New Roman" pitchFamily="18" charset="0"/>
                <a:cs typeface="Times New Roman" pitchFamily="18" charset="0"/>
              </a:rPr>
              <a:t>01</a:t>
            </a:r>
          </a:p>
        </p:txBody>
      </p:sp>
      <p:sp>
        <p:nvSpPr>
          <p:cNvPr id="31" name="TextBox 30">
            <a:extLst>
              <a:ext uri="{FF2B5EF4-FFF2-40B4-BE49-F238E27FC236}">
                <a16:creationId xmlns="" xmlns:a16="http://schemas.microsoft.com/office/drawing/2014/main" id="{73DE9C29-526E-42E9-A5ED-1A457305F5B7}"/>
              </a:ext>
            </a:extLst>
          </p:cNvPr>
          <p:cNvSpPr txBox="1"/>
          <p:nvPr/>
        </p:nvSpPr>
        <p:spPr>
          <a:xfrm>
            <a:off x="2207889" y="2245243"/>
            <a:ext cx="1182771" cy="523220"/>
          </a:xfrm>
          <a:prstGeom prst="rect">
            <a:avLst/>
          </a:prstGeom>
          <a:noFill/>
        </p:spPr>
        <p:txBody>
          <a:bodyPr wrap="square" rtlCol="0">
            <a:spAutoFit/>
          </a:bodyPr>
          <a:lstStyle/>
          <a:p>
            <a:pPr algn="ctr"/>
            <a:r>
              <a:rPr lang="en-US" sz="2800" dirty="0" smtClean="0">
                <a:solidFill>
                  <a:schemeClr val="bg1"/>
                </a:solidFill>
                <a:latin typeface="Times New Roman" pitchFamily="18" charset="0"/>
                <a:cs typeface="Times New Roman" pitchFamily="18" charset="0"/>
              </a:rPr>
              <a:t>0</a:t>
            </a:r>
            <a:r>
              <a:rPr lang="uk-UA" sz="2800" dirty="0" smtClean="0">
                <a:solidFill>
                  <a:schemeClr val="bg1"/>
                </a:solidFill>
                <a:latin typeface="Times New Roman" pitchFamily="18" charset="0"/>
                <a:cs typeface="Times New Roman" pitchFamily="18" charset="0"/>
              </a:rPr>
              <a:t>2</a:t>
            </a:r>
            <a:endParaRPr lang="en-US" sz="2800" dirty="0">
              <a:solidFill>
                <a:schemeClr val="bg1"/>
              </a:solidFill>
              <a:latin typeface="Times New Roman" pitchFamily="18" charset="0"/>
              <a:cs typeface="Times New Roman" pitchFamily="18" charset="0"/>
            </a:endParaRPr>
          </a:p>
        </p:txBody>
      </p:sp>
      <p:sp>
        <p:nvSpPr>
          <p:cNvPr id="32" name="TextBox 31">
            <a:extLst>
              <a:ext uri="{FF2B5EF4-FFF2-40B4-BE49-F238E27FC236}">
                <a16:creationId xmlns="" xmlns:a16="http://schemas.microsoft.com/office/drawing/2014/main" id="{73DE9C29-526E-42E9-A5ED-1A457305F5B7}"/>
              </a:ext>
            </a:extLst>
          </p:cNvPr>
          <p:cNvSpPr txBox="1"/>
          <p:nvPr/>
        </p:nvSpPr>
        <p:spPr>
          <a:xfrm>
            <a:off x="2123222" y="3777709"/>
            <a:ext cx="1182771" cy="523220"/>
          </a:xfrm>
          <a:prstGeom prst="rect">
            <a:avLst/>
          </a:prstGeom>
          <a:noFill/>
        </p:spPr>
        <p:txBody>
          <a:bodyPr wrap="square" rtlCol="0">
            <a:spAutoFit/>
          </a:bodyPr>
          <a:lstStyle/>
          <a:p>
            <a:pPr algn="ctr"/>
            <a:r>
              <a:rPr lang="en-US" sz="2800" dirty="0" smtClean="0">
                <a:solidFill>
                  <a:schemeClr val="bg1"/>
                </a:solidFill>
                <a:latin typeface="Times New Roman" pitchFamily="18" charset="0"/>
                <a:cs typeface="Times New Roman" pitchFamily="18" charset="0"/>
              </a:rPr>
              <a:t>0</a:t>
            </a:r>
            <a:r>
              <a:rPr lang="uk-UA" sz="2800" dirty="0" smtClean="0">
                <a:solidFill>
                  <a:schemeClr val="bg1"/>
                </a:solidFill>
                <a:latin typeface="Times New Roman" pitchFamily="18" charset="0"/>
                <a:cs typeface="Times New Roman" pitchFamily="18" charset="0"/>
              </a:rPr>
              <a:t>3</a:t>
            </a:r>
            <a:endParaRPr lang="en-US" sz="2800" dirty="0">
              <a:solidFill>
                <a:schemeClr val="bg1"/>
              </a:solidFill>
              <a:latin typeface="Times New Roman" pitchFamily="18" charset="0"/>
              <a:cs typeface="Times New Roman" pitchFamily="18" charset="0"/>
            </a:endParaRPr>
          </a:p>
        </p:txBody>
      </p:sp>
      <p:sp>
        <p:nvSpPr>
          <p:cNvPr id="33" name="TextBox 32">
            <a:extLst>
              <a:ext uri="{FF2B5EF4-FFF2-40B4-BE49-F238E27FC236}">
                <a16:creationId xmlns="" xmlns:a16="http://schemas.microsoft.com/office/drawing/2014/main" id="{73DE9C29-526E-42E9-A5ED-1A457305F5B7}"/>
              </a:ext>
            </a:extLst>
          </p:cNvPr>
          <p:cNvSpPr txBox="1"/>
          <p:nvPr/>
        </p:nvSpPr>
        <p:spPr>
          <a:xfrm>
            <a:off x="2190956" y="5318643"/>
            <a:ext cx="1182771" cy="523220"/>
          </a:xfrm>
          <a:prstGeom prst="rect">
            <a:avLst/>
          </a:prstGeom>
          <a:noFill/>
        </p:spPr>
        <p:txBody>
          <a:bodyPr wrap="square" rtlCol="0">
            <a:spAutoFit/>
          </a:bodyPr>
          <a:lstStyle/>
          <a:p>
            <a:pPr algn="ctr"/>
            <a:r>
              <a:rPr lang="en-US" sz="2800" dirty="0" smtClean="0">
                <a:solidFill>
                  <a:schemeClr val="bg1"/>
                </a:solidFill>
                <a:latin typeface="Times New Roman" pitchFamily="18" charset="0"/>
                <a:cs typeface="Times New Roman" pitchFamily="18" charset="0"/>
              </a:rPr>
              <a:t>0</a:t>
            </a:r>
            <a:r>
              <a:rPr lang="uk-UA" sz="2800" dirty="0" smtClean="0">
                <a:solidFill>
                  <a:schemeClr val="bg1"/>
                </a:solidFill>
                <a:latin typeface="Times New Roman" pitchFamily="18" charset="0"/>
                <a:cs typeface="Times New Roman" pitchFamily="18" charset="0"/>
              </a:rPr>
              <a:t>4</a:t>
            </a:r>
            <a:endParaRPr lang="en-US" sz="28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713175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1"/>
          <p:cNvGrpSpPr/>
          <p:nvPr/>
        </p:nvGrpSpPr>
        <p:grpSpPr>
          <a:xfrm>
            <a:off x="0" y="0"/>
            <a:ext cx="12192000" cy="6858000"/>
            <a:chOff x="0" y="0"/>
            <a:chExt cx="12192000" cy="6858000"/>
          </a:xfrm>
        </p:grpSpPr>
        <p:pic>
          <p:nvPicPr>
            <p:cNvPr id="14" name="Рисунок 13"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15" name="Рисунок 14"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grpSp>
        <p:nvGrpSpPr>
          <p:cNvPr id="3" name="Group 3">
            <a:extLst>
              <a:ext uri="{FF2B5EF4-FFF2-40B4-BE49-F238E27FC236}">
                <a16:creationId xmlns="" xmlns:a16="http://schemas.microsoft.com/office/drawing/2014/main" id="{2334503A-A207-4840-9877-8BC3C778C799}"/>
              </a:ext>
            </a:extLst>
          </p:cNvPr>
          <p:cNvGrpSpPr/>
          <p:nvPr/>
        </p:nvGrpSpPr>
        <p:grpSpPr>
          <a:xfrm>
            <a:off x="844747" y="0"/>
            <a:ext cx="1288852" cy="1188639"/>
            <a:chOff x="911545" y="1859361"/>
            <a:chExt cx="1146410" cy="992639"/>
          </a:xfrm>
        </p:grpSpPr>
        <p:grpSp>
          <p:nvGrpSpPr>
            <p:cNvPr id="4" name="Group 52">
              <a:extLst>
                <a:ext uri="{FF2B5EF4-FFF2-40B4-BE49-F238E27FC236}">
                  <a16:creationId xmlns="" xmlns:a16="http://schemas.microsoft.com/office/drawing/2014/main" id="{47A0DAC4-577B-4580-B242-CCF8287FE333}"/>
                </a:ext>
              </a:extLst>
            </p:cNvPr>
            <p:cNvGrpSpPr/>
            <p:nvPr/>
          </p:nvGrpSpPr>
          <p:grpSpPr>
            <a:xfrm>
              <a:off x="1044295" y="1859361"/>
              <a:ext cx="1013660" cy="992639"/>
              <a:chOff x="368100" y="1681449"/>
              <a:chExt cx="1125418" cy="1102079"/>
            </a:xfrm>
          </p:grpSpPr>
          <p:sp>
            <p:nvSpPr>
              <p:cNvPr id="6" name="Arrow: Pentagon 48">
                <a:extLst>
                  <a:ext uri="{FF2B5EF4-FFF2-40B4-BE49-F238E27FC236}">
                    <a16:creationId xmlns="" xmlns:a16="http://schemas.microsoft.com/office/drawing/2014/main" id="{2A37E57C-BCC4-4950-88C9-E163262EED0F}"/>
                  </a:ext>
                </a:extLst>
              </p:cNvPr>
              <p:cNvSpPr/>
              <p:nvPr/>
            </p:nvSpPr>
            <p:spPr>
              <a:xfrm>
                <a:off x="368102" y="1681449"/>
                <a:ext cx="1125416" cy="1036093"/>
              </a:xfrm>
              <a:prstGeom prst="homePlate">
                <a:avLst/>
              </a:prstGeom>
              <a:gradFill flip="none" rotWithShape="1">
                <a:gsLst>
                  <a:gs pos="0">
                    <a:srgbClr val="00CC99"/>
                  </a:gs>
                  <a:gs pos="100000">
                    <a:srgbClr val="006666"/>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49">
                <a:extLst>
                  <a:ext uri="{FF2B5EF4-FFF2-40B4-BE49-F238E27FC236}">
                    <a16:creationId xmlns="" xmlns:a16="http://schemas.microsoft.com/office/drawing/2014/main" id="{BDC1B122-CAC1-4C05-B4ED-E522B56517B1}"/>
                  </a:ext>
                </a:extLst>
              </p:cNvPr>
              <p:cNvSpPr/>
              <p:nvPr/>
            </p:nvSpPr>
            <p:spPr>
              <a:xfrm flipH="1" flipV="1">
                <a:off x="368100" y="2717542"/>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 xmlns:a16="http://schemas.microsoft.com/office/drawing/2014/main" id="{82231D5C-374F-4FDD-B1FF-4458D376EE22}"/>
                </a:ext>
              </a:extLst>
            </p:cNvPr>
            <p:cNvSpPr txBox="1"/>
            <p:nvPr/>
          </p:nvSpPr>
          <p:spPr>
            <a:xfrm>
              <a:off x="911545" y="2110246"/>
              <a:ext cx="975646" cy="385539"/>
            </a:xfrm>
            <a:prstGeom prst="rect">
              <a:avLst/>
            </a:prstGeom>
            <a:noFill/>
          </p:spPr>
          <p:txBody>
            <a:bodyPr wrap="square" rtlCol="0">
              <a:spAutoFit/>
            </a:bodyPr>
            <a:lstStyle/>
            <a:p>
              <a:pPr algn="ctr"/>
              <a:r>
                <a:rPr lang="en-US" sz="2400" dirty="0">
                  <a:solidFill>
                    <a:schemeClr val="bg1"/>
                  </a:solidFill>
                  <a:latin typeface="Oswald" panose="02000503000000000000" pitchFamily="2" charset="0"/>
                </a:rPr>
                <a:t>02</a:t>
              </a:r>
            </a:p>
          </p:txBody>
        </p:sp>
      </p:grpSp>
      <p:sp>
        <p:nvSpPr>
          <p:cNvPr id="9" name="TextBox 8">
            <a:extLst>
              <a:ext uri="{FF2B5EF4-FFF2-40B4-BE49-F238E27FC236}">
                <a16:creationId xmlns="" xmlns:a16="http://schemas.microsoft.com/office/drawing/2014/main" id="{477C0EF2-3745-436F-A2D5-707A7B2C5EDD}"/>
              </a:ext>
            </a:extLst>
          </p:cNvPr>
          <p:cNvSpPr txBox="1"/>
          <p:nvPr/>
        </p:nvSpPr>
        <p:spPr>
          <a:xfrm>
            <a:off x="2296313" y="234818"/>
            <a:ext cx="4097015" cy="584775"/>
          </a:xfrm>
          <a:prstGeom prst="rect">
            <a:avLst/>
          </a:prstGeom>
          <a:noFill/>
        </p:spPr>
        <p:txBody>
          <a:bodyPr wrap="square" rtlCol="0">
            <a:spAutoFit/>
          </a:bodyPr>
          <a:lstStyle/>
          <a:p>
            <a:r>
              <a:rPr lang="uk-UA" sz="3200" dirty="0">
                <a:solidFill>
                  <a:schemeClr val="bg1"/>
                </a:solidFill>
                <a:latin typeface="Oswald" panose="02000503000000000000" pitchFamily="2" charset="0"/>
              </a:rPr>
              <a:t>Методична робота</a:t>
            </a:r>
            <a:endParaRPr lang="en-US" sz="3200" dirty="0">
              <a:solidFill>
                <a:schemeClr val="bg1"/>
              </a:solidFill>
              <a:latin typeface="Oswald" panose="02000503000000000000" pitchFamily="2" charset="0"/>
            </a:endParaRPr>
          </a:p>
        </p:txBody>
      </p:sp>
      <p:sp>
        <p:nvSpPr>
          <p:cNvPr id="11" name="TextBox 10">
            <a:extLst>
              <a:ext uri="{FF2B5EF4-FFF2-40B4-BE49-F238E27FC236}">
                <a16:creationId xmlns="" xmlns:a16="http://schemas.microsoft.com/office/drawing/2014/main" id="{DC42A8D7-3F23-4766-B682-550D06E575F0}"/>
              </a:ext>
            </a:extLst>
          </p:cNvPr>
          <p:cNvSpPr txBox="1"/>
          <p:nvPr/>
        </p:nvSpPr>
        <p:spPr>
          <a:xfrm>
            <a:off x="2786364" y="1808217"/>
            <a:ext cx="8484544" cy="2862322"/>
          </a:xfrm>
          <a:prstGeom prst="rect">
            <a:avLst/>
          </a:prstGeom>
          <a:noFill/>
        </p:spPr>
        <p:txBody>
          <a:bodyPr wrap="square" rtlCol="0">
            <a:spAutoFit/>
          </a:bodyPr>
          <a:lstStyle/>
          <a:p>
            <a:pPr indent="449263" algn="just"/>
            <a:r>
              <a:rPr lang="uk-UA" sz="2000" dirty="0"/>
              <a:t>Розвиток творчих здібностей у дітей з особливими освітніми потребами вимагає терпіння, індивідуального підходу та використання різноманітних методик. Головне — забезпечити безпечну, комфортну атмосферу, де діти можуть експериментувати, самовиражатися та навчатися через творчість</a:t>
            </a:r>
            <a:r>
              <a:rPr lang="uk-UA" sz="2000" dirty="0" smtClean="0"/>
              <a:t>.</a:t>
            </a:r>
          </a:p>
          <a:p>
            <a:pPr indent="449263" algn="just"/>
            <a:r>
              <a:rPr lang="ru-RU" sz="2000" dirty="0" err="1" smtClean="0"/>
              <a:t>Особливості</a:t>
            </a:r>
            <a:r>
              <a:rPr lang="ru-RU" sz="2000" dirty="0" smtClean="0"/>
              <a:t> </a:t>
            </a:r>
            <a:r>
              <a:rPr lang="ru-RU" sz="2000" dirty="0"/>
              <a:t>в </a:t>
            </a:r>
            <a:r>
              <a:rPr lang="ru-RU" sz="2000" dirty="0" err="1"/>
              <a:t>дітей</a:t>
            </a:r>
            <a:r>
              <a:rPr lang="ru-RU" sz="2000" dirty="0"/>
              <a:t> </a:t>
            </a:r>
            <a:r>
              <a:rPr lang="ru-RU" sz="2000" dirty="0" err="1"/>
              <a:t>різні</a:t>
            </a:r>
            <a:r>
              <a:rPr lang="ru-RU" sz="2000" dirty="0"/>
              <a:t>: </a:t>
            </a:r>
            <a:r>
              <a:rPr lang="ru-RU" sz="2000" dirty="0" err="1"/>
              <a:t>фізичні</a:t>
            </a:r>
            <a:r>
              <a:rPr lang="ru-RU" sz="2000" dirty="0"/>
              <a:t>, </a:t>
            </a:r>
            <a:r>
              <a:rPr lang="ru-RU" sz="2000" dirty="0" err="1"/>
              <a:t>інтелектуальні</a:t>
            </a:r>
            <a:r>
              <a:rPr lang="ru-RU" sz="2000" dirty="0"/>
              <a:t>, </a:t>
            </a:r>
            <a:r>
              <a:rPr lang="ru-RU" sz="2000" dirty="0" err="1"/>
              <a:t>соціальні</a:t>
            </a:r>
            <a:r>
              <a:rPr lang="ru-RU" sz="2000" dirty="0"/>
              <a:t>, </a:t>
            </a:r>
            <a:r>
              <a:rPr lang="ru-RU" sz="2000" dirty="0" err="1"/>
              <a:t>мовні</a:t>
            </a:r>
            <a:r>
              <a:rPr lang="ru-RU" sz="2000" dirty="0"/>
              <a:t>, </a:t>
            </a:r>
            <a:r>
              <a:rPr lang="ru-RU" sz="2000" dirty="0" err="1"/>
              <a:t>емоційні</a:t>
            </a:r>
            <a:r>
              <a:rPr lang="ru-RU" sz="2000" dirty="0"/>
              <a:t> та </a:t>
            </a:r>
            <a:r>
              <a:rPr lang="ru-RU" sz="2000" dirty="0" err="1"/>
              <a:t>ін</a:t>
            </a:r>
            <a:r>
              <a:rPr lang="ru-RU" sz="2000" dirty="0"/>
              <a:t>. </a:t>
            </a:r>
            <a:r>
              <a:rPr lang="ru-RU" sz="2000" dirty="0" err="1"/>
              <a:t>Особливі</a:t>
            </a:r>
            <a:r>
              <a:rPr lang="ru-RU" sz="2000" dirty="0"/>
              <a:t> </a:t>
            </a:r>
            <a:r>
              <a:rPr lang="ru-RU" sz="2000" dirty="0" err="1"/>
              <a:t>діти</a:t>
            </a:r>
            <a:r>
              <a:rPr lang="ru-RU" sz="2000" dirty="0"/>
              <a:t> – </a:t>
            </a:r>
            <a:r>
              <a:rPr lang="ru-RU" sz="2000" dirty="0" err="1"/>
              <a:t>це</a:t>
            </a:r>
            <a:r>
              <a:rPr lang="ru-RU" sz="2000" dirty="0"/>
              <a:t> </a:t>
            </a:r>
            <a:r>
              <a:rPr lang="ru-RU" sz="2000" dirty="0" err="1"/>
              <a:t>діти</a:t>
            </a:r>
            <a:r>
              <a:rPr lang="ru-RU" sz="2000" dirty="0"/>
              <a:t> з проблемами </a:t>
            </a:r>
            <a:r>
              <a:rPr lang="ru-RU" sz="2000" dirty="0" err="1"/>
              <a:t>розвитку</a:t>
            </a:r>
            <a:r>
              <a:rPr lang="ru-RU" sz="2000" dirty="0"/>
              <a:t> і </a:t>
            </a:r>
            <a:r>
              <a:rPr lang="ru-RU" sz="2000" dirty="0" err="1"/>
              <a:t>обдаровані</a:t>
            </a:r>
            <a:r>
              <a:rPr lang="ru-RU" sz="2000" dirty="0"/>
              <a:t> </a:t>
            </a:r>
            <a:r>
              <a:rPr lang="ru-RU" sz="2000" dirty="0" err="1"/>
              <a:t>діти</a:t>
            </a:r>
            <a:r>
              <a:rPr lang="ru-RU" sz="2000" dirty="0"/>
              <a:t>, і </a:t>
            </a:r>
            <a:r>
              <a:rPr lang="ru-RU" sz="2000" dirty="0" err="1"/>
              <a:t>безпритульні</a:t>
            </a:r>
            <a:r>
              <a:rPr lang="ru-RU" sz="2000" dirty="0"/>
              <a:t> </a:t>
            </a:r>
            <a:r>
              <a:rPr lang="ru-RU" sz="2000" dirty="0" err="1"/>
              <a:t>діти</a:t>
            </a:r>
            <a:r>
              <a:rPr lang="ru-RU" sz="2000" dirty="0"/>
              <a:t>, і </a:t>
            </a:r>
            <a:r>
              <a:rPr lang="ru-RU" sz="2000" dirty="0" err="1"/>
              <a:t>діти</a:t>
            </a:r>
            <a:r>
              <a:rPr lang="ru-RU" sz="2000" dirty="0"/>
              <a:t> </a:t>
            </a:r>
            <a:r>
              <a:rPr lang="ru-RU" sz="2000" dirty="0" err="1"/>
              <a:t>мовних</a:t>
            </a:r>
            <a:r>
              <a:rPr lang="ru-RU" sz="2000" dirty="0"/>
              <a:t>, </a:t>
            </a:r>
            <a:r>
              <a:rPr lang="ru-RU" sz="2000" dirty="0" err="1"/>
              <a:t>етнічних</a:t>
            </a:r>
            <a:r>
              <a:rPr lang="ru-RU" sz="2000" dirty="0"/>
              <a:t> </a:t>
            </a:r>
            <a:r>
              <a:rPr lang="ru-RU" sz="2000" dirty="0" err="1"/>
              <a:t>чи</a:t>
            </a:r>
            <a:r>
              <a:rPr lang="ru-RU" sz="2000" dirty="0"/>
              <a:t> </a:t>
            </a:r>
            <a:r>
              <a:rPr lang="ru-RU" sz="2000" dirty="0" err="1"/>
              <a:t>культурних</a:t>
            </a:r>
            <a:r>
              <a:rPr lang="ru-RU" sz="2000" dirty="0"/>
              <a:t> </a:t>
            </a:r>
            <a:r>
              <a:rPr lang="ru-RU" sz="2000" dirty="0" err="1"/>
              <a:t>меншин</a:t>
            </a:r>
            <a:r>
              <a:rPr lang="ru-RU" sz="2000" dirty="0"/>
              <a:t>. Але школа, в </a:t>
            </a:r>
            <a:r>
              <a:rPr lang="ru-RU" sz="2000" dirty="0" err="1"/>
              <a:t>якій</a:t>
            </a:r>
            <a:r>
              <a:rPr lang="ru-RU" sz="2000" dirty="0"/>
              <a:t> </a:t>
            </a:r>
            <a:r>
              <a:rPr lang="ru-RU" sz="2000" dirty="0" err="1"/>
              <a:t>організовано</a:t>
            </a:r>
            <a:r>
              <a:rPr lang="ru-RU" sz="2000" dirty="0"/>
              <a:t> </a:t>
            </a:r>
            <a:r>
              <a:rPr lang="ru-RU" sz="2000" dirty="0" err="1"/>
              <a:t>інклюзивне</a:t>
            </a:r>
            <a:r>
              <a:rPr lang="ru-RU" sz="2000" dirty="0"/>
              <a:t> </a:t>
            </a:r>
            <a:r>
              <a:rPr lang="ru-RU" sz="2000" dirty="0" err="1"/>
              <a:t>навчання</a:t>
            </a:r>
            <a:r>
              <a:rPr lang="ru-RU" sz="2000" dirty="0"/>
              <a:t>, </a:t>
            </a:r>
            <a:r>
              <a:rPr lang="ru-RU" sz="2000" dirty="0" err="1"/>
              <a:t>відкрита</a:t>
            </a:r>
            <a:r>
              <a:rPr lang="ru-RU" sz="2000" dirty="0"/>
              <a:t> для </a:t>
            </a:r>
            <a:r>
              <a:rPr lang="ru-RU" sz="2000" dirty="0" err="1"/>
              <a:t>всіх</a:t>
            </a:r>
            <a:r>
              <a:rPr lang="ru-RU" sz="2000" dirty="0"/>
              <a:t> </a:t>
            </a:r>
            <a:r>
              <a:rPr lang="ru-RU" sz="2000" dirty="0" err="1"/>
              <a:t>дітей</a:t>
            </a:r>
            <a:r>
              <a:rPr lang="ru-RU" sz="2000" dirty="0"/>
              <a:t>, </a:t>
            </a:r>
            <a:r>
              <a:rPr lang="ru-RU" sz="2000" dirty="0" err="1"/>
              <a:t>незалежно</a:t>
            </a:r>
            <a:r>
              <a:rPr lang="ru-RU" sz="2000" dirty="0"/>
              <a:t> </a:t>
            </a:r>
            <a:r>
              <a:rPr lang="ru-RU" sz="2000" dirty="0" err="1"/>
              <a:t>від</a:t>
            </a:r>
            <a:r>
              <a:rPr lang="ru-RU" sz="2000" dirty="0"/>
              <a:t> </a:t>
            </a:r>
            <a:r>
              <a:rPr lang="ru-RU" sz="2000" dirty="0" err="1"/>
              <a:t>їх</a:t>
            </a:r>
            <a:r>
              <a:rPr lang="ru-RU" sz="2000" dirty="0"/>
              <a:t> </a:t>
            </a:r>
            <a:r>
              <a:rPr lang="ru-RU" sz="2000" dirty="0" err="1"/>
              <a:t>особливостей</a:t>
            </a:r>
            <a:r>
              <a:rPr lang="ru-RU" sz="2000" dirty="0"/>
              <a:t>.</a:t>
            </a:r>
          </a:p>
        </p:txBody>
      </p:sp>
      <p:pic>
        <p:nvPicPr>
          <p:cNvPr id="13" name="Рисунок 12" descr="pngwing.com (51).png"/>
          <p:cNvPicPr>
            <a:picLocks noChangeAspect="1"/>
          </p:cNvPicPr>
          <p:nvPr/>
        </p:nvPicPr>
        <p:blipFill>
          <a:blip r:embed="rId4" cstate="print"/>
          <a:stretch>
            <a:fillRect/>
          </a:stretch>
        </p:blipFill>
        <p:spPr>
          <a:xfrm>
            <a:off x="298107" y="2543240"/>
            <a:ext cx="2190150" cy="22996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1"/>
          <p:cNvGrpSpPr/>
          <p:nvPr/>
        </p:nvGrpSpPr>
        <p:grpSpPr>
          <a:xfrm>
            <a:off x="0" y="0"/>
            <a:ext cx="12192000" cy="6858000"/>
            <a:chOff x="0" y="0"/>
            <a:chExt cx="12192000" cy="6858000"/>
          </a:xfrm>
        </p:grpSpPr>
        <p:pic>
          <p:nvPicPr>
            <p:cNvPr id="14" name="Рисунок 13"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15" name="Рисунок 14"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grpSp>
        <p:nvGrpSpPr>
          <p:cNvPr id="3" name="Group 3">
            <a:extLst>
              <a:ext uri="{FF2B5EF4-FFF2-40B4-BE49-F238E27FC236}">
                <a16:creationId xmlns="" xmlns:a16="http://schemas.microsoft.com/office/drawing/2014/main" id="{2334503A-A207-4840-9877-8BC3C778C799}"/>
              </a:ext>
            </a:extLst>
          </p:cNvPr>
          <p:cNvGrpSpPr/>
          <p:nvPr/>
        </p:nvGrpSpPr>
        <p:grpSpPr>
          <a:xfrm>
            <a:off x="844747" y="0"/>
            <a:ext cx="1288852" cy="1188639"/>
            <a:chOff x="911545" y="1859361"/>
            <a:chExt cx="1146410" cy="992639"/>
          </a:xfrm>
        </p:grpSpPr>
        <p:grpSp>
          <p:nvGrpSpPr>
            <p:cNvPr id="4" name="Group 52">
              <a:extLst>
                <a:ext uri="{FF2B5EF4-FFF2-40B4-BE49-F238E27FC236}">
                  <a16:creationId xmlns="" xmlns:a16="http://schemas.microsoft.com/office/drawing/2014/main" id="{47A0DAC4-577B-4580-B242-CCF8287FE333}"/>
                </a:ext>
              </a:extLst>
            </p:cNvPr>
            <p:cNvGrpSpPr/>
            <p:nvPr/>
          </p:nvGrpSpPr>
          <p:grpSpPr>
            <a:xfrm>
              <a:off x="1044295" y="1859361"/>
              <a:ext cx="1013660" cy="992639"/>
              <a:chOff x="368100" y="1681449"/>
              <a:chExt cx="1125418" cy="1102079"/>
            </a:xfrm>
          </p:grpSpPr>
          <p:sp>
            <p:nvSpPr>
              <p:cNvPr id="6" name="Arrow: Pentagon 48">
                <a:extLst>
                  <a:ext uri="{FF2B5EF4-FFF2-40B4-BE49-F238E27FC236}">
                    <a16:creationId xmlns="" xmlns:a16="http://schemas.microsoft.com/office/drawing/2014/main" id="{2A37E57C-BCC4-4950-88C9-E163262EED0F}"/>
                  </a:ext>
                </a:extLst>
              </p:cNvPr>
              <p:cNvSpPr/>
              <p:nvPr/>
            </p:nvSpPr>
            <p:spPr>
              <a:xfrm>
                <a:off x="368102" y="1681449"/>
                <a:ext cx="1125416" cy="1036093"/>
              </a:xfrm>
              <a:prstGeom prst="homePlate">
                <a:avLst/>
              </a:prstGeom>
              <a:gradFill flip="none" rotWithShape="1">
                <a:gsLst>
                  <a:gs pos="0">
                    <a:srgbClr val="00CC99"/>
                  </a:gs>
                  <a:gs pos="100000">
                    <a:srgbClr val="006666"/>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49">
                <a:extLst>
                  <a:ext uri="{FF2B5EF4-FFF2-40B4-BE49-F238E27FC236}">
                    <a16:creationId xmlns="" xmlns:a16="http://schemas.microsoft.com/office/drawing/2014/main" id="{BDC1B122-CAC1-4C05-B4ED-E522B56517B1}"/>
                  </a:ext>
                </a:extLst>
              </p:cNvPr>
              <p:cNvSpPr/>
              <p:nvPr/>
            </p:nvSpPr>
            <p:spPr>
              <a:xfrm flipH="1" flipV="1">
                <a:off x="368100" y="2717542"/>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 xmlns:a16="http://schemas.microsoft.com/office/drawing/2014/main" id="{82231D5C-374F-4FDD-B1FF-4458D376EE22}"/>
                </a:ext>
              </a:extLst>
            </p:cNvPr>
            <p:cNvSpPr txBox="1"/>
            <p:nvPr/>
          </p:nvSpPr>
          <p:spPr>
            <a:xfrm>
              <a:off x="911545" y="2110246"/>
              <a:ext cx="975646" cy="385539"/>
            </a:xfrm>
            <a:prstGeom prst="rect">
              <a:avLst/>
            </a:prstGeom>
            <a:noFill/>
          </p:spPr>
          <p:txBody>
            <a:bodyPr wrap="square" rtlCol="0">
              <a:spAutoFit/>
            </a:bodyPr>
            <a:lstStyle/>
            <a:p>
              <a:pPr algn="ctr"/>
              <a:r>
                <a:rPr lang="en-US" sz="2400" dirty="0">
                  <a:solidFill>
                    <a:schemeClr val="bg1"/>
                  </a:solidFill>
                  <a:latin typeface="Oswald" panose="02000503000000000000" pitchFamily="2" charset="0"/>
                </a:rPr>
                <a:t>02</a:t>
              </a:r>
            </a:p>
          </p:txBody>
        </p:sp>
      </p:grpSp>
      <p:sp>
        <p:nvSpPr>
          <p:cNvPr id="9" name="TextBox 8">
            <a:extLst>
              <a:ext uri="{FF2B5EF4-FFF2-40B4-BE49-F238E27FC236}">
                <a16:creationId xmlns="" xmlns:a16="http://schemas.microsoft.com/office/drawing/2014/main" id="{477C0EF2-3745-436F-A2D5-707A7B2C5EDD}"/>
              </a:ext>
            </a:extLst>
          </p:cNvPr>
          <p:cNvSpPr txBox="1"/>
          <p:nvPr/>
        </p:nvSpPr>
        <p:spPr>
          <a:xfrm>
            <a:off x="2296313" y="234818"/>
            <a:ext cx="4097015" cy="584775"/>
          </a:xfrm>
          <a:prstGeom prst="rect">
            <a:avLst/>
          </a:prstGeom>
          <a:noFill/>
        </p:spPr>
        <p:txBody>
          <a:bodyPr wrap="square" rtlCol="0">
            <a:spAutoFit/>
          </a:bodyPr>
          <a:lstStyle/>
          <a:p>
            <a:r>
              <a:rPr lang="uk-UA" sz="3200" dirty="0">
                <a:solidFill>
                  <a:schemeClr val="bg1"/>
                </a:solidFill>
                <a:latin typeface="Oswald" panose="02000503000000000000" pitchFamily="2" charset="0"/>
              </a:rPr>
              <a:t>Методична робота</a:t>
            </a:r>
            <a:endParaRPr lang="en-US" sz="3200" dirty="0">
              <a:solidFill>
                <a:schemeClr val="bg1"/>
              </a:solidFill>
              <a:latin typeface="Oswald" panose="02000503000000000000" pitchFamily="2" charset="0"/>
            </a:endParaRPr>
          </a:p>
        </p:txBody>
      </p:sp>
      <p:pic>
        <p:nvPicPr>
          <p:cNvPr id="8" name="Рисунок 7"/>
          <p:cNvPicPr>
            <a:picLocks noChangeAspect="1"/>
          </p:cNvPicPr>
          <p:nvPr/>
        </p:nvPicPr>
        <p:blipFill rotWithShape="1">
          <a:blip r:embed="rId4"/>
          <a:srcRect l="33004" t="19256" r="5696" b="26130"/>
          <a:stretch/>
        </p:blipFill>
        <p:spPr>
          <a:xfrm>
            <a:off x="1833129" y="1054411"/>
            <a:ext cx="7421976" cy="4959384"/>
          </a:xfrm>
          <a:prstGeom prst="rect">
            <a:avLst/>
          </a:prstGeom>
          <a:ln>
            <a:noFill/>
          </a:ln>
          <a:effectLst>
            <a:softEdge rad="112500"/>
          </a:effectLst>
        </p:spPr>
      </p:pic>
    </p:spTree>
    <p:extLst>
      <p:ext uri="{BB962C8B-B14F-4D97-AF65-F5344CB8AC3E}">
        <p14:creationId xmlns:p14="http://schemas.microsoft.com/office/powerpoint/2010/main" val="66868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1"/>
          <p:cNvGrpSpPr/>
          <p:nvPr/>
        </p:nvGrpSpPr>
        <p:grpSpPr>
          <a:xfrm>
            <a:off x="0" y="0"/>
            <a:ext cx="12192000" cy="6858000"/>
            <a:chOff x="0" y="0"/>
            <a:chExt cx="12192000" cy="6858000"/>
          </a:xfrm>
        </p:grpSpPr>
        <p:pic>
          <p:nvPicPr>
            <p:cNvPr id="14" name="Рисунок 13"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15" name="Рисунок 14"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grpSp>
        <p:nvGrpSpPr>
          <p:cNvPr id="3" name="Group 3">
            <a:extLst>
              <a:ext uri="{FF2B5EF4-FFF2-40B4-BE49-F238E27FC236}">
                <a16:creationId xmlns="" xmlns:a16="http://schemas.microsoft.com/office/drawing/2014/main" id="{2334503A-A207-4840-9877-8BC3C778C799}"/>
              </a:ext>
            </a:extLst>
          </p:cNvPr>
          <p:cNvGrpSpPr/>
          <p:nvPr/>
        </p:nvGrpSpPr>
        <p:grpSpPr>
          <a:xfrm>
            <a:off x="844747" y="0"/>
            <a:ext cx="1288852" cy="1188639"/>
            <a:chOff x="911545" y="1859361"/>
            <a:chExt cx="1146410" cy="992639"/>
          </a:xfrm>
        </p:grpSpPr>
        <p:grpSp>
          <p:nvGrpSpPr>
            <p:cNvPr id="4" name="Group 52">
              <a:extLst>
                <a:ext uri="{FF2B5EF4-FFF2-40B4-BE49-F238E27FC236}">
                  <a16:creationId xmlns="" xmlns:a16="http://schemas.microsoft.com/office/drawing/2014/main" id="{47A0DAC4-577B-4580-B242-CCF8287FE333}"/>
                </a:ext>
              </a:extLst>
            </p:cNvPr>
            <p:cNvGrpSpPr/>
            <p:nvPr/>
          </p:nvGrpSpPr>
          <p:grpSpPr>
            <a:xfrm>
              <a:off x="1044295" y="1859361"/>
              <a:ext cx="1013660" cy="992639"/>
              <a:chOff x="368100" y="1681449"/>
              <a:chExt cx="1125418" cy="1102079"/>
            </a:xfrm>
          </p:grpSpPr>
          <p:sp>
            <p:nvSpPr>
              <p:cNvPr id="6" name="Arrow: Pentagon 48">
                <a:extLst>
                  <a:ext uri="{FF2B5EF4-FFF2-40B4-BE49-F238E27FC236}">
                    <a16:creationId xmlns="" xmlns:a16="http://schemas.microsoft.com/office/drawing/2014/main" id="{2A37E57C-BCC4-4950-88C9-E163262EED0F}"/>
                  </a:ext>
                </a:extLst>
              </p:cNvPr>
              <p:cNvSpPr/>
              <p:nvPr/>
            </p:nvSpPr>
            <p:spPr>
              <a:xfrm>
                <a:off x="368102" y="1681449"/>
                <a:ext cx="1125416" cy="1036093"/>
              </a:xfrm>
              <a:prstGeom prst="homePlate">
                <a:avLst/>
              </a:prstGeom>
              <a:gradFill flip="none" rotWithShape="1">
                <a:gsLst>
                  <a:gs pos="0">
                    <a:srgbClr val="00CC99"/>
                  </a:gs>
                  <a:gs pos="100000">
                    <a:srgbClr val="006666"/>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49">
                <a:extLst>
                  <a:ext uri="{FF2B5EF4-FFF2-40B4-BE49-F238E27FC236}">
                    <a16:creationId xmlns="" xmlns:a16="http://schemas.microsoft.com/office/drawing/2014/main" id="{BDC1B122-CAC1-4C05-B4ED-E522B56517B1}"/>
                  </a:ext>
                </a:extLst>
              </p:cNvPr>
              <p:cNvSpPr/>
              <p:nvPr/>
            </p:nvSpPr>
            <p:spPr>
              <a:xfrm flipH="1" flipV="1">
                <a:off x="368100" y="2717542"/>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 xmlns:a16="http://schemas.microsoft.com/office/drawing/2014/main" id="{82231D5C-374F-4FDD-B1FF-4458D376EE22}"/>
                </a:ext>
              </a:extLst>
            </p:cNvPr>
            <p:cNvSpPr txBox="1"/>
            <p:nvPr/>
          </p:nvSpPr>
          <p:spPr>
            <a:xfrm>
              <a:off x="911545" y="2110246"/>
              <a:ext cx="975646" cy="385539"/>
            </a:xfrm>
            <a:prstGeom prst="rect">
              <a:avLst/>
            </a:prstGeom>
            <a:noFill/>
          </p:spPr>
          <p:txBody>
            <a:bodyPr wrap="square" rtlCol="0">
              <a:spAutoFit/>
            </a:bodyPr>
            <a:lstStyle/>
            <a:p>
              <a:pPr algn="ctr"/>
              <a:r>
                <a:rPr lang="en-US" sz="2400" dirty="0">
                  <a:solidFill>
                    <a:schemeClr val="bg1"/>
                  </a:solidFill>
                  <a:latin typeface="Oswald" panose="02000503000000000000" pitchFamily="2" charset="0"/>
                </a:rPr>
                <a:t>02</a:t>
              </a:r>
            </a:p>
          </p:txBody>
        </p:sp>
      </p:grpSp>
      <p:sp>
        <p:nvSpPr>
          <p:cNvPr id="9" name="TextBox 8">
            <a:extLst>
              <a:ext uri="{FF2B5EF4-FFF2-40B4-BE49-F238E27FC236}">
                <a16:creationId xmlns="" xmlns:a16="http://schemas.microsoft.com/office/drawing/2014/main" id="{477C0EF2-3745-436F-A2D5-707A7B2C5EDD}"/>
              </a:ext>
            </a:extLst>
          </p:cNvPr>
          <p:cNvSpPr txBox="1"/>
          <p:nvPr/>
        </p:nvSpPr>
        <p:spPr>
          <a:xfrm>
            <a:off x="2296313" y="234818"/>
            <a:ext cx="4097015" cy="584775"/>
          </a:xfrm>
          <a:prstGeom prst="rect">
            <a:avLst/>
          </a:prstGeom>
          <a:noFill/>
        </p:spPr>
        <p:txBody>
          <a:bodyPr wrap="square" rtlCol="0">
            <a:spAutoFit/>
          </a:bodyPr>
          <a:lstStyle/>
          <a:p>
            <a:r>
              <a:rPr lang="uk-UA" sz="3200" dirty="0">
                <a:solidFill>
                  <a:schemeClr val="bg1"/>
                </a:solidFill>
                <a:latin typeface="Oswald" panose="02000503000000000000" pitchFamily="2" charset="0"/>
              </a:rPr>
              <a:t>Методична робота</a:t>
            </a:r>
            <a:endParaRPr lang="en-US" sz="3200" dirty="0">
              <a:solidFill>
                <a:schemeClr val="bg1"/>
              </a:solidFill>
              <a:latin typeface="Oswald" panose="02000503000000000000" pitchFamily="2" charset="0"/>
            </a:endParaRPr>
          </a:p>
        </p:txBody>
      </p:sp>
      <p:sp>
        <p:nvSpPr>
          <p:cNvPr id="11" name="TextBox 10">
            <a:extLst>
              <a:ext uri="{FF2B5EF4-FFF2-40B4-BE49-F238E27FC236}">
                <a16:creationId xmlns="" xmlns:a16="http://schemas.microsoft.com/office/drawing/2014/main" id="{DC42A8D7-3F23-4766-B682-550D06E575F0}"/>
              </a:ext>
            </a:extLst>
          </p:cNvPr>
          <p:cNvSpPr txBox="1"/>
          <p:nvPr/>
        </p:nvSpPr>
        <p:spPr>
          <a:xfrm>
            <a:off x="520198" y="1648725"/>
            <a:ext cx="11484245" cy="4524315"/>
          </a:xfrm>
          <a:prstGeom prst="rect">
            <a:avLst/>
          </a:prstGeom>
          <a:noFill/>
        </p:spPr>
        <p:txBody>
          <a:bodyPr wrap="square" rtlCol="0">
            <a:spAutoFit/>
          </a:bodyPr>
          <a:lstStyle/>
          <a:p>
            <a:pPr indent="449263" algn="just"/>
            <a:r>
              <a:rPr lang="ru-RU" b="1" dirty="0" err="1"/>
              <a:t>Корекційно</a:t>
            </a:r>
            <a:r>
              <a:rPr lang="ru-RU" b="1" dirty="0"/>
              <a:t> – </a:t>
            </a:r>
            <a:r>
              <a:rPr lang="ru-RU" b="1" dirty="0" err="1"/>
              <a:t>розвиткові</a:t>
            </a:r>
            <a:r>
              <a:rPr lang="ru-RU" b="1" dirty="0"/>
              <a:t> </a:t>
            </a:r>
            <a:r>
              <a:rPr lang="ru-RU" b="1" dirty="0" err="1"/>
              <a:t>заняття</a:t>
            </a:r>
            <a:r>
              <a:rPr lang="ru-RU" b="1" dirty="0"/>
              <a:t> </a:t>
            </a:r>
            <a:r>
              <a:rPr lang="ru-RU" dirty="0" err="1"/>
              <a:t>сприяють</a:t>
            </a:r>
            <a:r>
              <a:rPr lang="ru-RU" dirty="0"/>
              <a:t> </a:t>
            </a:r>
            <a:r>
              <a:rPr lang="ru-RU" dirty="0" err="1"/>
              <a:t>підвищенню</a:t>
            </a:r>
            <a:r>
              <a:rPr lang="ru-RU" dirty="0"/>
              <a:t> </a:t>
            </a:r>
            <a:r>
              <a:rPr lang="ru-RU" dirty="0" err="1"/>
              <a:t>рівня</a:t>
            </a:r>
            <a:r>
              <a:rPr lang="ru-RU" dirty="0"/>
              <a:t> </a:t>
            </a:r>
            <a:r>
              <a:rPr lang="ru-RU" dirty="0" err="1"/>
              <a:t>розвитку</a:t>
            </a:r>
            <a:r>
              <a:rPr lang="ru-RU" dirty="0"/>
              <a:t> </a:t>
            </a:r>
            <a:r>
              <a:rPr lang="ru-RU" dirty="0" err="1"/>
              <a:t>здібностей</a:t>
            </a:r>
            <a:r>
              <a:rPr lang="ru-RU" dirty="0"/>
              <a:t> </a:t>
            </a:r>
            <a:r>
              <a:rPr lang="ru-RU" dirty="0" err="1"/>
              <a:t>учня</a:t>
            </a:r>
            <a:r>
              <a:rPr lang="ru-RU" dirty="0"/>
              <a:t>, </a:t>
            </a:r>
            <a:r>
              <a:rPr lang="ru-RU" dirty="0" err="1"/>
              <a:t>розвиткові</a:t>
            </a:r>
            <a:r>
              <a:rPr lang="ru-RU" dirty="0"/>
              <a:t> </a:t>
            </a:r>
            <a:r>
              <a:rPr lang="ru-RU" dirty="0" err="1"/>
              <a:t>комунікативних</a:t>
            </a:r>
            <a:r>
              <a:rPr lang="ru-RU" dirty="0"/>
              <a:t> </a:t>
            </a:r>
            <a:r>
              <a:rPr lang="ru-RU" dirty="0" err="1"/>
              <a:t>навичок</a:t>
            </a:r>
            <a:r>
              <a:rPr lang="ru-RU" dirty="0"/>
              <a:t> та </a:t>
            </a:r>
            <a:r>
              <a:rPr lang="ru-RU" dirty="0" err="1"/>
              <a:t>вмінь</a:t>
            </a:r>
            <a:r>
              <a:rPr lang="ru-RU" dirty="0"/>
              <a:t>, </a:t>
            </a:r>
            <a:r>
              <a:rPr lang="ru-RU" dirty="0" err="1"/>
              <a:t>навичок</a:t>
            </a:r>
            <a:r>
              <a:rPr lang="ru-RU" dirty="0"/>
              <a:t> </a:t>
            </a:r>
            <a:r>
              <a:rPr lang="ru-RU" dirty="0" err="1"/>
              <a:t>співпраці</a:t>
            </a:r>
            <a:r>
              <a:rPr lang="ru-RU" dirty="0"/>
              <a:t>, </a:t>
            </a:r>
            <a:r>
              <a:rPr lang="ru-RU" dirty="0" err="1"/>
              <a:t>покращення</a:t>
            </a:r>
            <a:r>
              <a:rPr lang="ru-RU" dirty="0"/>
              <a:t> стану </a:t>
            </a:r>
            <a:r>
              <a:rPr lang="ru-RU" dirty="0" err="1"/>
              <a:t>дрібної</a:t>
            </a:r>
            <a:r>
              <a:rPr lang="ru-RU" dirty="0"/>
              <a:t> моторики. </a:t>
            </a:r>
            <a:r>
              <a:rPr lang="ru-RU" dirty="0" err="1"/>
              <a:t>Під</a:t>
            </a:r>
            <a:r>
              <a:rPr lang="ru-RU" dirty="0"/>
              <a:t> час занять у </a:t>
            </a:r>
            <a:r>
              <a:rPr lang="ru-RU" dirty="0" err="1"/>
              <a:t>дитини</a:t>
            </a:r>
            <a:r>
              <a:rPr lang="ru-RU" dirty="0"/>
              <a:t> </a:t>
            </a:r>
            <a:r>
              <a:rPr lang="ru-RU" dirty="0" err="1"/>
              <a:t>створюється</a:t>
            </a:r>
            <a:r>
              <a:rPr lang="ru-RU" dirty="0"/>
              <a:t> </a:t>
            </a:r>
            <a:r>
              <a:rPr lang="ru-RU" dirty="0" err="1"/>
              <a:t>позитивний</a:t>
            </a:r>
            <a:r>
              <a:rPr lang="ru-RU" dirty="0"/>
              <a:t> </a:t>
            </a:r>
            <a:r>
              <a:rPr lang="ru-RU" dirty="0" err="1"/>
              <a:t>емоційний</a:t>
            </a:r>
            <a:r>
              <a:rPr lang="ru-RU" dirty="0"/>
              <a:t> </a:t>
            </a:r>
            <a:r>
              <a:rPr lang="ru-RU" dirty="0" err="1"/>
              <a:t>настрій</a:t>
            </a:r>
            <a:r>
              <a:rPr lang="ru-RU" dirty="0"/>
              <a:t>, </a:t>
            </a:r>
            <a:r>
              <a:rPr lang="ru-RU" dirty="0" err="1"/>
              <a:t>довіра</a:t>
            </a:r>
            <a:r>
              <a:rPr lang="ru-RU" dirty="0"/>
              <a:t>, </a:t>
            </a:r>
            <a:r>
              <a:rPr lang="ru-RU" dirty="0" err="1"/>
              <a:t>доброзичливсть</a:t>
            </a:r>
            <a:r>
              <a:rPr lang="ru-RU" dirty="0"/>
              <a:t>, </a:t>
            </a:r>
            <a:r>
              <a:rPr lang="ru-RU" dirty="0" err="1"/>
              <a:t>позитивне</a:t>
            </a:r>
            <a:r>
              <a:rPr lang="ru-RU" dirty="0"/>
              <a:t> </a:t>
            </a:r>
            <a:r>
              <a:rPr lang="ru-RU" dirty="0" err="1"/>
              <a:t>ставлення</a:t>
            </a:r>
            <a:r>
              <a:rPr lang="ru-RU" dirty="0"/>
              <a:t> до </a:t>
            </a:r>
            <a:r>
              <a:rPr lang="ru-RU" dirty="0" err="1"/>
              <a:t>оточуючих</a:t>
            </a:r>
            <a:r>
              <a:rPr lang="ru-RU" dirty="0"/>
              <a:t>.</a:t>
            </a:r>
          </a:p>
          <a:p>
            <a:pPr indent="449263" algn="just"/>
            <a:r>
              <a:rPr lang="ru-RU" dirty="0" err="1" smtClean="0"/>
              <a:t>Корекційно</a:t>
            </a:r>
            <a:r>
              <a:rPr lang="ru-RU" dirty="0" smtClean="0"/>
              <a:t> </a:t>
            </a:r>
            <a:r>
              <a:rPr lang="ru-RU" dirty="0"/>
              <a:t>– </a:t>
            </a:r>
            <a:r>
              <a:rPr lang="ru-RU" dirty="0" err="1"/>
              <a:t>розвиткові</a:t>
            </a:r>
            <a:r>
              <a:rPr lang="ru-RU" dirty="0"/>
              <a:t> </a:t>
            </a:r>
            <a:r>
              <a:rPr lang="ru-RU" dirty="0" err="1"/>
              <a:t>заняття</a:t>
            </a:r>
            <a:r>
              <a:rPr lang="ru-RU" dirty="0"/>
              <a:t> </a:t>
            </a:r>
            <a:r>
              <a:rPr lang="ru-RU" dirty="0" err="1"/>
              <a:t>спрямовані</a:t>
            </a:r>
            <a:r>
              <a:rPr lang="ru-RU" dirty="0"/>
              <a:t> на </a:t>
            </a:r>
            <a:r>
              <a:rPr lang="ru-RU" dirty="0" err="1"/>
              <a:t>розвиток</a:t>
            </a:r>
            <a:r>
              <a:rPr lang="ru-RU" dirty="0"/>
              <a:t> </a:t>
            </a:r>
            <a:r>
              <a:rPr lang="ru-RU" dirty="0" err="1"/>
              <a:t>мотивації</a:t>
            </a:r>
            <a:r>
              <a:rPr lang="ru-RU" dirty="0"/>
              <a:t> </a:t>
            </a:r>
            <a:r>
              <a:rPr lang="ru-RU" dirty="0" err="1"/>
              <a:t>навчання</a:t>
            </a:r>
            <a:r>
              <a:rPr lang="ru-RU" dirty="0"/>
              <a:t>, а </a:t>
            </a:r>
            <a:r>
              <a:rPr lang="ru-RU" dirty="0" err="1"/>
              <a:t>створення</a:t>
            </a:r>
            <a:r>
              <a:rPr lang="ru-RU" dirty="0"/>
              <a:t> разом з учителем </a:t>
            </a:r>
            <a:r>
              <a:rPr lang="ru-RU" dirty="0" err="1"/>
              <a:t>навчальних</a:t>
            </a:r>
            <a:r>
              <a:rPr lang="ru-RU" dirty="0"/>
              <a:t> </a:t>
            </a:r>
            <a:r>
              <a:rPr lang="ru-RU" dirty="0" err="1"/>
              <a:t>ситуацій</a:t>
            </a:r>
            <a:r>
              <a:rPr lang="ru-RU" dirty="0"/>
              <a:t> </a:t>
            </a:r>
            <a:r>
              <a:rPr lang="ru-RU" dirty="0" err="1"/>
              <a:t>сприяють</a:t>
            </a:r>
            <a:r>
              <a:rPr lang="ru-RU" dirty="0"/>
              <a:t> </a:t>
            </a:r>
            <a:r>
              <a:rPr lang="ru-RU" dirty="0" err="1"/>
              <a:t>виробленню</a:t>
            </a:r>
            <a:r>
              <a:rPr lang="ru-RU" dirty="0"/>
              <a:t> </a:t>
            </a:r>
            <a:r>
              <a:rPr lang="ru-RU" dirty="0" err="1"/>
              <a:t>інтересу</a:t>
            </a:r>
            <a:r>
              <a:rPr lang="ru-RU" dirty="0"/>
              <a:t> до </a:t>
            </a:r>
            <a:r>
              <a:rPr lang="ru-RU" dirty="0" err="1"/>
              <a:t>навчання</a:t>
            </a:r>
            <a:r>
              <a:rPr lang="ru-RU" dirty="0"/>
              <a:t>.</a:t>
            </a:r>
          </a:p>
          <a:p>
            <a:pPr indent="449263" algn="just"/>
            <a:r>
              <a:rPr lang="ru-RU" dirty="0" smtClean="0"/>
              <a:t>Таким </a:t>
            </a:r>
            <a:r>
              <a:rPr lang="ru-RU" dirty="0"/>
              <a:t>чином, </a:t>
            </a:r>
            <a:r>
              <a:rPr lang="ru-RU" dirty="0" err="1"/>
              <a:t>корекційно-розвиткова</a:t>
            </a:r>
            <a:r>
              <a:rPr lang="ru-RU" dirty="0"/>
              <a:t> робота ставить за мету  </a:t>
            </a:r>
            <a:r>
              <a:rPr lang="ru-RU" dirty="0" err="1"/>
              <a:t>сприяння</a:t>
            </a:r>
            <a:r>
              <a:rPr lang="ru-RU" dirty="0"/>
              <a:t> </a:t>
            </a:r>
            <a:r>
              <a:rPr lang="ru-RU" dirty="0" err="1"/>
              <a:t>розвиткові</a:t>
            </a:r>
            <a:r>
              <a:rPr lang="ru-RU" dirty="0"/>
              <a:t> </a:t>
            </a:r>
            <a:r>
              <a:rPr lang="ru-RU" dirty="0" err="1"/>
              <a:t>дитини</a:t>
            </a:r>
            <a:r>
              <a:rPr lang="ru-RU" dirty="0"/>
              <a:t>, </a:t>
            </a:r>
            <a:r>
              <a:rPr lang="ru-RU" dirty="0" err="1"/>
              <a:t>створення</a:t>
            </a:r>
            <a:r>
              <a:rPr lang="ru-RU" dirty="0"/>
              <a:t> умов для </a:t>
            </a:r>
            <a:r>
              <a:rPr lang="ru-RU" dirty="0" err="1"/>
              <a:t>реалізації</a:t>
            </a:r>
            <a:r>
              <a:rPr lang="ru-RU" dirty="0"/>
              <a:t> </a:t>
            </a:r>
            <a:r>
              <a:rPr lang="ru-RU" dirty="0" err="1"/>
              <a:t>її</a:t>
            </a:r>
            <a:r>
              <a:rPr lang="ru-RU" dirty="0"/>
              <a:t> </a:t>
            </a:r>
            <a:r>
              <a:rPr lang="ru-RU" dirty="0" err="1"/>
              <a:t>здібностей</a:t>
            </a:r>
            <a:r>
              <a:rPr lang="ru-RU" dirty="0"/>
              <a:t>, </a:t>
            </a:r>
            <a:r>
              <a:rPr lang="ru-RU" dirty="0" err="1"/>
              <a:t>допомога</a:t>
            </a:r>
            <a:r>
              <a:rPr lang="ru-RU" dirty="0"/>
              <a:t> в </a:t>
            </a:r>
            <a:r>
              <a:rPr lang="ru-RU" dirty="0" err="1"/>
              <a:t>подолан­ні</a:t>
            </a:r>
            <a:r>
              <a:rPr lang="ru-RU" dirty="0"/>
              <a:t> і </a:t>
            </a:r>
            <a:r>
              <a:rPr lang="ru-RU" dirty="0" err="1"/>
              <a:t>компенсації</a:t>
            </a:r>
            <a:r>
              <a:rPr lang="ru-RU" dirty="0"/>
              <a:t> </a:t>
            </a:r>
            <a:r>
              <a:rPr lang="ru-RU" dirty="0" err="1"/>
              <a:t>відхилень</a:t>
            </a:r>
            <a:r>
              <a:rPr lang="ru-RU" dirty="0"/>
              <a:t>, </a:t>
            </a:r>
            <a:r>
              <a:rPr lang="ru-RU" dirty="0" err="1"/>
              <a:t>що</a:t>
            </a:r>
            <a:r>
              <a:rPr lang="ru-RU" dirty="0"/>
              <a:t> </a:t>
            </a:r>
            <a:r>
              <a:rPr lang="ru-RU" dirty="0" err="1"/>
              <a:t>заважають</a:t>
            </a:r>
            <a:r>
              <a:rPr lang="ru-RU" dirty="0"/>
              <a:t>  </a:t>
            </a:r>
            <a:r>
              <a:rPr lang="ru-RU" dirty="0" err="1"/>
              <a:t>розвиткові</a:t>
            </a:r>
            <a:r>
              <a:rPr lang="ru-RU" dirty="0"/>
              <a:t>. </a:t>
            </a:r>
            <a:r>
              <a:rPr lang="ru-RU" dirty="0" err="1"/>
              <a:t>Досягти</a:t>
            </a:r>
            <a:r>
              <a:rPr lang="ru-RU" dirty="0"/>
              <a:t> </a:t>
            </a:r>
            <a:r>
              <a:rPr lang="ru-RU" dirty="0" err="1"/>
              <a:t>цієї</a:t>
            </a:r>
            <a:r>
              <a:rPr lang="ru-RU" dirty="0"/>
              <a:t> мети </a:t>
            </a:r>
            <a:r>
              <a:rPr lang="ru-RU" dirty="0" err="1"/>
              <a:t>можливо</a:t>
            </a:r>
            <a:r>
              <a:rPr lang="ru-RU" dirty="0"/>
              <a:t> </a:t>
            </a:r>
            <a:r>
              <a:rPr lang="ru-RU" dirty="0" err="1"/>
              <a:t>лише</a:t>
            </a:r>
            <a:r>
              <a:rPr lang="ru-RU" dirty="0"/>
              <a:t> </a:t>
            </a:r>
            <a:r>
              <a:rPr lang="ru-RU" dirty="0" err="1"/>
              <a:t>тоді</a:t>
            </a:r>
            <a:r>
              <a:rPr lang="ru-RU" dirty="0"/>
              <a:t>, </a:t>
            </a:r>
            <a:r>
              <a:rPr lang="ru-RU" dirty="0" err="1"/>
              <a:t>корекційно-розвиткова</a:t>
            </a:r>
            <a:r>
              <a:rPr lang="ru-RU" dirty="0"/>
              <a:t> робота </a:t>
            </a:r>
            <a:r>
              <a:rPr lang="ru-RU" dirty="0" err="1"/>
              <a:t>відповідає</a:t>
            </a:r>
            <a:r>
              <a:rPr lang="ru-RU" dirty="0"/>
              <a:t> </a:t>
            </a:r>
            <a:r>
              <a:rPr lang="ru-RU" dirty="0" err="1"/>
              <a:t>певним</a:t>
            </a:r>
            <a:r>
              <a:rPr lang="ru-RU" dirty="0"/>
              <a:t> </a:t>
            </a:r>
            <a:r>
              <a:rPr lang="ru-RU" b="1" dirty="0" err="1"/>
              <a:t>вимогам</a:t>
            </a:r>
            <a:r>
              <a:rPr lang="ru-RU" dirty="0"/>
              <a:t>:</a:t>
            </a:r>
          </a:p>
          <a:p>
            <a:pPr indent="449263" algn="just"/>
            <a:r>
              <a:rPr lang="ru-RU" dirty="0" smtClean="0"/>
              <a:t>- </a:t>
            </a:r>
            <a:r>
              <a:rPr lang="ru-RU" dirty="0" err="1"/>
              <a:t>використовувати</a:t>
            </a:r>
            <a:r>
              <a:rPr lang="ru-RU" dirty="0"/>
              <a:t> </a:t>
            </a:r>
            <a:r>
              <a:rPr lang="ru-RU" dirty="0" err="1"/>
              <a:t>ігрові</a:t>
            </a:r>
            <a:r>
              <a:rPr lang="ru-RU" dirty="0"/>
              <a:t> </a:t>
            </a:r>
            <a:r>
              <a:rPr lang="ru-RU" dirty="0" err="1"/>
              <a:t>способи</a:t>
            </a:r>
            <a:r>
              <a:rPr lang="ru-RU" dirty="0"/>
              <a:t> </a:t>
            </a:r>
            <a:r>
              <a:rPr lang="ru-RU" dirty="0" err="1"/>
              <a:t>організації</a:t>
            </a:r>
            <a:r>
              <a:rPr lang="ru-RU" dirty="0"/>
              <a:t> та </a:t>
            </a:r>
            <a:r>
              <a:rPr lang="ru-RU" dirty="0" err="1"/>
              <a:t>виконання</a:t>
            </a:r>
            <a:r>
              <a:rPr lang="ru-RU" dirty="0"/>
              <a:t> </a:t>
            </a:r>
            <a:r>
              <a:rPr lang="ru-RU" dirty="0" err="1"/>
              <a:t>навчальних</a:t>
            </a:r>
            <a:r>
              <a:rPr lang="ru-RU" dirty="0"/>
              <a:t> </a:t>
            </a:r>
            <a:r>
              <a:rPr lang="ru-RU" dirty="0" err="1"/>
              <a:t>завдань</a:t>
            </a:r>
            <a:r>
              <a:rPr lang="ru-RU" dirty="0"/>
              <a:t>;</a:t>
            </a:r>
          </a:p>
          <a:p>
            <a:pPr indent="449263" algn="just"/>
            <a:r>
              <a:rPr lang="ru-RU" dirty="0" smtClean="0"/>
              <a:t>- </a:t>
            </a:r>
            <a:r>
              <a:rPr lang="ru-RU" dirty="0" err="1"/>
              <a:t>формувати</a:t>
            </a:r>
            <a:r>
              <a:rPr lang="ru-RU" dirty="0"/>
              <a:t> </a:t>
            </a:r>
            <a:r>
              <a:rPr lang="ru-RU" dirty="0" err="1"/>
              <a:t>розумові</a:t>
            </a:r>
            <a:r>
              <a:rPr lang="ru-RU" dirty="0"/>
              <a:t> </a:t>
            </a:r>
            <a:r>
              <a:rPr lang="ru-RU" dirty="0" err="1"/>
              <a:t>дії</a:t>
            </a:r>
            <a:r>
              <a:rPr lang="ru-RU" dirty="0"/>
              <a:t> </a:t>
            </a:r>
            <a:r>
              <a:rPr lang="ru-RU" dirty="0" err="1"/>
              <a:t>школярів</a:t>
            </a:r>
            <a:r>
              <a:rPr lang="ru-RU" dirty="0"/>
              <a:t>: </a:t>
            </a:r>
            <a:r>
              <a:rPr lang="ru-RU" dirty="0" err="1"/>
              <a:t>орієнтувально-дослідницькі</a:t>
            </a:r>
            <a:r>
              <a:rPr lang="ru-RU" dirty="0"/>
              <a:t>, </a:t>
            </a:r>
            <a:r>
              <a:rPr lang="ru-RU" dirty="0" err="1"/>
              <a:t>оцінювання</a:t>
            </a:r>
            <a:r>
              <a:rPr lang="ru-RU" dirty="0"/>
              <a:t>, </a:t>
            </a:r>
            <a:r>
              <a:rPr lang="ru-RU" dirty="0" err="1"/>
              <a:t>аналіз</a:t>
            </a:r>
            <a:r>
              <a:rPr lang="ru-RU" dirty="0"/>
              <a:t>, </a:t>
            </a:r>
            <a:r>
              <a:rPr lang="ru-RU" dirty="0" err="1"/>
              <a:t>узагальнення</a:t>
            </a:r>
            <a:r>
              <a:rPr lang="ru-RU" dirty="0"/>
              <a:t>, </a:t>
            </a:r>
            <a:r>
              <a:rPr lang="ru-RU" dirty="0" err="1"/>
              <a:t>порівняння</a:t>
            </a:r>
            <a:r>
              <a:rPr lang="ru-RU" dirty="0"/>
              <a:t>, </a:t>
            </a:r>
            <a:r>
              <a:rPr lang="ru-RU" dirty="0" err="1"/>
              <a:t>планування</a:t>
            </a:r>
            <a:r>
              <a:rPr lang="ru-RU" dirty="0"/>
              <a:t>;</a:t>
            </a:r>
          </a:p>
          <a:p>
            <a:pPr indent="449263" algn="just"/>
            <a:r>
              <a:rPr lang="ru-RU" dirty="0" smtClean="0"/>
              <a:t>- </a:t>
            </a:r>
            <a:r>
              <a:rPr lang="ru-RU" dirty="0" err="1"/>
              <a:t>спонукати</a:t>
            </a:r>
            <a:r>
              <a:rPr lang="ru-RU" dirty="0"/>
              <a:t> до </a:t>
            </a:r>
            <a:r>
              <a:rPr lang="ru-RU" dirty="0" err="1"/>
              <a:t>мовної</a:t>
            </a:r>
            <a:r>
              <a:rPr lang="ru-RU" dirty="0"/>
              <a:t> </a:t>
            </a:r>
            <a:r>
              <a:rPr lang="ru-RU" dirty="0" err="1"/>
              <a:t>активності</a:t>
            </a:r>
            <a:r>
              <a:rPr lang="ru-RU" dirty="0"/>
              <a:t>, </a:t>
            </a:r>
            <a:r>
              <a:rPr lang="ru-RU" dirty="0" err="1"/>
              <a:t>здійснювати</a:t>
            </a:r>
            <a:r>
              <a:rPr lang="ru-RU" dirty="0"/>
              <a:t> контроль за </a:t>
            </a:r>
            <a:r>
              <a:rPr lang="ru-RU" dirty="0" err="1"/>
              <a:t>мовою</a:t>
            </a:r>
            <a:r>
              <a:rPr lang="ru-RU" dirty="0"/>
              <a:t> </a:t>
            </a:r>
            <a:r>
              <a:rPr lang="ru-RU" dirty="0" err="1"/>
              <a:t>дітей</a:t>
            </a:r>
            <a:r>
              <a:rPr lang="ru-RU" dirty="0"/>
              <a:t>;</a:t>
            </a:r>
          </a:p>
          <a:p>
            <a:pPr indent="449263" algn="just"/>
            <a:r>
              <a:rPr lang="ru-RU" dirty="0" smtClean="0"/>
              <a:t>- </a:t>
            </a:r>
            <a:r>
              <a:rPr lang="ru-RU" dirty="0" err="1"/>
              <a:t>встановлювати</a:t>
            </a:r>
            <a:r>
              <a:rPr lang="ru-RU" dirty="0"/>
              <a:t> </a:t>
            </a:r>
            <a:r>
              <a:rPr lang="ru-RU" dirty="0" err="1"/>
              <a:t>більш</a:t>
            </a:r>
            <a:r>
              <a:rPr lang="ru-RU" dirty="0"/>
              <a:t> </a:t>
            </a:r>
            <a:r>
              <a:rPr lang="ru-RU" dirty="0" err="1"/>
              <a:t>повільний</a:t>
            </a:r>
            <a:r>
              <a:rPr lang="ru-RU" dirty="0"/>
              <a:t> темп </a:t>
            </a:r>
            <a:r>
              <a:rPr lang="ru-RU" dirty="0" err="1"/>
              <a:t>навчання</a:t>
            </a:r>
            <a:r>
              <a:rPr lang="ru-RU" dirty="0"/>
              <a:t>;</a:t>
            </a:r>
          </a:p>
          <a:p>
            <a:pPr indent="449263" algn="just"/>
            <a:r>
              <a:rPr lang="ru-RU" dirty="0" smtClean="0"/>
              <a:t>- </a:t>
            </a:r>
            <a:r>
              <a:rPr lang="ru-RU" dirty="0" err="1"/>
              <a:t>використовувати</a:t>
            </a:r>
            <a:r>
              <a:rPr lang="ru-RU" dirty="0"/>
              <a:t> </a:t>
            </a:r>
            <a:r>
              <a:rPr lang="ru-RU" dirty="0" err="1"/>
              <a:t>багатократні</a:t>
            </a:r>
            <a:r>
              <a:rPr lang="ru-RU" dirty="0"/>
              <a:t> </a:t>
            </a:r>
            <a:r>
              <a:rPr lang="ru-RU" dirty="0" err="1"/>
              <a:t>повторення</a:t>
            </a:r>
            <a:r>
              <a:rPr lang="ru-RU" dirty="0"/>
              <a:t> </a:t>
            </a:r>
            <a:r>
              <a:rPr lang="ru-RU" dirty="0" err="1"/>
              <a:t>матеріалу</a:t>
            </a:r>
            <a:r>
              <a:rPr lang="ru-RU" dirty="0"/>
              <a:t>;</a:t>
            </a:r>
          </a:p>
          <a:p>
            <a:pPr indent="449263" algn="just"/>
            <a:r>
              <a:rPr lang="ru-RU" dirty="0" smtClean="0"/>
              <a:t>- </a:t>
            </a:r>
            <a:r>
              <a:rPr lang="ru-RU" dirty="0" err="1"/>
              <a:t>розчленовувати</a:t>
            </a:r>
            <a:r>
              <a:rPr lang="ru-RU" dirty="0"/>
              <a:t> </a:t>
            </a:r>
            <a:r>
              <a:rPr lang="ru-RU" dirty="0" err="1"/>
              <a:t>цільну</a:t>
            </a:r>
            <a:r>
              <a:rPr lang="ru-RU" dirty="0"/>
              <a:t> </a:t>
            </a:r>
            <a:r>
              <a:rPr lang="ru-RU" dirty="0" err="1"/>
              <a:t>діяльність</a:t>
            </a:r>
            <a:r>
              <a:rPr lang="ru-RU" dirty="0"/>
              <a:t> на </a:t>
            </a:r>
            <a:r>
              <a:rPr lang="ru-RU" dirty="0" err="1"/>
              <a:t>окремі</a:t>
            </a:r>
            <a:r>
              <a:rPr lang="ru-RU" dirty="0"/>
              <a:t> </a:t>
            </a:r>
            <a:r>
              <a:rPr lang="ru-RU" dirty="0" err="1"/>
              <a:t>складові</a:t>
            </a:r>
            <a:r>
              <a:rPr lang="ru-RU" dirty="0"/>
              <a:t> </a:t>
            </a:r>
            <a:r>
              <a:rPr lang="ru-RU" dirty="0" err="1"/>
              <a:t>частини</a:t>
            </a:r>
            <a:r>
              <a:rPr lang="ru-RU" dirty="0"/>
              <a:t>, </a:t>
            </a:r>
            <a:r>
              <a:rPr lang="ru-RU" dirty="0" err="1"/>
              <a:t>елементи</a:t>
            </a:r>
            <a:r>
              <a:rPr lang="ru-RU" dirty="0"/>
              <a:t>;</a:t>
            </a:r>
          </a:p>
          <a:p>
            <a:pPr indent="449263" algn="just"/>
            <a:r>
              <a:rPr lang="ru-RU" dirty="0" smtClean="0"/>
              <a:t>- </a:t>
            </a:r>
            <a:r>
              <a:rPr lang="ru-RU" dirty="0" err="1"/>
              <a:t>використовувати</a:t>
            </a:r>
            <a:r>
              <a:rPr lang="ru-RU" dirty="0"/>
              <a:t> </a:t>
            </a:r>
            <a:r>
              <a:rPr lang="ru-RU" dirty="0" err="1"/>
              <a:t>вправи</a:t>
            </a:r>
            <a:r>
              <a:rPr lang="ru-RU" dirty="0"/>
              <a:t>, </a:t>
            </a:r>
            <a:r>
              <a:rPr lang="ru-RU" dirty="0" err="1"/>
              <a:t>націлені</a:t>
            </a:r>
            <a:r>
              <a:rPr lang="ru-RU" dirty="0"/>
              <a:t> на </a:t>
            </a:r>
            <a:r>
              <a:rPr lang="ru-RU" dirty="0" err="1"/>
              <a:t>розвиток</a:t>
            </a:r>
            <a:r>
              <a:rPr lang="ru-RU" dirty="0"/>
              <a:t> </a:t>
            </a:r>
            <a:r>
              <a:rPr lang="ru-RU" dirty="0" err="1"/>
              <a:t>уваги</a:t>
            </a:r>
            <a:r>
              <a:rPr lang="ru-RU" dirty="0"/>
              <a:t>, </a:t>
            </a:r>
            <a:r>
              <a:rPr lang="ru-RU" dirty="0" err="1"/>
              <a:t>пам’яті</a:t>
            </a:r>
            <a:r>
              <a:rPr lang="ru-RU" dirty="0"/>
              <a:t>, </a:t>
            </a:r>
            <a:r>
              <a:rPr lang="ru-RU" dirty="0" err="1"/>
              <a:t>уяви</a:t>
            </a:r>
            <a:r>
              <a:rPr lang="ru-RU" dirty="0"/>
              <a:t>, </a:t>
            </a:r>
            <a:r>
              <a:rPr lang="ru-RU" dirty="0" err="1"/>
              <a:t>будуючи</a:t>
            </a:r>
            <a:r>
              <a:rPr lang="ru-RU" dirty="0"/>
              <a:t> </a:t>
            </a:r>
            <a:r>
              <a:rPr lang="ru-RU" dirty="0" err="1"/>
              <a:t>їх</a:t>
            </a:r>
            <a:r>
              <a:rPr lang="ru-RU" dirty="0"/>
              <a:t> на </a:t>
            </a:r>
            <a:r>
              <a:rPr lang="ru-RU" dirty="0" err="1"/>
              <a:t>програмовому</a:t>
            </a:r>
            <a:r>
              <a:rPr lang="ru-RU" dirty="0"/>
              <a:t> </a:t>
            </a:r>
            <a:r>
              <a:rPr lang="ru-RU" dirty="0" err="1"/>
              <a:t>матеріалі</a:t>
            </a:r>
            <a:r>
              <a:rPr lang="ru-RU" dirty="0"/>
              <a:t>.</a:t>
            </a:r>
          </a:p>
        </p:txBody>
      </p:sp>
      <p:sp>
        <p:nvSpPr>
          <p:cNvPr id="12" name="Прямоугольник 11"/>
          <p:cNvSpPr/>
          <p:nvPr/>
        </p:nvSpPr>
        <p:spPr>
          <a:xfrm>
            <a:off x="1817321" y="1187060"/>
            <a:ext cx="8890000" cy="461665"/>
          </a:xfrm>
          <a:prstGeom prst="rect">
            <a:avLst/>
          </a:prstGeom>
        </p:spPr>
        <p:txBody>
          <a:bodyPr wrap="square">
            <a:spAutoFit/>
          </a:bodyPr>
          <a:lstStyle/>
          <a:p>
            <a:pPr algn="ctr"/>
            <a:r>
              <a:rPr lang="ru-RU" sz="2400" b="1" dirty="0">
                <a:solidFill>
                  <a:srgbClr val="00B050"/>
                </a:solidFill>
              </a:rPr>
              <a:t>КОРЕКЦІЙНО – РОЗВИТКОВІ ЗАНЯТТЯ З ОСОБЛИВИМИ ДІТЬМИ</a:t>
            </a:r>
            <a:endParaRPr lang="ru-RU" sz="2400" dirty="0">
              <a:solidFill>
                <a:srgbClr val="00B050"/>
              </a:solidFill>
            </a:endParaRPr>
          </a:p>
        </p:txBody>
      </p:sp>
    </p:spTree>
    <p:extLst>
      <p:ext uri="{BB962C8B-B14F-4D97-AF65-F5344CB8AC3E}">
        <p14:creationId xmlns:p14="http://schemas.microsoft.com/office/powerpoint/2010/main" val="401142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1"/>
          <p:cNvGrpSpPr/>
          <p:nvPr/>
        </p:nvGrpSpPr>
        <p:grpSpPr>
          <a:xfrm>
            <a:off x="0" y="0"/>
            <a:ext cx="12192000" cy="6858000"/>
            <a:chOff x="0" y="0"/>
            <a:chExt cx="12192000" cy="6858000"/>
          </a:xfrm>
        </p:grpSpPr>
        <p:pic>
          <p:nvPicPr>
            <p:cNvPr id="14" name="Рисунок 13"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15" name="Рисунок 14"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grpSp>
        <p:nvGrpSpPr>
          <p:cNvPr id="3" name="Group 3">
            <a:extLst>
              <a:ext uri="{FF2B5EF4-FFF2-40B4-BE49-F238E27FC236}">
                <a16:creationId xmlns="" xmlns:a16="http://schemas.microsoft.com/office/drawing/2014/main" id="{2334503A-A207-4840-9877-8BC3C778C799}"/>
              </a:ext>
            </a:extLst>
          </p:cNvPr>
          <p:cNvGrpSpPr/>
          <p:nvPr/>
        </p:nvGrpSpPr>
        <p:grpSpPr>
          <a:xfrm>
            <a:off x="844747" y="0"/>
            <a:ext cx="1288852" cy="1188639"/>
            <a:chOff x="911545" y="1859361"/>
            <a:chExt cx="1146410" cy="992639"/>
          </a:xfrm>
        </p:grpSpPr>
        <p:grpSp>
          <p:nvGrpSpPr>
            <p:cNvPr id="4" name="Group 52">
              <a:extLst>
                <a:ext uri="{FF2B5EF4-FFF2-40B4-BE49-F238E27FC236}">
                  <a16:creationId xmlns="" xmlns:a16="http://schemas.microsoft.com/office/drawing/2014/main" id="{47A0DAC4-577B-4580-B242-CCF8287FE333}"/>
                </a:ext>
              </a:extLst>
            </p:cNvPr>
            <p:cNvGrpSpPr/>
            <p:nvPr/>
          </p:nvGrpSpPr>
          <p:grpSpPr>
            <a:xfrm>
              <a:off x="1044295" y="1859361"/>
              <a:ext cx="1013660" cy="992639"/>
              <a:chOff x="368100" y="1681449"/>
              <a:chExt cx="1125418" cy="1102079"/>
            </a:xfrm>
          </p:grpSpPr>
          <p:sp>
            <p:nvSpPr>
              <p:cNvPr id="6" name="Arrow: Pentagon 48">
                <a:extLst>
                  <a:ext uri="{FF2B5EF4-FFF2-40B4-BE49-F238E27FC236}">
                    <a16:creationId xmlns="" xmlns:a16="http://schemas.microsoft.com/office/drawing/2014/main" id="{2A37E57C-BCC4-4950-88C9-E163262EED0F}"/>
                  </a:ext>
                </a:extLst>
              </p:cNvPr>
              <p:cNvSpPr/>
              <p:nvPr/>
            </p:nvSpPr>
            <p:spPr>
              <a:xfrm>
                <a:off x="368102" y="1681449"/>
                <a:ext cx="1125416" cy="1036093"/>
              </a:xfrm>
              <a:prstGeom prst="homePlate">
                <a:avLst/>
              </a:prstGeom>
              <a:gradFill flip="none" rotWithShape="1">
                <a:gsLst>
                  <a:gs pos="0">
                    <a:srgbClr val="00CC99"/>
                  </a:gs>
                  <a:gs pos="100000">
                    <a:srgbClr val="006666"/>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49">
                <a:extLst>
                  <a:ext uri="{FF2B5EF4-FFF2-40B4-BE49-F238E27FC236}">
                    <a16:creationId xmlns="" xmlns:a16="http://schemas.microsoft.com/office/drawing/2014/main" id="{BDC1B122-CAC1-4C05-B4ED-E522B56517B1}"/>
                  </a:ext>
                </a:extLst>
              </p:cNvPr>
              <p:cNvSpPr/>
              <p:nvPr/>
            </p:nvSpPr>
            <p:spPr>
              <a:xfrm flipH="1" flipV="1">
                <a:off x="368100" y="2717542"/>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 xmlns:a16="http://schemas.microsoft.com/office/drawing/2014/main" id="{82231D5C-374F-4FDD-B1FF-4458D376EE22}"/>
                </a:ext>
              </a:extLst>
            </p:cNvPr>
            <p:cNvSpPr txBox="1"/>
            <p:nvPr/>
          </p:nvSpPr>
          <p:spPr>
            <a:xfrm>
              <a:off x="911545" y="2110246"/>
              <a:ext cx="975646" cy="385539"/>
            </a:xfrm>
            <a:prstGeom prst="rect">
              <a:avLst/>
            </a:prstGeom>
            <a:noFill/>
          </p:spPr>
          <p:txBody>
            <a:bodyPr wrap="square" rtlCol="0">
              <a:spAutoFit/>
            </a:bodyPr>
            <a:lstStyle/>
            <a:p>
              <a:pPr algn="ctr"/>
              <a:r>
                <a:rPr lang="en-US" sz="2400" dirty="0">
                  <a:solidFill>
                    <a:schemeClr val="bg1"/>
                  </a:solidFill>
                  <a:latin typeface="Oswald" panose="02000503000000000000" pitchFamily="2" charset="0"/>
                </a:rPr>
                <a:t>02</a:t>
              </a:r>
            </a:p>
          </p:txBody>
        </p:sp>
      </p:grpSp>
      <p:sp>
        <p:nvSpPr>
          <p:cNvPr id="9" name="TextBox 8">
            <a:extLst>
              <a:ext uri="{FF2B5EF4-FFF2-40B4-BE49-F238E27FC236}">
                <a16:creationId xmlns="" xmlns:a16="http://schemas.microsoft.com/office/drawing/2014/main" id="{477C0EF2-3745-436F-A2D5-707A7B2C5EDD}"/>
              </a:ext>
            </a:extLst>
          </p:cNvPr>
          <p:cNvSpPr txBox="1"/>
          <p:nvPr/>
        </p:nvSpPr>
        <p:spPr>
          <a:xfrm>
            <a:off x="2296313" y="234818"/>
            <a:ext cx="4097015" cy="584775"/>
          </a:xfrm>
          <a:prstGeom prst="rect">
            <a:avLst/>
          </a:prstGeom>
          <a:noFill/>
        </p:spPr>
        <p:txBody>
          <a:bodyPr wrap="square" rtlCol="0">
            <a:spAutoFit/>
          </a:bodyPr>
          <a:lstStyle/>
          <a:p>
            <a:r>
              <a:rPr lang="uk-UA" sz="3200" dirty="0">
                <a:solidFill>
                  <a:schemeClr val="bg1"/>
                </a:solidFill>
                <a:latin typeface="Oswald" panose="02000503000000000000" pitchFamily="2" charset="0"/>
              </a:rPr>
              <a:t>Методична робота</a:t>
            </a:r>
            <a:endParaRPr lang="en-US" sz="3200" dirty="0">
              <a:solidFill>
                <a:schemeClr val="bg1"/>
              </a:solidFill>
              <a:latin typeface="Oswald" panose="02000503000000000000" pitchFamily="2" charset="0"/>
            </a:endParaRPr>
          </a:p>
        </p:txBody>
      </p:sp>
      <p:sp>
        <p:nvSpPr>
          <p:cNvPr id="11" name="Прямоугольник 10"/>
          <p:cNvSpPr/>
          <p:nvPr/>
        </p:nvSpPr>
        <p:spPr>
          <a:xfrm>
            <a:off x="485139" y="1941819"/>
            <a:ext cx="6127328" cy="707886"/>
          </a:xfrm>
          <a:prstGeom prst="rect">
            <a:avLst/>
          </a:prstGeom>
        </p:spPr>
        <p:txBody>
          <a:bodyPr wrap="square">
            <a:spAutoFit/>
          </a:bodyPr>
          <a:lstStyle/>
          <a:p>
            <a:pPr indent="534988" algn="just">
              <a:defRPr/>
            </a:pPr>
            <a:r>
              <a:rPr lang="uk-UA" sz="2000" b="1" dirty="0" smtClean="0">
                <a:solidFill>
                  <a:srgbClr val="C00000"/>
                </a:solidFill>
              </a:rPr>
              <a:t>Використання сучасних навчальних технологій:</a:t>
            </a:r>
          </a:p>
          <a:p>
            <a:pPr indent="177800" algn="just">
              <a:buFont typeface="Wingdings" pitchFamily="2" charset="2"/>
              <a:buChar char="ü"/>
              <a:defRPr/>
            </a:pPr>
            <a:r>
              <a:rPr lang="uk-UA" sz="2000" dirty="0" smtClean="0"/>
              <a:t>Індивідуальні навчальні заняття на свіжому повітрі; </a:t>
            </a:r>
            <a:endParaRPr lang="uk-UA" sz="2000" dirty="0"/>
          </a:p>
        </p:txBody>
      </p:sp>
      <p:sp>
        <p:nvSpPr>
          <p:cNvPr id="12" name="Прямоугольник 11"/>
          <p:cNvSpPr/>
          <p:nvPr/>
        </p:nvSpPr>
        <p:spPr>
          <a:xfrm>
            <a:off x="480865" y="3186832"/>
            <a:ext cx="6768752" cy="1015663"/>
          </a:xfrm>
          <a:prstGeom prst="rect">
            <a:avLst/>
          </a:prstGeom>
        </p:spPr>
        <p:txBody>
          <a:bodyPr wrap="square">
            <a:spAutoFit/>
          </a:bodyPr>
          <a:lstStyle/>
          <a:p>
            <a:r>
              <a:rPr lang="ru-RU" sz="2000" dirty="0" err="1" smtClean="0"/>
              <a:t>Організується</a:t>
            </a:r>
            <a:r>
              <a:rPr lang="ru-RU" sz="2000" dirty="0" smtClean="0"/>
              <a:t> </a:t>
            </a:r>
            <a:r>
              <a:rPr lang="ru-RU" sz="2000" dirty="0" err="1" smtClean="0"/>
              <a:t>з</a:t>
            </a:r>
            <a:r>
              <a:rPr lang="ru-RU" sz="2000" dirty="0" smtClean="0"/>
              <a:t> метою </a:t>
            </a:r>
            <a:r>
              <a:rPr lang="ru-RU" sz="2000" dirty="0" err="1" smtClean="0"/>
              <a:t>активізації</a:t>
            </a:r>
            <a:r>
              <a:rPr lang="ru-RU" sz="2000" dirty="0" smtClean="0"/>
              <a:t> </a:t>
            </a:r>
            <a:r>
              <a:rPr lang="ru-RU" sz="2000" dirty="0" err="1" smtClean="0"/>
              <a:t>пасивних</a:t>
            </a:r>
            <a:r>
              <a:rPr lang="ru-RU" sz="2000" dirty="0" smtClean="0"/>
              <a:t> </a:t>
            </a:r>
            <a:r>
              <a:rPr lang="ru-RU" sz="2000" dirty="0" err="1" smtClean="0"/>
              <a:t>дітей</a:t>
            </a:r>
            <a:r>
              <a:rPr lang="ru-RU" sz="2000" dirty="0" smtClean="0"/>
              <a:t>. </a:t>
            </a:r>
            <a:r>
              <a:rPr lang="ru-RU" sz="2000" dirty="0" err="1" smtClean="0"/>
              <a:t>Діти</a:t>
            </a:r>
            <a:r>
              <a:rPr lang="ru-RU" sz="2000" dirty="0" smtClean="0"/>
              <a:t> на </a:t>
            </a:r>
            <a:r>
              <a:rPr lang="ru-RU" sz="2000" dirty="0" err="1" smtClean="0"/>
              <a:t>прогулянці</a:t>
            </a:r>
            <a:r>
              <a:rPr lang="ru-RU" sz="2000" dirty="0" smtClean="0"/>
              <a:t> </a:t>
            </a:r>
            <a:r>
              <a:rPr lang="ru-RU" sz="2000" dirty="0" err="1" smtClean="0"/>
              <a:t>можуть</a:t>
            </a:r>
            <a:r>
              <a:rPr lang="ru-RU" sz="2000" dirty="0" smtClean="0"/>
              <a:t> </a:t>
            </a:r>
            <a:r>
              <a:rPr lang="ru-RU" sz="2000" dirty="0" err="1" smtClean="0"/>
              <a:t>торкатися</a:t>
            </a:r>
            <a:r>
              <a:rPr lang="ru-RU" sz="2000" dirty="0" smtClean="0"/>
              <a:t> </a:t>
            </a:r>
            <a:r>
              <a:rPr lang="ru-RU" sz="2000" dirty="0" err="1" smtClean="0"/>
              <a:t>різних</a:t>
            </a:r>
            <a:r>
              <a:rPr lang="ru-RU" sz="2000" dirty="0" smtClean="0"/>
              <a:t> </a:t>
            </a:r>
            <a:r>
              <a:rPr lang="ru-RU" sz="2000" dirty="0" err="1" smtClean="0"/>
              <a:t>претметів</a:t>
            </a:r>
            <a:r>
              <a:rPr lang="ru-RU" sz="2000" dirty="0" smtClean="0"/>
              <a:t>, </a:t>
            </a:r>
            <a:r>
              <a:rPr lang="ru-RU" sz="2000" dirty="0" err="1" smtClean="0"/>
              <a:t>вивчаючи</a:t>
            </a:r>
            <a:r>
              <a:rPr lang="ru-RU" sz="2000" dirty="0" smtClean="0"/>
              <a:t> таким чином </a:t>
            </a:r>
            <a:r>
              <a:rPr lang="ru-RU" sz="2000" dirty="0" err="1" smtClean="0"/>
              <a:t>навколишній</a:t>
            </a:r>
            <a:r>
              <a:rPr lang="ru-RU" sz="2000" dirty="0" smtClean="0"/>
              <a:t> </a:t>
            </a:r>
            <a:r>
              <a:rPr lang="ru-RU" sz="2000" dirty="0" err="1" smtClean="0"/>
              <a:t>світ</a:t>
            </a:r>
            <a:r>
              <a:rPr lang="ru-RU" sz="2000" dirty="0" smtClean="0"/>
              <a:t>.</a:t>
            </a:r>
            <a:endParaRPr lang="ru-RU" sz="2000" dirty="0"/>
          </a:p>
        </p:txBody>
      </p:sp>
      <p:pic>
        <p:nvPicPr>
          <p:cNvPr id="13" name="Picture 2" descr="Чим корисні ігри з піском. Ігри з піском: користь для дітей і дорослих.  Навіщо він потрібен"/>
          <p:cNvPicPr>
            <a:picLocks noChangeAspect="1" noChangeArrowheads="1"/>
          </p:cNvPicPr>
          <p:nvPr/>
        </p:nvPicPr>
        <p:blipFill>
          <a:blip r:embed="rId4" cstate="print"/>
          <a:srcRect/>
          <a:stretch>
            <a:fillRect/>
          </a:stretch>
        </p:blipFill>
        <p:spPr bwMode="auto">
          <a:xfrm>
            <a:off x="7148901" y="1557701"/>
            <a:ext cx="4356001" cy="29040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1"/>
          <p:cNvGrpSpPr/>
          <p:nvPr/>
        </p:nvGrpSpPr>
        <p:grpSpPr>
          <a:xfrm>
            <a:off x="0" y="0"/>
            <a:ext cx="12192000" cy="6858000"/>
            <a:chOff x="0" y="0"/>
            <a:chExt cx="12192000" cy="6858000"/>
          </a:xfrm>
        </p:grpSpPr>
        <p:pic>
          <p:nvPicPr>
            <p:cNvPr id="14" name="Рисунок 13"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15" name="Рисунок 14"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grpSp>
        <p:nvGrpSpPr>
          <p:cNvPr id="3" name="Group 3">
            <a:extLst>
              <a:ext uri="{FF2B5EF4-FFF2-40B4-BE49-F238E27FC236}">
                <a16:creationId xmlns="" xmlns:a16="http://schemas.microsoft.com/office/drawing/2014/main" id="{2334503A-A207-4840-9877-8BC3C778C799}"/>
              </a:ext>
            </a:extLst>
          </p:cNvPr>
          <p:cNvGrpSpPr/>
          <p:nvPr/>
        </p:nvGrpSpPr>
        <p:grpSpPr>
          <a:xfrm>
            <a:off x="844747" y="0"/>
            <a:ext cx="1288852" cy="1188639"/>
            <a:chOff x="911545" y="1859361"/>
            <a:chExt cx="1146410" cy="992639"/>
          </a:xfrm>
        </p:grpSpPr>
        <p:grpSp>
          <p:nvGrpSpPr>
            <p:cNvPr id="4" name="Group 52">
              <a:extLst>
                <a:ext uri="{FF2B5EF4-FFF2-40B4-BE49-F238E27FC236}">
                  <a16:creationId xmlns="" xmlns:a16="http://schemas.microsoft.com/office/drawing/2014/main" id="{47A0DAC4-577B-4580-B242-CCF8287FE333}"/>
                </a:ext>
              </a:extLst>
            </p:cNvPr>
            <p:cNvGrpSpPr/>
            <p:nvPr/>
          </p:nvGrpSpPr>
          <p:grpSpPr>
            <a:xfrm>
              <a:off x="1044295" y="1859361"/>
              <a:ext cx="1013660" cy="992639"/>
              <a:chOff x="368100" y="1681449"/>
              <a:chExt cx="1125418" cy="1102079"/>
            </a:xfrm>
          </p:grpSpPr>
          <p:sp>
            <p:nvSpPr>
              <p:cNvPr id="6" name="Arrow: Pentagon 48">
                <a:extLst>
                  <a:ext uri="{FF2B5EF4-FFF2-40B4-BE49-F238E27FC236}">
                    <a16:creationId xmlns="" xmlns:a16="http://schemas.microsoft.com/office/drawing/2014/main" id="{2A37E57C-BCC4-4950-88C9-E163262EED0F}"/>
                  </a:ext>
                </a:extLst>
              </p:cNvPr>
              <p:cNvSpPr/>
              <p:nvPr/>
            </p:nvSpPr>
            <p:spPr>
              <a:xfrm>
                <a:off x="368102" y="1681449"/>
                <a:ext cx="1125416" cy="1036093"/>
              </a:xfrm>
              <a:prstGeom prst="homePlate">
                <a:avLst/>
              </a:prstGeom>
              <a:gradFill flip="none" rotWithShape="1">
                <a:gsLst>
                  <a:gs pos="0">
                    <a:srgbClr val="00CC99"/>
                  </a:gs>
                  <a:gs pos="100000">
                    <a:srgbClr val="006666"/>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49">
                <a:extLst>
                  <a:ext uri="{FF2B5EF4-FFF2-40B4-BE49-F238E27FC236}">
                    <a16:creationId xmlns="" xmlns:a16="http://schemas.microsoft.com/office/drawing/2014/main" id="{BDC1B122-CAC1-4C05-B4ED-E522B56517B1}"/>
                  </a:ext>
                </a:extLst>
              </p:cNvPr>
              <p:cNvSpPr/>
              <p:nvPr/>
            </p:nvSpPr>
            <p:spPr>
              <a:xfrm flipH="1" flipV="1">
                <a:off x="368100" y="2717542"/>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 xmlns:a16="http://schemas.microsoft.com/office/drawing/2014/main" id="{82231D5C-374F-4FDD-B1FF-4458D376EE22}"/>
                </a:ext>
              </a:extLst>
            </p:cNvPr>
            <p:cNvSpPr txBox="1"/>
            <p:nvPr/>
          </p:nvSpPr>
          <p:spPr>
            <a:xfrm>
              <a:off x="911545" y="2110246"/>
              <a:ext cx="975646" cy="385539"/>
            </a:xfrm>
            <a:prstGeom prst="rect">
              <a:avLst/>
            </a:prstGeom>
            <a:noFill/>
          </p:spPr>
          <p:txBody>
            <a:bodyPr wrap="square" rtlCol="0">
              <a:spAutoFit/>
            </a:bodyPr>
            <a:lstStyle/>
            <a:p>
              <a:pPr algn="ctr"/>
              <a:r>
                <a:rPr lang="en-US" sz="2400" dirty="0">
                  <a:solidFill>
                    <a:schemeClr val="bg1"/>
                  </a:solidFill>
                  <a:latin typeface="Oswald" panose="02000503000000000000" pitchFamily="2" charset="0"/>
                </a:rPr>
                <a:t>02</a:t>
              </a:r>
            </a:p>
          </p:txBody>
        </p:sp>
      </p:grpSp>
      <p:sp>
        <p:nvSpPr>
          <p:cNvPr id="9" name="TextBox 8">
            <a:extLst>
              <a:ext uri="{FF2B5EF4-FFF2-40B4-BE49-F238E27FC236}">
                <a16:creationId xmlns="" xmlns:a16="http://schemas.microsoft.com/office/drawing/2014/main" id="{477C0EF2-3745-436F-A2D5-707A7B2C5EDD}"/>
              </a:ext>
            </a:extLst>
          </p:cNvPr>
          <p:cNvSpPr txBox="1"/>
          <p:nvPr/>
        </p:nvSpPr>
        <p:spPr>
          <a:xfrm>
            <a:off x="2296313" y="234818"/>
            <a:ext cx="4097015" cy="584775"/>
          </a:xfrm>
          <a:prstGeom prst="rect">
            <a:avLst/>
          </a:prstGeom>
          <a:noFill/>
        </p:spPr>
        <p:txBody>
          <a:bodyPr wrap="square" rtlCol="0">
            <a:spAutoFit/>
          </a:bodyPr>
          <a:lstStyle/>
          <a:p>
            <a:r>
              <a:rPr lang="uk-UA" sz="3200" dirty="0">
                <a:solidFill>
                  <a:schemeClr val="bg1"/>
                </a:solidFill>
                <a:latin typeface="Oswald" panose="02000503000000000000" pitchFamily="2" charset="0"/>
              </a:rPr>
              <a:t>Методична робота</a:t>
            </a:r>
            <a:endParaRPr lang="en-US" sz="3200" dirty="0">
              <a:solidFill>
                <a:schemeClr val="bg1"/>
              </a:solidFill>
              <a:latin typeface="Oswald" panose="02000503000000000000" pitchFamily="2" charset="0"/>
            </a:endParaRPr>
          </a:p>
        </p:txBody>
      </p:sp>
      <p:sp>
        <p:nvSpPr>
          <p:cNvPr id="11" name="Прямоугольник 3"/>
          <p:cNvSpPr>
            <a:spLocks noChangeArrowheads="1"/>
          </p:cNvSpPr>
          <p:nvPr/>
        </p:nvSpPr>
        <p:spPr bwMode="auto">
          <a:xfrm>
            <a:off x="7853206" y="4420922"/>
            <a:ext cx="3312368" cy="646331"/>
          </a:xfrm>
          <a:prstGeom prst="rect">
            <a:avLst/>
          </a:prstGeom>
          <a:noFill/>
          <a:ln w="9525">
            <a:noFill/>
            <a:miter lim="800000"/>
            <a:headEnd/>
            <a:tailEnd/>
          </a:ln>
        </p:spPr>
        <p:txBody>
          <a:bodyPr wrap="square">
            <a:spAutoFit/>
          </a:bodyPr>
          <a:lstStyle/>
          <a:p>
            <a:pPr algn="ctr"/>
            <a:r>
              <a:rPr lang="ru-RU" dirty="0" err="1"/>
              <a:t>Вправа</a:t>
            </a:r>
            <a:r>
              <a:rPr lang="ru-RU" dirty="0"/>
              <a:t> </a:t>
            </a:r>
            <a:r>
              <a:rPr lang="ru-RU" dirty="0" err="1"/>
              <a:t>пальчикової</a:t>
            </a:r>
            <a:r>
              <a:rPr lang="ru-RU" dirty="0"/>
              <a:t> </a:t>
            </a:r>
            <a:r>
              <a:rPr lang="ru-RU" dirty="0" err="1"/>
              <a:t>гімнастики</a:t>
            </a:r>
            <a:r>
              <a:rPr lang="ru-RU" dirty="0"/>
              <a:t> «</a:t>
            </a:r>
            <a:r>
              <a:rPr lang="ru-RU" dirty="0" err="1"/>
              <a:t>М’ячик</a:t>
            </a:r>
            <a:r>
              <a:rPr lang="ru-RU" dirty="0"/>
              <a:t> я в </a:t>
            </a:r>
            <a:r>
              <a:rPr lang="ru-RU" dirty="0" err="1"/>
              <a:t>руці</a:t>
            </a:r>
            <a:r>
              <a:rPr lang="ru-RU" dirty="0"/>
              <a:t> катаю»</a:t>
            </a:r>
          </a:p>
        </p:txBody>
      </p:sp>
      <p:pic>
        <p:nvPicPr>
          <p:cNvPr id="12" name="Picture 2" descr="Пальчикова гімнастика М&amp;#39;ячик я в руці катаю"/>
          <p:cNvPicPr>
            <a:picLocks noChangeAspect="1" noChangeArrowheads="1"/>
          </p:cNvPicPr>
          <p:nvPr/>
        </p:nvPicPr>
        <p:blipFill>
          <a:blip r:embed="rId4" cstate="print"/>
          <a:srcRect/>
          <a:stretch>
            <a:fillRect/>
          </a:stretch>
        </p:blipFill>
        <p:spPr bwMode="auto">
          <a:xfrm>
            <a:off x="7573309" y="1472786"/>
            <a:ext cx="3985667" cy="2916342"/>
          </a:xfrm>
          <a:prstGeom prst="rect">
            <a:avLst/>
          </a:prstGeom>
          <a:noFill/>
        </p:spPr>
      </p:pic>
      <p:sp>
        <p:nvSpPr>
          <p:cNvPr id="13" name="Прямоугольник 12"/>
          <p:cNvSpPr/>
          <p:nvPr/>
        </p:nvSpPr>
        <p:spPr>
          <a:xfrm>
            <a:off x="797992" y="2204451"/>
            <a:ext cx="3460741" cy="1631216"/>
          </a:xfrm>
          <a:prstGeom prst="rect">
            <a:avLst/>
          </a:prstGeom>
        </p:spPr>
        <p:txBody>
          <a:bodyPr wrap="square">
            <a:spAutoFit/>
          </a:bodyPr>
          <a:lstStyle/>
          <a:p>
            <a:pPr indent="534988" algn="just">
              <a:defRPr/>
            </a:pPr>
            <a:r>
              <a:rPr lang="uk-UA" sz="2000" b="1" dirty="0">
                <a:solidFill>
                  <a:srgbClr val="C00000"/>
                </a:solidFill>
              </a:rPr>
              <a:t>Використання сучасних навчальних </a:t>
            </a:r>
            <a:r>
              <a:rPr lang="uk-UA" sz="2000" b="1" dirty="0" smtClean="0">
                <a:solidFill>
                  <a:srgbClr val="C00000"/>
                </a:solidFill>
              </a:rPr>
              <a:t>технологій:</a:t>
            </a:r>
            <a:endParaRPr lang="uk-UA" sz="2000" b="1" dirty="0">
              <a:solidFill>
                <a:srgbClr val="C00000"/>
              </a:solidFill>
            </a:endParaRPr>
          </a:p>
          <a:p>
            <a:pPr indent="177800" algn="just">
              <a:buFont typeface="Wingdings" pitchFamily="2" charset="2"/>
              <a:buChar char="ü"/>
              <a:defRPr/>
            </a:pPr>
            <a:r>
              <a:rPr lang="uk-UA" sz="2000" dirty="0"/>
              <a:t>Методики збереження здоров'я пальчиковими вправами; </a:t>
            </a:r>
          </a:p>
        </p:txBody>
      </p:sp>
      <p:pic>
        <p:nvPicPr>
          <p:cNvPr id="16" name="Picture 2" descr="НУШ Пальчикові вправи №1. 1-4 класи. Вчителю початкових класів - Книжковий  інтернет-магазин - Видавництво Ранок"/>
          <p:cNvPicPr>
            <a:picLocks noChangeAspect="1" noChangeArrowheads="1"/>
          </p:cNvPicPr>
          <p:nvPr/>
        </p:nvPicPr>
        <p:blipFill>
          <a:blip r:embed="rId5" cstate="print"/>
          <a:srcRect/>
          <a:stretch>
            <a:fillRect/>
          </a:stretch>
        </p:blipFill>
        <p:spPr bwMode="auto">
          <a:xfrm rot="21268581">
            <a:off x="4710387" y="1422216"/>
            <a:ext cx="2750871" cy="39237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1"/>
          <p:cNvGrpSpPr/>
          <p:nvPr/>
        </p:nvGrpSpPr>
        <p:grpSpPr>
          <a:xfrm>
            <a:off x="0" y="0"/>
            <a:ext cx="12192000" cy="6858000"/>
            <a:chOff x="0" y="0"/>
            <a:chExt cx="12192000" cy="6858000"/>
          </a:xfrm>
        </p:grpSpPr>
        <p:pic>
          <p:nvPicPr>
            <p:cNvPr id="14" name="Рисунок 13"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15" name="Рисунок 14"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grpSp>
        <p:nvGrpSpPr>
          <p:cNvPr id="3" name="Group 3">
            <a:extLst>
              <a:ext uri="{FF2B5EF4-FFF2-40B4-BE49-F238E27FC236}">
                <a16:creationId xmlns="" xmlns:a16="http://schemas.microsoft.com/office/drawing/2014/main" id="{2334503A-A207-4840-9877-8BC3C778C799}"/>
              </a:ext>
            </a:extLst>
          </p:cNvPr>
          <p:cNvGrpSpPr/>
          <p:nvPr/>
        </p:nvGrpSpPr>
        <p:grpSpPr>
          <a:xfrm>
            <a:off x="844747" y="0"/>
            <a:ext cx="1288852" cy="1188639"/>
            <a:chOff x="911545" y="1859361"/>
            <a:chExt cx="1146410" cy="992639"/>
          </a:xfrm>
        </p:grpSpPr>
        <p:grpSp>
          <p:nvGrpSpPr>
            <p:cNvPr id="4" name="Group 52">
              <a:extLst>
                <a:ext uri="{FF2B5EF4-FFF2-40B4-BE49-F238E27FC236}">
                  <a16:creationId xmlns="" xmlns:a16="http://schemas.microsoft.com/office/drawing/2014/main" id="{47A0DAC4-577B-4580-B242-CCF8287FE333}"/>
                </a:ext>
              </a:extLst>
            </p:cNvPr>
            <p:cNvGrpSpPr/>
            <p:nvPr/>
          </p:nvGrpSpPr>
          <p:grpSpPr>
            <a:xfrm>
              <a:off x="1044295" y="1859361"/>
              <a:ext cx="1013660" cy="992639"/>
              <a:chOff x="368100" y="1681449"/>
              <a:chExt cx="1125418" cy="1102079"/>
            </a:xfrm>
          </p:grpSpPr>
          <p:sp>
            <p:nvSpPr>
              <p:cNvPr id="6" name="Arrow: Pentagon 48">
                <a:extLst>
                  <a:ext uri="{FF2B5EF4-FFF2-40B4-BE49-F238E27FC236}">
                    <a16:creationId xmlns="" xmlns:a16="http://schemas.microsoft.com/office/drawing/2014/main" id="{2A37E57C-BCC4-4950-88C9-E163262EED0F}"/>
                  </a:ext>
                </a:extLst>
              </p:cNvPr>
              <p:cNvSpPr/>
              <p:nvPr/>
            </p:nvSpPr>
            <p:spPr>
              <a:xfrm>
                <a:off x="368102" y="1681449"/>
                <a:ext cx="1125416" cy="1036093"/>
              </a:xfrm>
              <a:prstGeom prst="homePlate">
                <a:avLst/>
              </a:prstGeom>
              <a:gradFill flip="none" rotWithShape="1">
                <a:gsLst>
                  <a:gs pos="0">
                    <a:srgbClr val="00CC99"/>
                  </a:gs>
                  <a:gs pos="100000">
                    <a:srgbClr val="006666"/>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49">
                <a:extLst>
                  <a:ext uri="{FF2B5EF4-FFF2-40B4-BE49-F238E27FC236}">
                    <a16:creationId xmlns="" xmlns:a16="http://schemas.microsoft.com/office/drawing/2014/main" id="{BDC1B122-CAC1-4C05-B4ED-E522B56517B1}"/>
                  </a:ext>
                </a:extLst>
              </p:cNvPr>
              <p:cNvSpPr/>
              <p:nvPr/>
            </p:nvSpPr>
            <p:spPr>
              <a:xfrm flipH="1" flipV="1">
                <a:off x="368100" y="2717542"/>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 xmlns:a16="http://schemas.microsoft.com/office/drawing/2014/main" id="{82231D5C-374F-4FDD-B1FF-4458D376EE22}"/>
                </a:ext>
              </a:extLst>
            </p:cNvPr>
            <p:cNvSpPr txBox="1"/>
            <p:nvPr/>
          </p:nvSpPr>
          <p:spPr>
            <a:xfrm>
              <a:off x="911545" y="2110246"/>
              <a:ext cx="975646" cy="385539"/>
            </a:xfrm>
            <a:prstGeom prst="rect">
              <a:avLst/>
            </a:prstGeom>
            <a:noFill/>
          </p:spPr>
          <p:txBody>
            <a:bodyPr wrap="square" rtlCol="0">
              <a:spAutoFit/>
            </a:bodyPr>
            <a:lstStyle/>
            <a:p>
              <a:pPr algn="ctr"/>
              <a:r>
                <a:rPr lang="en-US" sz="2400" dirty="0">
                  <a:solidFill>
                    <a:schemeClr val="bg1"/>
                  </a:solidFill>
                  <a:latin typeface="Oswald" panose="02000503000000000000" pitchFamily="2" charset="0"/>
                </a:rPr>
                <a:t>02</a:t>
              </a:r>
            </a:p>
          </p:txBody>
        </p:sp>
      </p:grpSp>
      <p:sp>
        <p:nvSpPr>
          <p:cNvPr id="9" name="TextBox 8">
            <a:extLst>
              <a:ext uri="{FF2B5EF4-FFF2-40B4-BE49-F238E27FC236}">
                <a16:creationId xmlns="" xmlns:a16="http://schemas.microsoft.com/office/drawing/2014/main" id="{477C0EF2-3745-436F-A2D5-707A7B2C5EDD}"/>
              </a:ext>
            </a:extLst>
          </p:cNvPr>
          <p:cNvSpPr txBox="1"/>
          <p:nvPr/>
        </p:nvSpPr>
        <p:spPr>
          <a:xfrm>
            <a:off x="2296313" y="234818"/>
            <a:ext cx="4097015" cy="584775"/>
          </a:xfrm>
          <a:prstGeom prst="rect">
            <a:avLst/>
          </a:prstGeom>
          <a:noFill/>
        </p:spPr>
        <p:txBody>
          <a:bodyPr wrap="square" rtlCol="0">
            <a:spAutoFit/>
          </a:bodyPr>
          <a:lstStyle/>
          <a:p>
            <a:r>
              <a:rPr lang="uk-UA" sz="3200" dirty="0">
                <a:solidFill>
                  <a:schemeClr val="bg1"/>
                </a:solidFill>
                <a:latin typeface="Oswald" panose="02000503000000000000" pitchFamily="2" charset="0"/>
              </a:rPr>
              <a:t>Методична робота</a:t>
            </a:r>
            <a:endParaRPr lang="en-US" sz="3200" dirty="0">
              <a:solidFill>
                <a:schemeClr val="bg1"/>
              </a:solidFill>
              <a:latin typeface="Oswald" panose="02000503000000000000" pitchFamily="2" charset="0"/>
            </a:endParaRPr>
          </a:p>
        </p:txBody>
      </p:sp>
      <p:sp>
        <p:nvSpPr>
          <p:cNvPr id="11" name="Прямоугольник 10"/>
          <p:cNvSpPr/>
          <p:nvPr/>
        </p:nvSpPr>
        <p:spPr>
          <a:xfrm>
            <a:off x="971600" y="1268760"/>
            <a:ext cx="7704460" cy="707886"/>
          </a:xfrm>
          <a:prstGeom prst="rect">
            <a:avLst/>
          </a:prstGeom>
        </p:spPr>
        <p:txBody>
          <a:bodyPr wrap="square">
            <a:spAutoFit/>
          </a:bodyPr>
          <a:lstStyle/>
          <a:p>
            <a:pPr indent="534988" algn="ctr">
              <a:defRPr/>
            </a:pPr>
            <a:r>
              <a:rPr lang="uk-UA" sz="2000" b="1" dirty="0">
                <a:solidFill>
                  <a:srgbClr val="C00000"/>
                </a:solidFill>
              </a:rPr>
              <a:t>Використання сучасних навчальних </a:t>
            </a:r>
            <a:r>
              <a:rPr lang="uk-UA" sz="2000" b="1" dirty="0" smtClean="0">
                <a:solidFill>
                  <a:srgbClr val="C00000"/>
                </a:solidFill>
              </a:rPr>
              <a:t>технологій:</a:t>
            </a:r>
            <a:endParaRPr lang="uk-UA" sz="2000" b="1" dirty="0">
              <a:solidFill>
                <a:srgbClr val="C00000"/>
              </a:solidFill>
            </a:endParaRPr>
          </a:p>
          <a:p>
            <a:pPr indent="177800" algn="just">
              <a:buFont typeface="Wingdings" pitchFamily="2" charset="2"/>
              <a:buChar char="ü"/>
              <a:defRPr/>
            </a:pPr>
            <a:r>
              <a:rPr lang="uk-UA" sz="2000" dirty="0"/>
              <a:t>Піщана </a:t>
            </a:r>
            <a:r>
              <a:rPr lang="uk-UA" sz="2000" dirty="0" smtClean="0"/>
              <a:t>терапія; </a:t>
            </a:r>
            <a:endParaRPr lang="uk-UA" sz="2000" dirty="0"/>
          </a:p>
        </p:txBody>
      </p:sp>
      <p:sp>
        <p:nvSpPr>
          <p:cNvPr id="12" name="Прямоугольник 2"/>
          <p:cNvSpPr>
            <a:spLocks noChangeArrowheads="1"/>
          </p:cNvSpPr>
          <p:nvPr/>
        </p:nvSpPr>
        <p:spPr bwMode="auto">
          <a:xfrm>
            <a:off x="683568" y="1916832"/>
            <a:ext cx="11508432" cy="4247317"/>
          </a:xfrm>
          <a:prstGeom prst="rect">
            <a:avLst/>
          </a:prstGeom>
          <a:noFill/>
          <a:ln w="9525">
            <a:noFill/>
            <a:miter lim="800000"/>
            <a:headEnd/>
            <a:tailEnd/>
          </a:ln>
        </p:spPr>
        <p:txBody>
          <a:bodyPr wrap="square">
            <a:spAutoFit/>
          </a:bodyPr>
          <a:lstStyle/>
          <a:p>
            <a:pPr indent="450850" algn="just"/>
            <a:r>
              <a:rPr lang="uk-UA" b="1" dirty="0"/>
              <a:t>Піскова (піщана) терапія</a:t>
            </a:r>
            <a:r>
              <a:rPr lang="uk-UA" dirty="0"/>
              <a:t> — метод психотерапії, який з'явився у рамках аналітичної </a:t>
            </a:r>
            <a:r>
              <a:rPr lang="uk-UA" dirty="0" smtClean="0"/>
              <a:t>психології. </a:t>
            </a:r>
            <a:r>
              <a:rPr lang="uk-UA" dirty="0"/>
              <a:t>Це один з методів арт-терапії, який передбачає взаємодію з піском. Він є способом спілкування дитини або дорослого з навколишнім світом і самим собою, а також засобом зняття внутрішньої напруги через втілення її на несвідомо-символічному рівні.</a:t>
            </a:r>
          </a:p>
          <a:p>
            <a:pPr indent="450850" algn="just"/>
            <a:r>
              <a:rPr lang="uk-UA" dirty="0">
                <a:solidFill>
                  <a:srgbClr val="C00000"/>
                </a:solidFill>
              </a:rPr>
              <a:t>Піщана  терапія допомагає у вирішенні наступних проблем:</a:t>
            </a:r>
          </a:p>
          <a:p>
            <a:pPr indent="450850" algn="just">
              <a:buFont typeface="Wingdings" pitchFamily="2" charset="2"/>
              <a:buChar char="ü"/>
            </a:pPr>
            <a:r>
              <a:rPr lang="uk-UA" dirty="0"/>
              <a:t>проблеми у поведінці різного характеру;</a:t>
            </a:r>
          </a:p>
          <a:p>
            <a:pPr indent="450850" algn="just">
              <a:buFont typeface="Wingdings" pitchFamily="2" charset="2"/>
              <a:buChar char="ü"/>
            </a:pPr>
            <a:r>
              <a:rPr lang="uk-UA" dirty="0"/>
              <a:t>агресія у дитини;</a:t>
            </a:r>
          </a:p>
          <a:p>
            <a:pPr indent="450850" algn="just">
              <a:buFont typeface="Wingdings" pitchFamily="2" charset="2"/>
              <a:buChar char="ü"/>
            </a:pPr>
            <a:r>
              <a:rPr lang="uk-UA" dirty="0"/>
              <a:t>тривожність, сором'язливість;</a:t>
            </a:r>
          </a:p>
          <a:p>
            <a:pPr indent="450850" algn="just">
              <a:buFont typeface="Wingdings" pitchFamily="2" charset="2"/>
              <a:buChar char="ü"/>
            </a:pPr>
            <a:r>
              <a:rPr lang="uk-UA" dirty="0"/>
              <a:t>замкнутість, невпевненість, занижена самооцінка;</a:t>
            </a:r>
          </a:p>
          <a:p>
            <a:pPr indent="450850" algn="just">
              <a:buFont typeface="Wingdings" pitchFamily="2" charset="2"/>
              <a:buChar char="ü"/>
            </a:pPr>
            <a:r>
              <a:rPr lang="uk-UA" dirty="0"/>
              <a:t>труднощі в спілкуванні;</a:t>
            </a:r>
          </a:p>
          <a:p>
            <a:pPr indent="450850" algn="just">
              <a:buFont typeface="Wingdings" pitchFamily="2" charset="2"/>
              <a:buChar char="ü"/>
            </a:pPr>
            <a:r>
              <a:rPr lang="uk-UA" dirty="0"/>
              <a:t>діти з особливими потребами — ДЦП, ЗПР;</a:t>
            </a:r>
          </a:p>
          <a:p>
            <a:pPr indent="450850" algn="just">
              <a:buFont typeface="Wingdings" pitchFamily="2" charset="2"/>
              <a:buChar char="ü"/>
            </a:pPr>
            <a:r>
              <a:rPr lang="uk-UA" dirty="0"/>
              <a:t>ранній дитячий аутизм (РДА), </a:t>
            </a:r>
            <a:r>
              <a:rPr lang="uk-UA" dirty="0" err="1"/>
              <a:t>аутичний</a:t>
            </a:r>
            <a:r>
              <a:rPr lang="uk-UA" dirty="0"/>
              <a:t>  розлад;</a:t>
            </a:r>
          </a:p>
          <a:p>
            <a:pPr indent="450850" algn="just">
              <a:buFont typeface="Wingdings" pitchFamily="2" charset="2"/>
              <a:buChar char="ü"/>
            </a:pPr>
            <a:r>
              <a:rPr lang="uk-UA" dirty="0"/>
              <a:t>синдром дефіциту уваги і </a:t>
            </a:r>
            <a:r>
              <a:rPr lang="uk-UA" dirty="0" err="1"/>
              <a:t>гіперактивності</a:t>
            </a:r>
            <a:r>
              <a:rPr lang="uk-UA" dirty="0"/>
              <a:t> (СДУГ);</a:t>
            </a:r>
          </a:p>
          <a:p>
            <a:pPr indent="450850" algn="just">
              <a:buFont typeface="Wingdings" pitchFamily="2" charset="2"/>
              <a:buChar char="ü"/>
            </a:pPr>
            <a:r>
              <a:rPr lang="uk-UA" dirty="0"/>
              <a:t>затримка розвитку мови;</a:t>
            </a:r>
          </a:p>
          <a:p>
            <a:pPr indent="450850" algn="just">
              <a:buFont typeface="Wingdings" pitchFamily="2" charset="2"/>
              <a:buChar char="ü"/>
            </a:pPr>
            <a:r>
              <a:rPr lang="uk-UA" dirty="0"/>
              <a:t>профілактика розвитку невротичних і психосоматичних розладів;</a:t>
            </a:r>
          </a:p>
        </p:txBody>
      </p:sp>
      <p:pic>
        <p:nvPicPr>
          <p:cNvPr id="13" name="Picture 2" descr="Інклюзія з любов&amp;#39;ю. Як школа в Білій Церкві навчає пів сотні дітей з ООП |  Нова українська школа"/>
          <p:cNvPicPr>
            <a:picLocks noChangeAspect="1" noChangeArrowheads="1"/>
          </p:cNvPicPr>
          <p:nvPr/>
        </p:nvPicPr>
        <p:blipFill>
          <a:blip r:embed="rId4" cstate="print"/>
          <a:srcRect/>
          <a:stretch>
            <a:fillRect/>
          </a:stretch>
        </p:blipFill>
        <p:spPr bwMode="auto">
          <a:xfrm>
            <a:off x="7794433" y="2980348"/>
            <a:ext cx="3127011" cy="2074251"/>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1"/>
          <p:cNvGrpSpPr/>
          <p:nvPr/>
        </p:nvGrpSpPr>
        <p:grpSpPr>
          <a:xfrm>
            <a:off x="0" y="0"/>
            <a:ext cx="12192000" cy="6858000"/>
            <a:chOff x="0" y="0"/>
            <a:chExt cx="12192000" cy="6858000"/>
          </a:xfrm>
        </p:grpSpPr>
        <p:pic>
          <p:nvPicPr>
            <p:cNvPr id="14" name="Рисунок 13"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15" name="Рисунок 14"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grpSp>
        <p:nvGrpSpPr>
          <p:cNvPr id="3" name="Group 3">
            <a:extLst>
              <a:ext uri="{FF2B5EF4-FFF2-40B4-BE49-F238E27FC236}">
                <a16:creationId xmlns="" xmlns:a16="http://schemas.microsoft.com/office/drawing/2014/main" id="{2334503A-A207-4840-9877-8BC3C778C799}"/>
              </a:ext>
            </a:extLst>
          </p:cNvPr>
          <p:cNvGrpSpPr/>
          <p:nvPr/>
        </p:nvGrpSpPr>
        <p:grpSpPr>
          <a:xfrm>
            <a:off x="844747" y="0"/>
            <a:ext cx="1288852" cy="1188639"/>
            <a:chOff x="911545" y="1859361"/>
            <a:chExt cx="1146410" cy="992639"/>
          </a:xfrm>
        </p:grpSpPr>
        <p:grpSp>
          <p:nvGrpSpPr>
            <p:cNvPr id="4" name="Group 52">
              <a:extLst>
                <a:ext uri="{FF2B5EF4-FFF2-40B4-BE49-F238E27FC236}">
                  <a16:creationId xmlns="" xmlns:a16="http://schemas.microsoft.com/office/drawing/2014/main" id="{47A0DAC4-577B-4580-B242-CCF8287FE333}"/>
                </a:ext>
              </a:extLst>
            </p:cNvPr>
            <p:cNvGrpSpPr/>
            <p:nvPr/>
          </p:nvGrpSpPr>
          <p:grpSpPr>
            <a:xfrm>
              <a:off x="1044295" y="1859361"/>
              <a:ext cx="1013660" cy="992639"/>
              <a:chOff x="368100" y="1681449"/>
              <a:chExt cx="1125418" cy="1102079"/>
            </a:xfrm>
          </p:grpSpPr>
          <p:sp>
            <p:nvSpPr>
              <p:cNvPr id="6" name="Arrow: Pentagon 48">
                <a:extLst>
                  <a:ext uri="{FF2B5EF4-FFF2-40B4-BE49-F238E27FC236}">
                    <a16:creationId xmlns="" xmlns:a16="http://schemas.microsoft.com/office/drawing/2014/main" id="{2A37E57C-BCC4-4950-88C9-E163262EED0F}"/>
                  </a:ext>
                </a:extLst>
              </p:cNvPr>
              <p:cNvSpPr/>
              <p:nvPr/>
            </p:nvSpPr>
            <p:spPr>
              <a:xfrm>
                <a:off x="368102" y="1681449"/>
                <a:ext cx="1125416" cy="1036093"/>
              </a:xfrm>
              <a:prstGeom prst="homePlate">
                <a:avLst/>
              </a:prstGeom>
              <a:gradFill flip="none" rotWithShape="1">
                <a:gsLst>
                  <a:gs pos="0">
                    <a:srgbClr val="00CC99"/>
                  </a:gs>
                  <a:gs pos="100000">
                    <a:srgbClr val="006666"/>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49">
                <a:extLst>
                  <a:ext uri="{FF2B5EF4-FFF2-40B4-BE49-F238E27FC236}">
                    <a16:creationId xmlns="" xmlns:a16="http://schemas.microsoft.com/office/drawing/2014/main" id="{BDC1B122-CAC1-4C05-B4ED-E522B56517B1}"/>
                  </a:ext>
                </a:extLst>
              </p:cNvPr>
              <p:cNvSpPr/>
              <p:nvPr/>
            </p:nvSpPr>
            <p:spPr>
              <a:xfrm flipH="1" flipV="1">
                <a:off x="368100" y="2717542"/>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 xmlns:a16="http://schemas.microsoft.com/office/drawing/2014/main" id="{82231D5C-374F-4FDD-B1FF-4458D376EE22}"/>
                </a:ext>
              </a:extLst>
            </p:cNvPr>
            <p:cNvSpPr txBox="1"/>
            <p:nvPr/>
          </p:nvSpPr>
          <p:spPr>
            <a:xfrm>
              <a:off x="911545" y="2110246"/>
              <a:ext cx="975646" cy="385539"/>
            </a:xfrm>
            <a:prstGeom prst="rect">
              <a:avLst/>
            </a:prstGeom>
            <a:noFill/>
          </p:spPr>
          <p:txBody>
            <a:bodyPr wrap="square" rtlCol="0">
              <a:spAutoFit/>
            </a:bodyPr>
            <a:lstStyle/>
            <a:p>
              <a:pPr algn="ctr"/>
              <a:r>
                <a:rPr lang="en-US" sz="2400" dirty="0">
                  <a:solidFill>
                    <a:schemeClr val="bg1"/>
                  </a:solidFill>
                  <a:latin typeface="Oswald" panose="02000503000000000000" pitchFamily="2" charset="0"/>
                </a:rPr>
                <a:t>02</a:t>
              </a:r>
            </a:p>
          </p:txBody>
        </p:sp>
      </p:grpSp>
      <p:sp>
        <p:nvSpPr>
          <p:cNvPr id="9" name="TextBox 8">
            <a:extLst>
              <a:ext uri="{FF2B5EF4-FFF2-40B4-BE49-F238E27FC236}">
                <a16:creationId xmlns="" xmlns:a16="http://schemas.microsoft.com/office/drawing/2014/main" id="{477C0EF2-3745-436F-A2D5-707A7B2C5EDD}"/>
              </a:ext>
            </a:extLst>
          </p:cNvPr>
          <p:cNvSpPr txBox="1"/>
          <p:nvPr/>
        </p:nvSpPr>
        <p:spPr>
          <a:xfrm>
            <a:off x="2296313" y="234818"/>
            <a:ext cx="4097015" cy="584775"/>
          </a:xfrm>
          <a:prstGeom prst="rect">
            <a:avLst/>
          </a:prstGeom>
          <a:noFill/>
        </p:spPr>
        <p:txBody>
          <a:bodyPr wrap="square" rtlCol="0">
            <a:spAutoFit/>
          </a:bodyPr>
          <a:lstStyle/>
          <a:p>
            <a:r>
              <a:rPr lang="uk-UA" sz="3200" dirty="0">
                <a:solidFill>
                  <a:schemeClr val="bg1"/>
                </a:solidFill>
                <a:latin typeface="Oswald" panose="02000503000000000000" pitchFamily="2" charset="0"/>
              </a:rPr>
              <a:t>Методична робота</a:t>
            </a:r>
            <a:endParaRPr lang="en-US" sz="3200" dirty="0">
              <a:solidFill>
                <a:schemeClr val="bg1"/>
              </a:solidFill>
              <a:latin typeface="Oswald" panose="02000503000000000000" pitchFamily="2" charset="0"/>
            </a:endParaRPr>
          </a:p>
        </p:txBody>
      </p:sp>
      <p:sp>
        <p:nvSpPr>
          <p:cNvPr id="11" name="TextBox 10"/>
          <p:cNvSpPr txBox="1"/>
          <p:nvPr/>
        </p:nvSpPr>
        <p:spPr>
          <a:xfrm>
            <a:off x="899592" y="1412776"/>
            <a:ext cx="7776864" cy="1938992"/>
          </a:xfrm>
          <a:prstGeom prst="rect">
            <a:avLst/>
          </a:prstGeom>
          <a:noFill/>
        </p:spPr>
        <p:txBody>
          <a:bodyPr wrap="square" rtlCol="0">
            <a:spAutoFit/>
          </a:bodyPr>
          <a:lstStyle/>
          <a:p>
            <a:pPr algn="just"/>
            <a:r>
              <a:rPr lang="uk-UA" dirty="0"/>
              <a:t>	</a:t>
            </a:r>
            <a:r>
              <a:rPr lang="uk-UA" sz="2000" dirty="0" smtClean="0">
                <a:cs typeface="Times New Roman" pitchFamily="18" charset="0"/>
              </a:rPr>
              <a:t>Тактильні </a:t>
            </a:r>
            <a:r>
              <a:rPr lang="uk-UA" sz="2000" dirty="0">
                <a:cs typeface="Times New Roman" pitchFamily="18" charset="0"/>
              </a:rPr>
              <a:t>відчуття мають велике значення для розвитку </a:t>
            </a:r>
            <a:r>
              <a:rPr lang="uk-UA" sz="2000" dirty="0" smtClean="0">
                <a:cs typeface="Times New Roman" pitchFamily="18" charset="0"/>
              </a:rPr>
              <a:t>дитини. Торкаючись </a:t>
            </a:r>
            <a:r>
              <a:rPr lang="uk-UA" sz="2000" dirty="0">
                <a:cs typeface="Times New Roman" pitchFamily="18" charset="0"/>
              </a:rPr>
              <a:t>до різних </a:t>
            </a:r>
            <a:r>
              <a:rPr lang="uk-UA" sz="2000" dirty="0" smtClean="0">
                <a:cs typeface="Times New Roman" pitchFamily="18" charset="0"/>
              </a:rPr>
              <a:t>поверхонь та предметів, пізнаючи їх властивості, </a:t>
            </a:r>
            <a:r>
              <a:rPr lang="uk-UA" sz="2000" dirty="0">
                <a:cs typeface="Times New Roman" pitchFamily="18" charset="0"/>
              </a:rPr>
              <a:t>дитина порівнює їх та осягає різноманітність навколишньої дійсності.  </a:t>
            </a:r>
            <a:r>
              <a:rPr lang="uk-UA" sz="2000" dirty="0" smtClean="0">
                <a:cs typeface="Times New Roman" pitchFamily="18" charset="0"/>
              </a:rPr>
              <a:t>Одна </a:t>
            </a:r>
            <a:r>
              <a:rPr lang="uk-UA" sz="2000" dirty="0">
                <a:cs typeface="Times New Roman" pitchFamily="18" charset="0"/>
              </a:rPr>
              <a:t>з ефективних дидактичних ігор, призначених для розвитку дрібної моторики і сенсорного розвитку дітей - </a:t>
            </a:r>
            <a:r>
              <a:rPr lang="uk-UA" sz="2000" dirty="0" smtClean="0">
                <a:cs typeface="Times New Roman" pitchFamily="18" charset="0"/>
              </a:rPr>
              <a:t>«Тактильні (сенсорні)</a:t>
            </a:r>
            <a:r>
              <a:rPr lang="uk-UA" sz="2000" dirty="0">
                <a:cs typeface="Times New Roman" pitchFamily="18" charset="0"/>
              </a:rPr>
              <a:t> </a:t>
            </a:r>
            <a:r>
              <a:rPr lang="uk-UA" sz="2000" dirty="0" smtClean="0">
                <a:cs typeface="Times New Roman" pitchFamily="18" charset="0"/>
              </a:rPr>
              <a:t>мішечки</a:t>
            </a:r>
            <a:r>
              <a:rPr lang="uk-UA" sz="2000" dirty="0">
                <a:cs typeface="Times New Roman" pitchFamily="18" charset="0"/>
              </a:rPr>
              <a:t>». </a:t>
            </a:r>
          </a:p>
        </p:txBody>
      </p:sp>
      <p:pic>
        <p:nvPicPr>
          <p:cNvPr id="12" name="Рисунок 1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5000"/>
                    </a14:imgEffect>
                  </a14:imgLayer>
                </a14:imgProps>
              </a:ext>
              <a:ext uri="{28A0092B-C50C-407E-A947-70E740481C1C}">
                <a14:useLocalDpi xmlns:a14="http://schemas.microsoft.com/office/drawing/2010/main" val="0"/>
              </a:ext>
            </a:extLst>
          </a:blip>
          <a:stretch>
            <a:fillRect/>
          </a:stretch>
        </p:blipFill>
        <p:spPr>
          <a:xfrm>
            <a:off x="8984043" y="1922264"/>
            <a:ext cx="2632793" cy="2263656"/>
          </a:xfrm>
          <a:prstGeom prst="rect">
            <a:avLst/>
          </a:prstGeom>
          <a:ln>
            <a:noFill/>
          </a:ln>
          <a:effectLst>
            <a:softEdge rad="112500"/>
          </a:effectLst>
        </p:spPr>
      </p:pic>
      <p:sp>
        <p:nvSpPr>
          <p:cNvPr id="13" name="TextBox 12"/>
          <p:cNvSpPr txBox="1"/>
          <p:nvPr/>
        </p:nvSpPr>
        <p:spPr>
          <a:xfrm>
            <a:off x="1064649" y="3475939"/>
            <a:ext cx="7308883" cy="1938992"/>
          </a:xfrm>
          <a:prstGeom prst="rect">
            <a:avLst/>
          </a:prstGeom>
          <a:noFill/>
        </p:spPr>
        <p:txBody>
          <a:bodyPr wrap="square" rtlCol="0">
            <a:spAutoFit/>
          </a:bodyPr>
          <a:lstStyle/>
          <a:p>
            <a:pPr algn="just"/>
            <a:r>
              <a:rPr lang="uk-UA" dirty="0"/>
              <a:t>	</a:t>
            </a:r>
            <a:r>
              <a:rPr lang="uk-UA" sz="2000" b="1" i="1" dirty="0" smtClean="0">
                <a:cs typeface="Times New Roman" pitchFamily="18" charset="0"/>
              </a:rPr>
              <a:t>«Тактильні мішечки</a:t>
            </a:r>
            <a:r>
              <a:rPr lang="uk-UA" sz="2000" b="1" i="1" dirty="0">
                <a:cs typeface="Times New Roman" pitchFamily="18" charset="0"/>
              </a:rPr>
              <a:t>»</a:t>
            </a:r>
            <a:r>
              <a:rPr lang="uk-UA" sz="2000" dirty="0">
                <a:cs typeface="Times New Roman" pitchFamily="18" charset="0"/>
              </a:rPr>
              <a:t> - це </a:t>
            </a:r>
            <a:r>
              <a:rPr lang="uk-UA" sz="2000" dirty="0" smtClean="0">
                <a:cs typeface="Times New Roman" pitchFamily="18" charset="0"/>
              </a:rPr>
              <a:t>мішечки з натуральної тканини (бавовни), які мають різноманітне наповнення. Дитина </a:t>
            </a:r>
            <a:r>
              <a:rPr lang="uk-UA" sz="2000" dirty="0">
                <a:cs typeface="Times New Roman" pitchFamily="18" charset="0"/>
              </a:rPr>
              <a:t>намагається намацати вміст, цим стимулює уяву, розвиває дрібну моторику. </a:t>
            </a:r>
            <a:r>
              <a:rPr lang="uk-UA" sz="2000" dirty="0" smtClean="0">
                <a:cs typeface="Times New Roman" pitchFamily="18" charset="0"/>
              </a:rPr>
              <a:t>Описуючи </a:t>
            </a:r>
            <a:r>
              <a:rPr lang="uk-UA" sz="2000" dirty="0">
                <a:cs typeface="Times New Roman" pitchFamily="18" charset="0"/>
              </a:rPr>
              <a:t>форму, властивості предметів, розміри, розвиває навички зв'язного мовлення, розширює словниковий запас. </a:t>
            </a:r>
            <a:endParaRPr lang="uk-UA" sz="2000" dirty="0" smtClean="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1"/>
          <p:cNvGrpSpPr/>
          <p:nvPr/>
        </p:nvGrpSpPr>
        <p:grpSpPr>
          <a:xfrm>
            <a:off x="0" y="0"/>
            <a:ext cx="12192000" cy="6858000"/>
            <a:chOff x="0" y="0"/>
            <a:chExt cx="12192000" cy="6858000"/>
          </a:xfrm>
        </p:grpSpPr>
        <p:pic>
          <p:nvPicPr>
            <p:cNvPr id="14" name="Рисунок 13"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15" name="Рисунок 14"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grpSp>
        <p:nvGrpSpPr>
          <p:cNvPr id="3" name="Group 3">
            <a:extLst>
              <a:ext uri="{FF2B5EF4-FFF2-40B4-BE49-F238E27FC236}">
                <a16:creationId xmlns="" xmlns:a16="http://schemas.microsoft.com/office/drawing/2014/main" id="{2334503A-A207-4840-9877-8BC3C778C799}"/>
              </a:ext>
            </a:extLst>
          </p:cNvPr>
          <p:cNvGrpSpPr/>
          <p:nvPr/>
        </p:nvGrpSpPr>
        <p:grpSpPr>
          <a:xfrm>
            <a:off x="844747" y="0"/>
            <a:ext cx="1288852" cy="1188639"/>
            <a:chOff x="911545" y="1859361"/>
            <a:chExt cx="1146410" cy="992639"/>
          </a:xfrm>
        </p:grpSpPr>
        <p:grpSp>
          <p:nvGrpSpPr>
            <p:cNvPr id="4" name="Group 52">
              <a:extLst>
                <a:ext uri="{FF2B5EF4-FFF2-40B4-BE49-F238E27FC236}">
                  <a16:creationId xmlns="" xmlns:a16="http://schemas.microsoft.com/office/drawing/2014/main" id="{47A0DAC4-577B-4580-B242-CCF8287FE333}"/>
                </a:ext>
              </a:extLst>
            </p:cNvPr>
            <p:cNvGrpSpPr/>
            <p:nvPr/>
          </p:nvGrpSpPr>
          <p:grpSpPr>
            <a:xfrm>
              <a:off x="1044295" y="1859361"/>
              <a:ext cx="1013660" cy="992639"/>
              <a:chOff x="368100" y="1681449"/>
              <a:chExt cx="1125418" cy="1102079"/>
            </a:xfrm>
          </p:grpSpPr>
          <p:sp>
            <p:nvSpPr>
              <p:cNvPr id="6" name="Arrow: Pentagon 48">
                <a:extLst>
                  <a:ext uri="{FF2B5EF4-FFF2-40B4-BE49-F238E27FC236}">
                    <a16:creationId xmlns="" xmlns:a16="http://schemas.microsoft.com/office/drawing/2014/main" id="{2A37E57C-BCC4-4950-88C9-E163262EED0F}"/>
                  </a:ext>
                </a:extLst>
              </p:cNvPr>
              <p:cNvSpPr/>
              <p:nvPr/>
            </p:nvSpPr>
            <p:spPr>
              <a:xfrm>
                <a:off x="368102" y="1681449"/>
                <a:ext cx="1125416" cy="1036093"/>
              </a:xfrm>
              <a:prstGeom prst="homePlate">
                <a:avLst/>
              </a:prstGeom>
              <a:gradFill flip="none" rotWithShape="1">
                <a:gsLst>
                  <a:gs pos="0">
                    <a:srgbClr val="00CC99"/>
                  </a:gs>
                  <a:gs pos="100000">
                    <a:srgbClr val="006666"/>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49">
                <a:extLst>
                  <a:ext uri="{FF2B5EF4-FFF2-40B4-BE49-F238E27FC236}">
                    <a16:creationId xmlns="" xmlns:a16="http://schemas.microsoft.com/office/drawing/2014/main" id="{BDC1B122-CAC1-4C05-B4ED-E522B56517B1}"/>
                  </a:ext>
                </a:extLst>
              </p:cNvPr>
              <p:cNvSpPr/>
              <p:nvPr/>
            </p:nvSpPr>
            <p:spPr>
              <a:xfrm flipH="1" flipV="1">
                <a:off x="368100" y="2717542"/>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 xmlns:a16="http://schemas.microsoft.com/office/drawing/2014/main" id="{82231D5C-374F-4FDD-B1FF-4458D376EE22}"/>
                </a:ext>
              </a:extLst>
            </p:cNvPr>
            <p:cNvSpPr txBox="1"/>
            <p:nvPr/>
          </p:nvSpPr>
          <p:spPr>
            <a:xfrm>
              <a:off x="911545" y="2110246"/>
              <a:ext cx="975646" cy="385539"/>
            </a:xfrm>
            <a:prstGeom prst="rect">
              <a:avLst/>
            </a:prstGeom>
            <a:noFill/>
          </p:spPr>
          <p:txBody>
            <a:bodyPr wrap="square" rtlCol="0">
              <a:spAutoFit/>
            </a:bodyPr>
            <a:lstStyle/>
            <a:p>
              <a:pPr algn="ctr"/>
              <a:r>
                <a:rPr lang="en-US" sz="2400" dirty="0">
                  <a:solidFill>
                    <a:schemeClr val="bg1"/>
                  </a:solidFill>
                  <a:latin typeface="Oswald" panose="02000503000000000000" pitchFamily="2" charset="0"/>
                </a:rPr>
                <a:t>02</a:t>
              </a:r>
            </a:p>
          </p:txBody>
        </p:sp>
      </p:grpSp>
      <p:sp>
        <p:nvSpPr>
          <p:cNvPr id="9" name="TextBox 8">
            <a:extLst>
              <a:ext uri="{FF2B5EF4-FFF2-40B4-BE49-F238E27FC236}">
                <a16:creationId xmlns="" xmlns:a16="http://schemas.microsoft.com/office/drawing/2014/main" id="{477C0EF2-3745-436F-A2D5-707A7B2C5EDD}"/>
              </a:ext>
            </a:extLst>
          </p:cNvPr>
          <p:cNvSpPr txBox="1"/>
          <p:nvPr/>
        </p:nvSpPr>
        <p:spPr>
          <a:xfrm>
            <a:off x="2296313" y="234818"/>
            <a:ext cx="4097015" cy="584775"/>
          </a:xfrm>
          <a:prstGeom prst="rect">
            <a:avLst/>
          </a:prstGeom>
          <a:noFill/>
        </p:spPr>
        <p:txBody>
          <a:bodyPr wrap="square" rtlCol="0">
            <a:spAutoFit/>
          </a:bodyPr>
          <a:lstStyle/>
          <a:p>
            <a:r>
              <a:rPr lang="uk-UA" sz="3200" dirty="0">
                <a:solidFill>
                  <a:schemeClr val="bg1"/>
                </a:solidFill>
                <a:latin typeface="Oswald" panose="02000503000000000000" pitchFamily="2" charset="0"/>
              </a:rPr>
              <a:t>Методична робота</a:t>
            </a:r>
            <a:endParaRPr lang="en-US" sz="3200" dirty="0">
              <a:solidFill>
                <a:schemeClr val="bg1"/>
              </a:solidFill>
              <a:latin typeface="Oswald" panose="02000503000000000000" pitchFamily="2" charset="0"/>
            </a:endParaRPr>
          </a:p>
        </p:txBody>
      </p:sp>
      <p:sp>
        <p:nvSpPr>
          <p:cNvPr id="11" name="TextBox 10"/>
          <p:cNvSpPr txBox="1"/>
          <p:nvPr/>
        </p:nvSpPr>
        <p:spPr>
          <a:xfrm>
            <a:off x="2389808" y="1298848"/>
            <a:ext cx="7673643" cy="523220"/>
          </a:xfrm>
          <a:prstGeom prst="rect">
            <a:avLst/>
          </a:prstGeom>
          <a:noFill/>
        </p:spPr>
        <p:txBody>
          <a:bodyPr wrap="square" rtlCol="0">
            <a:spAutoFit/>
          </a:bodyPr>
          <a:lstStyle/>
          <a:p>
            <a:r>
              <a:rPr lang="uk-UA" sz="2800" b="1" i="1" dirty="0" smtClean="0">
                <a:cs typeface="Times New Roman" pitchFamily="18" charset="0"/>
              </a:rPr>
              <a:t>Варіанти  ігор з тактильними мішечками:</a:t>
            </a:r>
            <a:endParaRPr lang="uk-UA" sz="2800" b="1" i="1" dirty="0">
              <a:cs typeface="Times New Roman" pitchFamily="18" charset="0"/>
            </a:endParaRPr>
          </a:p>
        </p:txBody>
      </p:sp>
      <p:sp>
        <p:nvSpPr>
          <p:cNvPr id="12" name="TextBox 11"/>
          <p:cNvSpPr txBox="1"/>
          <p:nvPr/>
        </p:nvSpPr>
        <p:spPr>
          <a:xfrm>
            <a:off x="603174" y="1438920"/>
            <a:ext cx="9082691" cy="1908215"/>
          </a:xfrm>
          <a:prstGeom prst="rect">
            <a:avLst/>
          </a:prstGeom>
          <a:noFill/>
        </p:spPr>
        <p:txBody>
          <a:bodyPr wrap="square" rtlCol="0">
            <a:spAutoFit/>
          </a:bodyPr>
          <a:lstStyle/>
          <a:p>
            <a:pPr algn="just"/>
            <a:endParaRPr lang="uk-UA" sz="2000" b="1" i="1" dirty="0" smtClean="0">
              <a:cs typeface="Times New Roman" pitchFamily="18" charset="0"/>
            </a:endParaRPr>
          </a:p>
          <a:p>
            <a:pPr algn="just"/>
            <a:r>
              <a:rPr lang="uk-UA" sz="2000" dirty="0">
                <a:cs typeface="Times New Roman" pitchFamily="18" charset="0"/>
              </a:rPr>
              <a:t>	</a:t>
            </a:r>
            <a:r>
              <a:rPr lang="uk-UA" sz="2000" b="1" dirty="0" smtClean="0">
                <a:cs typeface="Times New Roman" pitchFamily="18" charset="0"/>
              </a:rPr>
              <a:t>«Вгадай</a:t>
            </a:r>
            <a:r>
              <a:rPr lang="uk-UA" sz="2000" b="1" dirty="0">
                <a:cs typeface="Times New Roman" pitchFamily="18" charset="0"/>
              </a:rPr>
              <a:t>, що </a:t>
            </a:r>
            <a:r>
              <a:rPr lang="uk-UA" sz="2000" b="1" dirty="0" smtClean="0">
                <a:cs typeface="Times New Roman" pitchFamily="18" charset="0"/>
              </a:rPr>
              <a:t>всередині».</a:t>
            </a:r>
          </a:p>
          <a:p>
            <a:pPr algn="just"/>
            <a:r>
              <a:rPr lang="uk-UA" sz="2000" dirty="0" smtClean="0">
                <a:cs typeface="Times New Roman" pitchFamily="18" charset="0"/>
              </a:rPr>
              <a:t>Дитина </a:t>
            </a:r>
            <a:r>
              <a:rPr lang="uk-UA" sz="2000" dirty="0">
                <a:cs typeface="Times New Roman" pitchFamily="18" charset="0"/>
              </a:rPr>
              <a:t>обирає будь-який мішечок. </a:t>
            </a:r>
            <a:r>
              <a:rPr lang="uk-UA" sz="2000" dirty="0" smtClean="0">
                <a:cs typeface="Times New Roman" pitchFamily="18" charset="0"/>
              </a:rPr>
              <a:t>Ви пропонуєте </a:t>
            </a:r>
            <a:r>
              <a:rPr lang="uk-UA" sz="2000" dirty="0">
                <a:cs typeface="Times New Roman" pitchFamily="18" charset="0"/>
              </a:rPr>
              <a:t>детально </a:t>
            </a:r>
            <a:r>
              <a:rPr lang="uk-UA" sz="2000" dirty="0" smtClean="0">
                <a:cs typeface="Times New Roman" pitchFamily="18" charset="0"/>
              </a:rPr>
              <a:t>промацати </a:t>
            </a:r>
            <a:r>
              <a:rPr lang="uk-UA" sz="2000" dirty="0">
                <a:cs typeface="Times New Roman" pitchFamily="18" charset="0"/>
              </a:rPr>
              <a:t>мішечок та дати відповідь на уточнюючі </a:t>
            </a:r>
            <a:r>
              <a:rPr lang="uk-UA" sz="2000" dirty="0" smtClean="0">
                <a:cs typeface="Times New Roman" pitchFamily="18" charset="0"/>
              </a:rPr>
              <a:t>запитання: «Що </a:t>
            </a:r>
            <a:r>
              <a:rPr lang="uk-UA" sz="2000" dirty="0">
                <a:cs typeface="Times New Roman" pitchFamily="18" charset="0"/>
              </a:rPr>
              <a:t>в мішечку? Якого розміру? Якої форми? Всередині тверді чи м'які предмети? Теплі чи холодні</a:t>
            </a:r>
            <a:r>
              <a:rPr lang="uk-UA" sz="2000" dirty="0" smtClean="0">
                <a:cs typeface="Times New Roman" pitchFamily="18" charset="0"/>
              </a:rPr>
              <a:t>?»</a:t>
            </a:r>
            <a:r>
              <a:rPr lang="uk-UA" sz="2000" dirty="0">
                <a:cs typeface="Times New Roman" pitchFamily="18" charset="0"/>
              </a:rPr>
              <a:t/>
            </a:r>
            <a:br>
              <a:rPr lang="uk-UA" sz="2000" dirty="0">
                <a:cs typeface="Times New Roman" pitchFamily="18" charset="0"/>
              </a:rPr>
            </a:br>
            <a:endParaRPr lang="uk-UA" dirty="0"/>
          </a:p>
        </p:txBody>
      </p:sp>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3153" y="1221086"/>
            <a:ext cx="2258714" cy="2258714"/>
          </a:xfrm>
          <a:prstGeom prst="rect">
            <a:avLst/>
          </a:prstGeom>
          <a:ln>
            <a:noFill/>
          </a:ln>
          <a:effectLst>
            <a:softEdge rad="112500"/>
          </a:effectLst>
        </p:spPr>
      </p:pic>
      <p:sp>
        <p:nvSpPr>
          <p:cNvPr id="16" name="TextBox 15"/>
          <p:cNvSpPr txBox="1"/>
          <p:nvPr/>
        </p:nvSpPr>
        <p:spPr>
          <a:xfrm>
            <a:off x="2878667" y="3357284"/>
            <a:ext cx="8515513" cy="2246769"/>
          </a:xfrm>
          <a:prstGeom prst="rect">
            <a:avLst/>
          </a:prstGeom>
          <a:noFill/>
        </p:spPr>
        <p:txBody>
          <a:bodyPr wrap="square" rtlCol="0">
            <a:spAutoFit/>
          </a:bodyPr>
          <a:lstStyle/>
          <a:p>
            <a:pPr algn="just"/>
            <a:r>
              <a:rPr lang="uk-UA" sz="2000" dirty="0">
                <a:cs typeface="Times New Roman" pitchFamily="18" charset="0"/>
              </a:rPr>
              <a:t>	</a:t>
            </a:r>
            <a:r>
              <a:rPr lang="uk-UA" sz="2000" b="1" dirty="0" smtClean="0">
                <a:cs typeface="Times New Roman" pitchFamily="18" charset="0"/>
              </a:rPr>
              <a:t>"Знайди мішечок з таким наповненням"</a:t>
            </a:r>
            <a:r>
              <a:rPr lang="uk-UA" sz="2000" dirty="0">
                <a:cs typeface="Times New Roman" pitchFamily="18" charset="0"/>
              </a:rPr>
              <a:t/>
            </a:r>
            <a:br>
              <a:rPr lang="uk-UA" sz="2000" dirty="0">
                <a:cs typeface="Times New Roman" pitchFamily="18" charset="0"/>
              </a:rPr>
            </a:br>
            <a:r>
              <a:rPr lang="uk-UA" sz="2000" dirty="0">
                <a:cs typeface="Times New Roman" pitchFamily="18" charset="0"/>
              </a:rPr>
              <a:t>	</a:t>
            </a:r>
            <a:r>
              <a:rPr lang="uk-UA" sz="2000" dirty="0" smtClean="0">
                <a:cs typeface="Times New Roman" pitchFamily="18" charset="0"/>
              </a:rPr>
              <a:t>Для гри потрібні мішечки та парні для них прозорі торбинки з таким самим наповнювачем. Гру </a:t>
            </a:r>
            <a:r>
              <a:rPr lang="uk-UA" sz="2000" dirty="0">
                <a:cs typeface="Times New Roman" pitchFamily="18" charset="0"/>
              </a:rPr>
              <a:t>слід починати з двох </a:t>
            </a:r>
            <a:r>
              <a:rPr lang="uk-UA" sz="2000" dirty="0" smtClean="0">
                <a:cs typeface="Times New Roman" pitchFamily="18" charset="0"/>
              </a:rPr>
              <a:t>мішечків та однієї прозорої торбинки з наповненням як в одному з мішечків. </a:t>
            </a:r>
            <a:r>
              <a:rPr lang="uk-UA" sz="2000" dirty="0">
                <a:cs typeface="Times New Roman" pitchFamily="18" charset="0"/>
              </a:rPr>
              <a:t>П</a:t>
            </a:r>
            <a:r>
              <a:rPr lang="uk-UA" sz="2000" dirty="0" smtClean="0">
                <a:cs typeface="Times New Roman" pitchFamily="18" charset="0"/>
              </a:rPr>
              <a:t>оступово гра ускладнюється додаванням більшої кількості прозорих і тканинних мішечків. Таким </a:t>
            </a:r>
            <a:r>
              <a:rPr lang="uk-UA" sz="2000" dirty="0">
                <a:cs typeface="Times New Roman" pitchFamily="18" charset="0"/>
              </a:rPr>
              <a:t>чином дитина поступово ознайомиться </a:t>
            </a:r>
            <a:r>
              <a:rPr lang="uk-UA" sz="2000" dirty="0" smtClean="0">
                <a:cs typeface="Times New Roman" pitchFamily="18" charset="0"/>
              </a:rPr>
              <a:t> з назвами наповнювачів, їх зовнішнім виглядом та властивостями.</a:t>
            </a:r>
            <a:endParaRPr lang="uk-UA" dirty="0"/>
          </a:p>
        </p:txBody>
      </p:sp>
      <p:pic>
        <p:nvPicPr>
          <p:cNvPr id="17" name="Рисунок 16"/>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10593" y="3408123"/>
            <a:ext cx="2801898" cy="191741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1"/>
          <p:cNvGrpSpPr/>
          <p:nvPr/>
        </p:nvGrpSpPr>
        <p:grpSpPr>
          <a:xfrm>
            <a:off x="0" y="0"/>
            <a:ext cx="12192000" cy="6858000"/>
            <a:chOff x="0" y="0"/>
            <a:chExt cx="12192000" cy="6858000"/>
          </a:xfrm>
        </p:grpSpPr>
        <p:pic>
          <p:nvPicPr>
            <p:cNvPr id="14" name="Рисунок 13"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15" name="Рисунок 14"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grpSp>
        <p:nvGrpSpPr>
          <p:cNvPr id="3" name="Group 3">
            <a:extLst>
              <a:ext uri="{FF2B5EF4-FFF2-40B4-BE49-F238E27FC236}">
                <a16:creationId xmlns="" xmlns:a16="http://schemas.microsoft.com/office/drawing/2014/main" id="{2334503A-A207-4840-9877-8BC3C778C799}"/>
              </a:ext>
            </a:extLst>
          </p:cNvPr>
          <p:cNvGrpSpPr/>
          <p:nvPr/>
        </p:nvGrpSpPr>
        <p:grpSpPr>
          <a:xfrm>
            <a:off x="844747" y="0"/>
            <a:ext cx="1288852" cy="1188639"/>
            <a:chOff x="911545" y="1859361"/>
            <a:chExt cx="1146410" cy="992639"/>
          </a:xfrm>
        </p:grpSpPr>
        <p:grpSp>
          <p:nvGrpSpPr>
            <p:cNvPr id="4" name="Group 52">
              <a:extLst>
                <a:ext uri="{FF2B5EF4-FFF2-40B4-BE49-F238E27FC236}">
                  <a16:creationId xmlns="" xmlns:a16="http://schemas.microsoft.com/office/drawing/2014/main" id="{47A0DAC4-577B-4580-B242-CCF8287FE333}"/>
                </a:ext>
              </a:extLst>
            </p:cNvPr>
            <p:cNvGrpSpPr/>
            <p:nvPr/>
          </p:nvGrpSpPr>
          <p:grpSpPr>
            <a:xfrm>
              <a:off x="1044295" y="1859361"/>
              <a:ext cx="1013660" cy="992639"/>
              <a:chOff x="368100" y="1681449"/>
              <a:chExt cx="1125418" cy="1102079"/>
            </a:xfrm>
          </p:grpSpPr>
          <p:sp>
            <p:nvSpPr>
              <p:cNvPr id="6" name="Arrow: Pentagon 48">
                <a:extLst>
                  <a:ext uri="{FF2B5EF4-FFF2-40B4-BE49-F238E27FC236}">
                    <a16:creationId xmlns="" xmlns:a16="http://schemas.microsoft.com/office/drawing/2014/main" id="{2A37E57C-BCC4-4950-88C9-E163262EED0F}"/>
                  </a:ext>
                </a:extLst>
              </p:cNvPr>
              <p:cNvSpPr/>
              <p:nvPr/>
            </p:nvSpPr>
            <p:spPr>
              <a:xfrm>
                <a:off x="368102" y="1681449"/>
                <a:ext cx="1125416" cy="1036093"/>
              </a:xfrm>
              <a:prstGeom prst="homePlate">
                <a:avLst/>
              </a:prstGeom>
              <a:gradFill flip="none" rotWithShape="1">
                <a:gsLst>
                  <a:gs pos="0">
                    <a:srgbClr val="00CC99"/>
                  </a:gs>
                  <a:gs pos="100000">
                    <a:srgbClr val="006666"/>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49">
                <a:extLst>
                  <a:ext uri="{FF2B5EF4-FFF2-40B4-BE49-F238E27FC236}">
                    <a16:creationId xmlns="" xmlns:a16="http://schemas.microsoft.com/office/drawing/2014/main" id="{BDC1B122-CAC1-4C05-B4ED-E522B56517B1}"/>
                  </a:ext>
                </a:extLst>
              </p:cNvPr>
              <p:cNvSpPr/>
              <p:nvPr/>
            </p:nvSpPr>
            <p:spPr>
              <a:xfrm flipH="1" flipV="1">
                <a:off x="368100" y="2717542"/>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 xmlns:a16="http://schemas.microsoft.com/office/drawing/2014/main" id="{82231D5C-374F-4FDD-B1FF-4458D376EE22}"/>
                </a:ext>
              </a:extLst>
            </p:cNvPr>
            <p:cNvSpPr txBox="1"/>
            <p:nvPr/>
          </p:nvSpPr>
          <p:spPr>
            <a:xfrm>
              <a:off x="911545" y="2110246"/>
              <a:ext cx="975646" cy="385539"/>
            </a:xfrm>
            <a:prstGeom prst="rect">
              <a:avLst/>
            </a:prstGeom>
            <a:noFill/>
          </p:spPr>
          <p:txBody>
            <a:bodyPr wrap="square" rtlCol="0">
              <a:spAutoFit/>
            </a:bodyPr>
            <a:lstStyle/>
            <a:p>
              <a:pPr algn="ctr"/>
              <a:r>
                <a:rPr lang="en-US" sz="2400" dirty="0">
                  <a:solidFill>
                    <a:schemeClr val="bg1"/>
                  </a:solidFill>
                  <a:latin typeface="Oswald" panose="02000503000000000000" pitchFamily="2" charset="0"/>
                </a:rPr>
                <a:t>02</a:t>
              </a:r>
            </a:p>
          </p:txBody>
        </p:sp>
      </p:grpSp>
      <p:sp>
        <p:nvSpPr>
          <p:cNvPr id="9" name="TextBox 8">
            <a:extLst>
              <a:ext uri="{FF2B5EF4-FFF2-40B4-BE49-F238E27FC236}">
                <a16:creationId xmlns="" xmlns:a16="http://schemas.microsoft.com/office/drawing/2014/main" id="{477C0EF2-3745-436F-A2D5-707A7B2C5EDD}"/>
              </a:ext>
            </a:extLst>
          </p:cNvPr>
          <p:cNvSpPr txBox="1"/>
          <p:nvPr/>
        </p:nvSpPr>
        <p:spPr>
          <a:xfrm>
            <a:off x="2296313" y="234818"/>
            <a:ext cx="4097015" cy="584775"/>
          </a:xfrm>
          <a:prstGeom prst="rect">
            <a:avLst/>
          </a:prstGeom>
          <a:noFill/>
        </p:spPr>
        <p:txBody>
          <a:bodyPr wrap="square" rtlCol="0">
            <a:spAutoFit/>
          </a:bodyPr>
          <a:lstStyle/>
          <a:p>
            <a:r>
              <a:rPr lang="uk-UA" sz="3200" dirty="0">
                <a:solidFill>
                  <a:schemeClr val="bg1"/>
                </a:solidFill>
                <a:latin typeface="Oswald" panose="02000503000000000000" pitchFamily="2" charset="0"/>
              </a:rPr>
              <a:t>Методична робота</a:t>
            </a:r>
            <a:endParaRPr lang="en-US" sz="3200" dirty="0">
              <a:solidFill>
                <a:schemeClr val="bg1"/>
              </a:solidFill>
              <a:latin typeface="Oswald" panose="02000503000000000000" pitchFamily="2" charset="0"/>
            </a:endParaRPr>
          </a:p>
        </p:txBody>
      </p:sp>
      <p:sp>
        <p:nvSpPr>
          <p:cNvPr id="11" name="Прямокутник 1">
            <a:extLst>
              <a:ext uri="{FF2B5EF4-FFF2-40B4-BE49-F238E27FC236}">
                <a16:creationId xmlns="" xmlns:a16="http://schemas.microsoft.com/office/drawing/2014/main" id="{53553D59-F519-46B5-99B3-651CFB5ABCEF}"/>
              </a:ext>
            </a:extLst>
          </p:cNvPr>
          <p:cNvSpPr/>
          <p:nvPr/>
        </p:nvSpPr>
        <p:spPr>
          <a:xfrm>
            <a:off x="2843808" y="1268760"/>
            <a:ext cx="8713192" cy="4093428"/>
          </a:xfrm>
          <a:prstGeom prst="rect">
            <a:avLst/>
          </a:prstGeom>
        </p:spPr>
        <p:txBody>
          <a:bodyPr wrap="square">
            <a:spAutoFit/>
          </a:bodyPr>
          <a:lstStyle/>
          <a:p>
            <a:pPr algn="ctr"/>
            <a:r>
              <a:rPr lang="ru-RU" sz="2000" b="1" u="sng" dirty="0" err="1">
                <a:solidFill>
                  <a:srgbClr val="000000"/>
                </a:solidFill>
              </a:rPr>
              <a:t>Пальчиковий</a:t>
            </a:r>
            <a:r>
              <a:rPr lang="ru-RU" sz="2000" b="1" u="sng" dirty="0">
                <a:solidFill>
                  <a:srgbClr val="000000"/>
                </a:solidFill>
              </a:rPr>
              <a:t> практикум</a:t>
            </a:r>
            <a:endParaRPr lang="ru-RU" sz="2000" u="sng" dirty="0">
              <a:solidFill>
                <a:srgbClr val="000000"/>
              </a:solidFill>
            </a:endParaRPr>
          </a:p>
          <a:p>
            <a:pPr algn="ctr"/>
            <a:r>
              <a:rPr lang="ru-RU" sz="2000" b="1" i="1" dirty="0" err="1">
                <a:solidFill>
                  <a:schemeClr val="accent5">
                    <a:lumMod val="50000"/>
                  </a:schemeClr>
                </a:solidFill>
              </a:rPr>
              <a:t>Розвиток</a:t>
            </a:r>
            <a:r>
              <a:rPr lang="ru-RU" sz="2000" b="1" i="1" dirty="0">
                <a:solidFill>
                  <a:schemeClr val="accent5">
                    <a:lumMod val="50000"/>
                  </a:schemeClr>
                </a:solidFill>
              </a:rPr>
              <a:t> тактильно-</a:t>
            </a:r>
            <a:r>
              <a:rPr lang="ru-RU" sz="2000" b="1" i="1" dirty="0" err="1">
                <a:solidFill>
                  <a:schemeClr val="accent5">
                    <a:lumMod val="50000"/>
                  </a:schemeClr>
                </a:solidFill>
              </a:rPr>
              <a:t>кінестетичних</a:t>
            </a:r>
            <a:r>
              <a:rPr lang="ru-RU" sz="2000" b="1" i="1" dirty="0">
                <a:solidFill>
                  <a:schemeClr val="accent5">
                    <a:lumMod val="50000"/>
                  </a:schemeClr>
                </a:solidFill>
              </a:rPr>
              <a:t> </a:t>
            </a:r>
            <a:r>
              <a:rPr lang="ru-RU" sz="2000" b="1" i="1" dirty="0" err="1">
                <a:solidFill>
                  <a:schemeClr val="accent5">
                    <a:lumMod val="50000"/>
                  </a:schemeClr>
                </a:solidFill>
              </a:rPr>
              <a:t>відчуттів</a:t>
            </a:r>
            <a:endParaRPr lang="ru-RU" sz="2000" b="1" i="1" dirty="0">
              <a:solidFill>
                <a:schemeClr val="accent5">
                  <a:lumMod val="50000"/>
                </a:schemeClr>
              </a:solidFill>
            </a:endParaRPr>
          </a:p>
          <a:p>
            <a:pPr algn="just">
              <a:buFont typeface="Arial" panose="020B0604020202020204" pitchFamily="34" charset="0"/>
              <a:buChar char="•"/>
            </a:pPr>
            <a:r>
              <a:rPr lang="ru-RU" sz="2000" dirty="0" err="1"/>
              <a:t>Ковзати</a:t>
            </a:r>
            <a:r>
              <a:rPr lang="ru-RU" sz="2000" dirty="0"/>
              <a:t> </a:t>
            </a:r>
            <a:r>
              <a:rPr lang="ru-RU" sz="2000" dirty="0" err="1"/>
              <a:t>долонями</a:t>
            </a:r>
            <a:r>
              <a:rPr lang="ru-RU" sz="2000" dirty="0"/>
              <a:t> </a:t>
            </a:r>
            <a:r>
              <a:rPr lang="ru-RU" sz="2000" dirty="0">
                <a:solidFill>
                  <a:srgbClr val="000000"/>
                </a:solidFill>
              </a:rPr>
              <a:t>(ребром </a:t>
            </a:r>
            <a:r>
              <a:rPr lang="ru-RU" sz="2000" dirty="0" err="1">
                <a:solidFill>
                  <a:srgbClr val="000000"/>
                </a:solidFill>
              </a:rPr>
              <a:t>долоні</a:t>
            </a:r>
            <a:r>
              <a:rPr lang="ru-RU" sz="2000" dirty="0">
                <a:solidFill>
                  <a:srgbClr val="000000"/>
                </a:solidFill>
              </a:rPr>
              <a:t>) по </a:t>
            </a:r>
            <a:r>
              <a:rPr lang="ru-RU" sz="2000" dirty="0" err="1">
                <a:solidFill>
                  <a:srgbClr val="000000"/>
                </a:solidFill>
              </a:rPr>
              <a:t>поверхні</a:t>
            </a:r>
            <a:r>
              <a:rPr lang="ru-RU" sz="2000" dirty="0">
                <a:solidFill>
                  <a:srgbClr val="000000"/>
                </a:solidFill>
              </a:rPr>
              <a:t> </a:t>
            </a:r>
            <a:r>
              <a:rPr lang="ru-RU" sz="2000" dirty="0" err="1">
                <a:solidFill>
                  <a:srgbClr val="000000"/>
                </a:solidFill>
              </a:rPr>
              <a:t>піску</a:t>
            </a:r>
            <a:r>
              <a:rPr lang="ru-RU" sz="2000" dirty="0">
                <a:solidFill>
                  <a:srgbClr val="000000"/>
                </a:solidFill>
              </a:rPr>
              <a:t> </a:t>
            </a:r>
            <a:r>
              <a:rPr lang="ru-RU" sz="2000" dirty="0" err="1">
                <a:solidFill>
                  <a:srgbClr val="000000"/>
                </a:solidFill>
              </a:rPr>
              <a:t>зигзагоподібними</a:t>
            </a:r>
            <a:r>
              <a:rPr lang="ru-RU" sz="2000" dirty="0">
                <a:solidFill>
                  <a:srgbClr val="000000"/>
                </a:solidFill>
              </a:rPr>
              <a:t> </a:t>
            </a:r>
            <a:r>
              <a:rPr lang="ru-RU" sz="2000" dirty="0" err="1">
                <a:solidFill>
                  <a:srgbClr val="000000"/>
                </a:solidFill>
              </a:rPr>
              <a:t>або</a:t>
            </a:r>
            <a:r>
              <a:rPr lang="ru-RU" sz="2000" dirty="0">
                <a:solidFill>
                  <a:srgbClr val="000000"/>
                </a:solidFill>
              </a:rPr>
              <a:t> </a:t>
            </a:r>
            <a:r>
              <a:rPr lang="ru-RU" sz="2000" dirty="0" err="1">
                <a:solidFill>
                  <a:srgbClr val="000000"/>
                </a:solidFill>
              </a:rPr>
              <a:t>круговими</a:t>
            </a:r>
            <a:r>
              <a:rPr lang="ru-RU" sz="2000" dirty="0">
                <a:solidFill>
                  <a:srgbClr val="000000"/>
                </a:solidFill>
              </a:rPr>
              <a:t> </a:t>
            </a:r>
            <a:r>
              <a:rPr lang="ru-RU" sz="2000" dirty="0" err="1">
                <a:solidFill>
                  <a:srgbClr val="000000"/>
                </a:solidFill>
              </a:rPr>
              <a:t>рухами</a:t>
            </a:r>
            <a:r>
              <a:rPr lang="ru-RU" sz="2000" dirty="0">
                <a:solidFill>
                  <a:srgbClr val="000000"/>
                </a:solidFill>
              </a:rPr>
              <a:t> (машинки, санки, </a:t>
            </a:r>
            <a:r>
              <a:rPr lang="ru-RU" sz="2000" dirty="0" err="1">
                <a:solidFill>
                  <a:srgbClr val="000000"/>
                </a:solidFill>
              </a:rPr>
              <a:t>змійки</a:t>
            </a:r>
            <a:r>
              <a:rPr lang="ru-RU" sz="2000" dirty="0">
                <a:solidFill>
                  <a:srgbClr val="000000"/>
                </a:solidFill>
              </a:rPr>
              <a:t>).</a:t>
            </a:r>
            <a:endParaRPr lang="x-none" sz="2000" dirty="0">
              <a:solidFill>
                <a:srgbClr val="000000"/>
              </a:solidFill>
            </a:endParaRPr>
          </a:p>
          <a:p>
            <a:pPr algn="just">
              <a:buFont typeface="Arial" panose="020B0604020202020204" pitchFamily="34" charset="0"/>
              <a:buChar char="•"/>
            </a:pPr>
            <a:endParaRPr lang="ru-RU" sz="2000" dirty="0">
              <a:solidFill>
                <a:srgbClr val="000000"/>
              </a:solidFill>
            </a:endParaRPr>
          </a:p>
          <a:p>
            <a:pPr algn="just">
              <a:buFont typeface="Arial" panose="020B0604020202020204" pitchFamily="34" charset="0"/>
              <a:buChar char="•"/>
            </a:pPr>
            <a:r>
              <a:rPr lang="ru-RU" sz="2000" dirty="0" err="1">
                <a:solidFill>
                  <a:srgbClr val="000000"/>
                </a:solidFill>
              </a:rPr>
              <a:t>Створити</a:t>
            </a:r>
            <a:r>
              <a:rPr lang="ru-RU" sz="2000" dirty="0">
                <a:solidFill>
                  <a:srgbClr val="000000"/>
                </a:solidFill>
              </a:rPr>
              <a:t> </a:t>
            </a:r>
            <a:r>
              <a:rPr lang="ru-RU" sz="2000" dirty="0" err="1">
                <a:solidFill>
                  <a:srgbClr val="000000"/>
                </a:solidFill>
              </a:rPr>
              <a:t>відбитками</a:t>
            </a:r>
            <a:r>
              <a:rPr lang="ru-RU" sz="2000" dirty="0">
                <a:solidFill>
                  <a:srgbClr val="000000"/>
                </a:solidFill>
              </a:rPr>
              <a:t> </a:t>
            </a:r>
            <a:r>
              <a:rPr lang="ru-RU" sz="2000" dirty="0" err="1">
                <a:solidFill>
                  <a:srgbClr val="000000"/>
                </a:solidFill>
              </a:rPr>
              <a:t>долонь</a:t>
            </a:r>
            <a:r>
              <a:rPr lang="ru-RU" sz="2000" dirty="0">
                <a:solidFill>
                  <a:srgbClr val="000000"/>
                </a:solidFill>
              </a:rPr>
              <a:t>, </a:t>
            </a:r>
            <a:r>
              <a:rPr lang="ru-RU" sz="2000" dirty="0" err="1">
                <a:solidFill>
                  <a:srgbClr val="000000"/>
                </a:solidFill>
              </a:rPr>
              <a:t>кулачків</a:t>
            </a:r>
            <a:r>
              <a:rPr lang="ru-RU" sz="2000" dirty="0">
                <a:solidFill>
                  <a:srgbClr val="000000"/>
                </a:solidFill>
              </a:rPr>
              <a:t>, </a:t>
            </a:r>
            <a:r>
              <a:rPr lang="ru-RU" sz="2000" dirty="0" err="1">
                <a:solidFill>
                  <a:srgbClr val="000000"/>
                </a:solidFill>
              </a:rPr>
              <a:t>кісточок</a:t>
            </a:r>
            <a:r>
              <a:rPr lang="ru-RU" sz="2000" dirty="0">
                <a:solidFill>
                  <a:srgbClr val="000000"/>
                </a:solidFill>
              </a:rPr>
              <a:t> кистей рук, ребра </a:t>
            </a:r>
            <a:r>
              <a:rPr lang="ru-RU" sz="2000" dirty="0" err="1">
                <a:solidFill>
                  <a:srgbClr val="000000"/>
                </a:solidFill>
              </a:rPr>
              <a:t>долонь</a:t>
            </a:r>
            <a:r>
              <a:rPr lang="ru-RU" sz="2000" dirty="0">
                <a:solidFill>
                  <a:srgbClr val="000000"/>
                </a:solidFill>
              </a:rPr>
              <a:t> </a:t>
            </a:r>
            <a:r>
              <a:rPr lang="ru-RU" sz="2000" dirty="0" err="1">
                <a:solidFill>
                  <a:srgbClr val="000000"/>
                </a:solidFill>
              </a:rPr>
              <a:t>всілякі</a:t>
            </a:r>
            <a:r>
              <a:rPr lang="ru-RU" sz="2000" dirty="0">
                <a:solidFill>
                  <a:srgbClr val="000000"/>
                </a:solidFill>
              </a:rPr>
              <a:t> </a:t>
            </a:r>
            <a:r>
              <a:rPr lang="ru-RU" sz="2000" dirty="0" err="1">
                <a:solidFill>
                  <a:srgbClr val="000000"/>
                </a:solidFill>
              </a:rPr>
              <a:t>химерні</a:t>
            </a:r>
            <a:r>
              <a:rPr lang="ru-RU" sz="2000" dirty="0">
                <a:solidFill>
                  <a:srgbClr val="000000"/>
                </a:solidFill>
              </a:rPr>
              <a:t> </a:t>
            </a:r>
            <a:r>
              <a:rPr lang="ru-RU" sz="2000" dirty="0" err="1">
                <a:solidFill>
                  <a:srgbClr val="000000"/>
                </a:solidFill>
              </a:rPr>
              <a:t>візерунки</a:t>
            </a:r>
            <a:r>
              <a:rPr lang="ru-RU" sz="2000" dirty="0">
                <a:solidFill>
                  <a:srgbClr val="000000"/>
                </a:solidFill>
              </a:rPr>
              <a:t> на </a:t>
            </a:r>
            <a:r>
              <a:rPr lang="ru-RU" sz="2000" dirty="0" err="1">
                <a:solidFill>
                  <a:srgbClr val="000000"/>
                </a:solidFill>
              </a:rPr>
              <a:t>піску</a:t>
            </a:r>
            <a:r>
              <a:rPr lang="ru-RU" sz="2000" dirty="0">
                <a:solidFill>
                  <a:srgbClr val="000000"/>
                </a:solidFill>
              </a:rPr>
              <a:t>.</a:t>
            </a:r>
            <a:endParaRPr lang="x-none" sz="2000" dirty="0">
              <a:solidFill>
                <a:srgbClr val="000000"/>
              </a:solidFill>
            </a:endParaRPr>
          </a:p>
          <a:p>
            <a:pPr algn="just">
              <a:buFont typeface="Arial" panose="020B0604020202020204" pitchFamily="34" charset="0"/>
              <a:buChar char="•"/>
            </a:pPr>
            <a:endParaRPr lang="ru-RU" sz="2000" dirty="0">
              <a:solidFill>
                <a:srgbClr val="000000"/>
              </a:solidFill>
            </a:endParaRPr>
          </a:p>
          <a:p>
            <a:pPr algn="just">
              <a:buFont typeface="Arial" panose="020B0604020202020204" pitchFamily="34" charset="0"/>
              <a:buChar char="•"/>
            </a:pPr>
            <a:r>
              <a:rPr lang="ru-RU" sz="2000" dirty="0">
                <a:solidFill>
                  <a:srgbClr val="000000"/>
                </a:solidFill>
              </a:rPr>
              <a:t>«</a:t>
            </a:r>
            <a:r>
              <a:rPr lang="ru-RU" sz="2000" dirty="0" err="1">
                <a:solidFill>
                  <a:srgbClr val="000000"/>
                </a:solidFill>
              </a:rPr>
              <a:t>Пройтися</a:t>
            </a:r>
            <a:r>
              <a:rPr lang="ru-RU" sz="2000" dirty="0">
                <a:solidFill>
                  <a:srgbClr val="000000"/>
                </a:solidFill>
              </a:rPr>
              <a:t>» по </a:t>
            </a:r>
            <a:r>
              <a:rPr lang="ru-RU" sz="2000" dirty="0" err="1">
                <a:solidFill>
                  <a:srgbClr val="000000"/>
                </a:solidFill>
              </a:rPr>
              <a:t>піску</a:t>
            </a:r>
            <a:r>
              <a:rPr lang="ru-RU" sz="2000" dirty="0">
                <a:solidFill>
                  <a:srgbClr val="000000"/>
                </a:solidFill>
              </a:rPr>
              <a:t> </a:t>
            </a:r>
            <a:r>
              <a:rPr lang="ru-RU" sz="2000" dirty="0" err="1">
                <a:solidFill>
                  <a:srgbClr val="000000"/>
                </a:solidFill>
              </a:rPr>
              <a:t>окремо</a:t>
            </a:r>
            <a:r>
              <a:rPr lang="ru-RU" sz="2000" dirty="0">
                <a:solidFill>
                  <a:srgbClr val="000000"/>
                </a:solidFill>
              </a:rPr>
              <a:t> </a:t>
            </a:r>
            <a:r>
              <a:rPr lang="ru-RU" sz="2000" dirty="0" err="1">
                <a:solidFill>
                  <a:srgbClr val="000000"/>
                </a:solidFill>
              </a:rPr>
              <a:t>кожним</a:t>
            </a:r>
            <a:r>
              <a:rPr lang="ru-RU" sz="2000" dirty="0">
                <a:solidFill>
                  <a:srgbClr val="000000"/>
                </a:solidFill>
              </a:rPr>
              <a:t> пальцем </a:t>
            </a:r>
            <a:r>
              <a:rPr lang="ru-RU" sz="2000" dirty="0" err="1">
                <a:solidFill>
                  <a:srgbClr val="000000"/>
                </a:solidFill>
              </a:rPr>
              <a:t>правої</a:t>
            </a:r>
            <a:r>
              <a:rPr lang="ru-RU" sz="2000" dirty="0">
                <a:solidFill>
                  <a:srgbClr val="000000"/>
                </a:solidFill>
              </a:rPr>
              <a:t> і </a:t>
            </a:r>
            <a:r>
              <a:rPr lang="ru-RU" sz="2000" dirty="0" err="1">
                <a:solidFill>
                  <a:srgbClr val="000000"/>
                </a:solidFill>
              </a:rPr>
              <a:t>лівої</a:t>
            </a:r>
            <a:r>
              <a:rPr lang="ru-RU" sz="2000" dirty="0">
                <a:solidFill>
                  <a:srgbClr val="000000"/>
                </a:solidFill>
              </a:rPr>
              <a:t> рук по </a:t>
            </a:r>
            <a:r>
              <a:rPr lang="ru-RU" sz="2000" dirty="0" err="1">
                <a:solidFill>
                  <a:srgbClr val="000000"/>
                </a:solidFill>
              </a:rPr>
              <a:t>черзі</a:t>
            </a:r>
            <a:r>
              <a:rPr lang="ru-RU" sz="2000" dirty="0">
                <a:solidFill>
                  <a:srgbClr val="000000"/>
                </a:solidFill>
              </a:rPr>
              <a:t>, </a:t>
            </a:r>
            <a:r>
              <a:rPr lang="ru-RU" sz="2000" dirty="0" err="1">
                <a:solidFill>
                  <a:srgbClr val="000000"/>
                </a:solidFill>
              </a:rPr>
              <a:t>потім</a:t>
            </a:r>
            <a:r>
              <a:rPr lang="ru-RU" sz="2000" dirty="0">
                <a:solidFill>
                  <a:srgbClr val="000000"/>
                </a:solidFill>
              </a:rPr>
              <a:t> </a:t>
            </a:r>
            <a:r>
              <a:rPr lang="ru-RU" sz="2000" dirty="0" err="1">
                <a:solidFill>
                  <a:srgbClr val="000000"/>
                </a:solidFill>
              </a:rPr>
              <a:t>можна</a:t>
            </a:r>
            <a:r>
              <a:rPr lang="ru-RU" sz="2000" dirty="0">
                <a:solidFill>
                  <a:srgbClr val="000000"/>
                </a:solidFill>
              </a:rPr>
              <a:t> </a:t>
            </a:r>
            <a:r>
              <a:rPr lang="ru-RU" sz="2000" dirty="0" err="1">
                <a:solidFill>
                  <a:srgbClr val="000000"/>
                </a:solidFill>
              </a:rPr>
              <a:t>групувати</a:t>
            </a:r>
            <a:r>
              <a:rPr lang="ru-RU" sz="2000" dirty="0">
                <a:solidFill>
                  <a:srgbClr val="000000"/>
                </a:solidFill>
              </a:rPr>
              <a:t> </a:t>
            </a:r>
            <a:r>
              <a:rPr lang="ru-RU" sz="2000" dirty="0" err="1">
                <a:solidFill>
                  <a:srgbClr val="000000"/>
                </a:solidFill>
              </a:rPr>
              <a:t>пальці</a:t>
            </a:r>
            <a:r>
              <a:rPr lang="ru-RU" sz="2000" dirty="0">
                <a:solidFill>
                  <a:srgbClr val="000000"/>
                </a:solidFill>
              </a:rPr>
              <a:t>, </a:t>
            </a:r>
            <a:r>
              <a:rPr lang="ru-RU" sz="2000" dirty="0" err="1">
                <a:solidFill>
                  <a:srgbClr val="000000"/>
                </a:solidFill>
              </a:rPr>
              <a:t>створюючи</a:t>
            </a:r>
            <a:r>
              <a:rPr lang="ru-RU" sz="2000" dirty="0">
                <a:solidFill>
                  <a:srgbClr val="000000"/>
                </a:solidFill>
              </a:rPr>
              <a:t> «</a:t>
            </a:r>
            <a:r>
              <a:rPr lang="ru-RU" sz="2000" dirty="0" err="1">
                <a:solidFill>
                  <a:srgbClr val="000000"/>
                </a:solidFill>
              </a:rPr>
              <a:t>загадкові</a:t>
            </a:r>
            <a:r>
              <a:rPr lang="ru-RU" sz="2000" dirty="0">
                <a:solidFill>
                  <a:srgbClr val="000000"/>
                </a:solidFill>
              </a:rPr>
              <a:t> </a:t>
            </a:r>
            <a:r>
              <a:rPr lang="ru-RU" sz="2000" dirty="0" err="1">
                <a:solidFill>
                  <a:srgbClr val="000000"/>
                </a:solidFill>
              </a:rPr>
              <a:t>сліди</a:t>
            </a:r>
            <a:r>
              <a:rPr lang="ru-RU" sz="2000" dirty="0">
                <a:solidFill>
                  <a:srgbClr val="000000"/>
                </a:solidFill>
              </a:rPr>
              <a:t>».</a:t>
            </a:r>
            <a:endParaRPr lang="x-none" sz="2000" dirty="0">
              <a:solidFill>
                <a:srgbClr val="000000"/>
              </a:solidFill>
            </a:endParaRPr>
          </a:p>
          <a:p>
            <a:pPr algn="just">
              <a:buFont typeface="Arial" panose="020B0604020202020204" pitchFamily="34" charset="0"/>
              <a:buChar char="•"/>
            </a:pPr>
            <a:endParaRPr lang="ru-RU" sz="2000" dirty="0">
              <a:solidFill>
                <a:srgbClr val="000000"/>
              </a:solidFill>
            </a:endParaRPr>
          </a:p>
          <a:p>
            <a:pPr algn="just">
              <a:buFont typeface="Arial" panose="020B0604020202020204" pitchFamily="34" charset="0"/>
              <a:buChar char="•"/>
            </a:pPr>
            <a:r>
              <a:rPr lang="ru-RU" sz="2000" dirty="0" err="1">
                <a:solidFill>
                  <a:srgbClr val="000000"/>
                </a:solidFill>
              </a:rPr>
              <a:t>Знайти</a:t>
            </a:r>
            <a:r>
              <a:rPr lang="ru-RU" sz="2000" dirty="0">
                <a:solidFill>
                  <a:srgbClr val="000000"/>
                </a:solidFill>
              </a:rPr>
              <a:t> в </a:t>
            </a:r>
            <a:r>
              <a:rPr lang="ru-RU" sz="2000" dirty="0" err="1">
                <a:solidFill>
                  <a:srgbClr val="000000"/>
                </a:solidFill>
              </a:rPr>
              <a:t>піску</a:t>
            </a:r>
            <a:r>
              <a:rPr lang="ru-RU" sz="2000" dirty="0">
                <a:solidFill>
                  <a:srgbClr val="000000"/>
                </a:solidFill>
              </a:rPr>
              <a:t> </a:t>
            </a:r>
            <a:r>
              <a:rPr lang="ru-RU" sz="2000" dirty="0" err="1">
                <a:solidFill>
                  <a:srgbClr val="000000"/>
                </a:solidFill>
              </a:rPr>
              <a:t>серед</a:t>
            </a:r>
            <a:r>
              <a:rPr lang="ru-RU" sz="2000" dirty="0">
                <a:solidFill>
                  <a:srgbClr val="000000"/>
                </a:solidFill>
              </a:rPr>
              <a:t> </a:t>
            </a:r>
            <a:r>
              <a:rPr lang="ru-RU" sz="2000" dirty="0" err="1">
                <a:solidFill>
                  <a:srgbClr val="000000"/>
                </a:solidFill>
              </a:rPr>
              <a:t>інших</a:t>
            </a:r>
            <a:r>
              <a:rPr lang="ru-RU" sz="2000" dirty="0">
                <a:solidFill>
                  <a:srgbClr val="000000"/>
                </a:solidFill>
              </a:rPr>
              <a:t> </a:t>
            </a:r>
            <a:r>
              <a:rPr lang="ru-RU" sz="2000" dirty="0" err="1">
                <a:solidFill>
                  <a:srgbClr val="000000"/>
                </a:solidFill>
              </a:rPr>
              <a:t>задану</a:t>
            </a:r>
            <a:r>
              <a:rPr lang="ru-RU" sz="2000" dirty="0">
                <a:solidFill>
                  <a:srgbClr val="000000"/>
                </a:solidFill>
              </a:rPr>
              <a:t> </a:t>
            </a:r>
            <a:r>
              <a:rPr lang="ru-RU" sz="2000" dirty="0" err="1">
                <a:solidFill>
                  <a:srgbClr val="000000"/>
                </a:solidFill>
              </a:rPr>
              <a:t>іграшку</a:t>
            </a:r>
            <a:r>
              <a:rPr lang="ru-RU" sz="2000" dirty="0">
                <a:solidFill>
                  <a:srgbClr val="000000"/>
                </a:solidFill>
              </a:rPr>
              <a:t> </a:t>
            </a:r>
            <a:r>
              <a:rPr lang="ru-RU" sz="2000" dirty="0" err="1">
                <a:solidFill>
                  <a:srgbClr val="000000"/>
                </a:solidFill>
              </a:rPr>
              <a:t>або</a:t>
            </a:r>
            <a:r>
              <a:rPr lang="ru-RU" sz="2000" dirty="0">
                <a:solidFill>
                  <a:srgbClr val="000000"/>
                </a:solidFill>
              </a:rPr>
              <a:t> букву (</a:t>
            </a:r>
            <a:r>
              <a:rPr lang="ru-RU" sz="2000" dirty="0" err="1">
                <a:solidFill>
                  <a:srgbClr val="000000"/>
                </a:solidFill>
              </a:rPr>
              <a:t>варіація</a:t>
            </a:r>
            <a:r>
              <a:rPr lang="ru-RU" sz="2000" dirty="0">
                <a:solidFill>
                  <a:srgbClr val="000000"/>
                </a:solidFill>
              </a:rPr>
              <a:t> </a:t>
            </a:r>
            <a:r>
              <a:rPr lang="ru-RU" sz="2000" dirty="0" err="1">
                <a:solidFill>
                  <a:srgbClr val="000000"/>
                </a:solidFill>
              </a:rPr>
              <a:t>гри</a:t>
            </a:r>
            <a:r>
              <a:rPr lang="ru-RU" sz="2000" dirty="0">
                <a:solidFill>
                  <a:srgbClr val="000000"/>
                </a:solidFill>
              </a:rPr>
              <a:t> «</a:t>
            </a:r>
            <a:r>
              <a:rPr lang="ru-RU" sz="2000" dirty="0" err="1">
                <a:solidFill>
                  <a:srgbClr val="000000"/>
                </a:solidFill>
              </a:rPr>
              <a:t>Чарівний</a:t>
            </a:r>
            <a:r>
              <a:rPr lang="ru-RU" sz="2000" dirty="0">
                <a:solidFill>
                  <a:srgbClr val="000000"/>
                </a:solidFill>
              </a:rPr>
              <a:t> </a:t>
            </a:r>
            <a:r>
              <a:rPr lang="ru-RU" sz="2000" dirty="0" err="1">
                <a:solidFill>
                  <a:srgbClr val="000000"/>
                </a:solidFill>
              </a:rPr>
              <a:t>мішечок</a:t>
            </a:r>
            <a:r>
              <a:rPr lang="ru-RU" sz="2000" dirty="0">
                <a:solidFill>
                  <a:srgbClr val="000000"/>
                </a:solidFill>
              </a:rPr>
              <a:t>»).</a:t>
            </a:r>
            <a:endParaRPr lang="ru-RU" sz="2000" b="0" i="0" dirty="0">
              <a:solidFill>
                <a:srgbClr val="000000"/>
              </a:solidFill>
              <a:effectLst/>
            </a:endParaRPr>
          </a:p>
        </p:txBody>
      </p:sp>
      <p:pic>
        <p:nvPicPr>
          <p:cNvPr id="12" name="Рисунок 11">
            <a:extLst>
              <a:ext uri="{FF2B5EF4-FFF2-40B4-BE49-F238E27FC236}">
                <a16:creationId xmlns="" xmlns:a16="http://schemas.microsoft.com/office/drawing/2014/main" id="{3A92BA69-F853-4A83-853D-E970390BFA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48068" y="3000403"/>
            <a:ext cx="2971318" cy="16682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1"/>
          <p:cNvGrpSpPr/>
          <p:nvPr/>
        </p:nvGrpSpPr>
        <p:grpSpPr>
          <a:xfrm>
            <a:off x="0" y="0"/>
            <a:ext cx="12192000" cy="6858000"/>
            <a:chOff x="0" y="0"/>
            <a:chExt cx="12192000" cy="6858000"/>
          </a:xfrm>
        </p:grpSpPr>
        <p:pic>
          <p:nvPicPr>
            <p:cNvPr id="14" name="Рисунок 13"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15" name="Рисунок 14"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grpSp>
        <p:nvGrpSpPr>
          <p:cNvPr id="3" name="Group 3">
            <a:extLst>
              <a:ext uri="{FF2B5EF4-FFF2-40B4-BE49-F238E27FC236}">
                <a16:creationId xmlns="" xmlns:a16="http://schemas.microsoft.com/office/drawing/2014/main" id="{2334503A-A207-4840-9877-8BC3C778C799}"/>
              </a:ext>
            </a:extLst>
          </p:cNvPr>
          <p:cNvGrpSpPr/>
          <p:nvPr/>
        </p:nvGrpSpPr>
        <p:grpSpPr>
          <a:xfrm>
            <a:off x="844747" y="0"/>
            <a:ext cx="1288852" cy="1188639"/>
            <a:chOff x="911545" y="1859361"/>
            <a:chExt cx="1146410" cy="992639"/>
          </a:xfrm>
        </p:grpSpPr>
        <p:grpSp>
          <p:nvGrpSpPr>
            <p:cNvPr id="4" name="Group 52">
              <a:extLst>
                <a:ext uri="{FF2B5EF4-FFF2-40B4-BE49-F238E27FC236}">
                  <a16:creationId xmlns="" xmlns:a16="http://schemas.microsoft.com/office/drawing/2014/main" id="{47A0DAC4-577B-4580-B242-CCF8287FE333}"/>
                </a:ext>
              </a:extLst>
            </p:cNvPr>
            <p:cNvGrpSpPr/>
            <p:nvPr/>
          </p:nvGrpSpPr>
          <p:grpSpPr>
            <a:xfrm>
              <a:off x="1044295" y="1859361"/>
              <a:ext cx="1013660" cy="992639"/>
              <a:chOff x="368100" y="1681449"/>
              <a:chExt cx="1125418" cy="1102079"/>
            </a:xfrm>
          </p:grpSpPr>
          <p:sp>
            <p:nvSpPr>
              <p:cNvPr id="6" name="Arrow: Pentagon 48">
                <a:extLst>
                  <a:ext uri="{FF2B5EF4-FFF2-40B4-BE49-F238E27FC236}">
                    <a16:creationId xmlns="" xmlns:a16="http://schemas.microsoft.com/office/drawing/2014/main" id="{2A37E57C-BCC4-4950-88C9-E163262EED0F}"/>
                  </a:ext>
                </a:extLst>
              </p:cNvPr>
              <p:cNvSpPr/>
              <p:nvPr/>
            </p:nvSpPr>
            <p:spPr>
              <a:xfrm>
                <a:off x="368102" y="1681449"/>
                <a:ext cx="1125416" cy="1036093"/>
              </a:xfrm>
              <a:prstGeom prst="homePlate">
                <a:avLst/>
              </a:prstGeom>
              <a:gradFill flip="none" rotWithShape="1">
                <a:gsLst>
                  <a:gs pos="0">
                    <a:srgbClr val="00CC99"/>
                  </a:gs>
                  <a:gs pos="100000">
                    <a:srgbClr val="006666"/>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49">
                <a:extLst>
                  <a:ext uri="{FF2B5EF4-FFF2-40B4-BE49-F238E27FC236}">
                    <a16:creationId xmlns="" xmlns:a16="http://schemas.microsoft.com/office/drawing/2014/main" id="{BDC1B122-CAC1-4C05-B4ED-E522B56517B1}"/>
                  </a:ext>
                </a:extLst>
              </p:cNvPr>
              <p:cNvSpPr/>
              <p:nvPr/>
            </p:nvSpPr>
            <p:spPr>
              <a:xfrm flipH="1" flipV="1">
                <a:off x="368100" y="2717542"/>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 xmlns:a16="http://schemas.microsoft.com/office/drawing/2014/main" id="{82231D5C-374F-4FDD-B1FF-4458D376EE22}"/>
                </a:ext>
              </a:extLst>
            </p:cNvPr>
            <p:cNvSpPr txBox="1"/>
            <p:nvPr/>
          </p:nvSpPr>
          <p:spPr>
            <a:xfrm>
              <a:off x="911545" y="2110246"/>
              <a:ext cx="975646" cy="385539"/>
            </a:xfrm>
            <a:prstGeom prst="rect">
              <a:avLst/>
            </a:prstGeom>
            <a:noFill/>
          </p:spPr>
          <p:txBody>
            <a:bodyPr wrap="square" rtlCol="0">
              <a:spAutoFit/>
            </a:bodyPr>
            <a:lstStyle/>
            <a:p>
              <a:pPr algn="ctr"/>
              <a:r>
                <a:rPr lang="en-US" sz="2400" dirty="0">
                  <a:solidFill>
                    <a:schemeClr val="bg1"/>
                  </a:solidFill>
                  <a:latin typeface="Oswald" panose="02000503000000000000" pitchFamily="2" charset="0"/>
                </a:rPr>
                <a:t>02</a:t>
              </a:r>
            </a:p>
          </p:txBody>
        </p:sp>
      </p:grpSp>
      <p:sp>
        <p:nvSpPr>
          <p:cNvPr id="9" name="TextBox 8">
            <a:extLst>
              <a:ext uri="{FF2B5EF4-FFF2-40B4-BE49-F238E27FC236}">
                <a16:creationId xmlns="" xmlns:a16="http://schemas.microsoft.com/office/drawing/2014/main" id="{477C0EF2-3745-436F-A2D5-707A7B2C5EDD}"/>
              </a:ext>
            </a:extLst>
          </p:cNvPr>
          <p:cNvSpPr txBox="1"/>
          <p:nvPr/>
        </p:nvSpPr>
        <p:spPr>
          <a:xfrm>
            <a:off x="2296313" y="234818"/>
            <a:ext cx="4097015" cy="584775"/>
          </a:xfrm>
          <a:prstGeom prst="rect">
            <a:avLst/>
          </a:prstGeom>
          <a:noFill/>
        </p:spPr>
        <p:txBody>
          <a:bodyPr wrap="square" rtlCol="0">
            <a:spAutoFit/>
          </a:bodyPr>
          <a:lstStyle/>
          <a:p>
            <a:r>
              <a:rPr lang="uk-UA" sz="3200" dirty="0">
                <a:solidFill>
                  <a:schemeClr val="bg1"/>
                </a:solidFill>
                <a:latin typeface="Oswald" panose="02000503000000000000" pitchFamily="2" charset="0"/>
              </a:rPr>
              <a:t>Методична робота</a:t>
            </a:r>
            <a:endParaRPr lang="en-US" sz="3200" dirty="0">
              <a:solidFill>
                <a:schemeClr val="bg1"/>
              </a:solidFill>
              <a:latin typeface="Oswald" panose="02000503000000000000" pitchFamily="2" charset="0"/>
            </a:endParaRPr>
          </a:p>
        </p:txBody>
      </p:sp>
      <p:sp>
        <p:nvSpPr>
          <p:cNvPr id="11" name="Прямокутник 1">
            <a:extLst>
              <a:ext uri="{FF2B5EF4-FFF2-40B4-BE49-F238E27FC236}">
                <a16:creationId xmlns="" xmlns:a16="http://schemas.microsoft.com/office/drawing/2014/main" id="{46A8186B-2EFE-4850-9EC0-CCDA6DE3057A}"/>
              </a:ext>
            </a:extLst>
          </p:cNvPr>
          <p:cNvSpPr/>
          <p:nvPr/>
        </p:nvSpPr>
        <p:spPr>
          <a:xfrm>
            <a:off x="1043608" y="1340768"/>
            <a:ext cx="7516214" cy="4955203"/>
          </a:xfrm>
          <a:prstGeom prst="rect">
            <a:avLst/>
          </a:prstGeom>
        </p:spPr>
        <p:txBody>
          <a:bodyPr wrap="square">
            <a:spAutoFit/>
          </a:bodyPr>
          <a:lstStyle/>
          <a:p>
            <a:pPr algn="ctr"/>
            <a:r>
              <a:rPr lang="uk-UA" sz="2000" b="1" u="sng" dirty="0">
                <a:solidFill>
                  <a:schemeClr val="accent5">
                    <a:lumMod val="50000"/>
                  </a:schemeClr>
                </a:solidFill>
              </a:rPr>
              <a:t>Автоматизація звуків</a:t>
            </a:r>
            <a:endParaRPr lang="uk-UA" sz="2000" u="sng" dirty="0">
              <a:solidFill>
                <a:schemeClr val="accent5">
                  <a:lumMod val="50000"/>
                </a:schemeClr>
              </a:solidFill>
            </a:endParaRPr>
          </a:p>
          <a:p>
            <a:pPr algn="ctr"/>
            <a:r>
              <a:rPr lang="uk-UA" sz="2000" dirty="0">
                <a:solidFill>
                  <a:srgbClr val="000000"/>
                </a:solidFill>
              </a:rPr>
              <a:t> </a:t>
            </a:r>
          </a:p>
          <a:p>
            <a:pPr algn="just">
              <a:buFont typeface="Arial" panose="020B0604020202020204" pitchFamily="34" charset="0"/>
              <a:buChar char="•"/>
            </a:pPr>
            <a:r>
              <a:rPr lang="uk-UA" sz="2000" dirty="0">
                <a:solidFill>
                  <a:srgbClr val="C00000"/>
                </a:solidFill>
              </a:rPr>
              <a:t>«Гірочка». </a:t>
            </a:r>
            <a:r>
              <a:rPr lang="uk-UA" sz="2000" dirty="0">
                <a:solidFill>
                  <a:srgbClr val="000000"/>
                </a:solidFill>
              </a:rPr>
              <a:t>Набрати пісок в руку. Насипати гірку, вимовляючи </a:t>
            </a:r>
            <a:r>
              <a:rPr lang="uk-UA" sz="2000" dirty="0" err="1">
                <a:solidFill>
                  <a:srgbClr val="000000"/>
                </a:solidFill>
              </a:rPr>
              <a:t>корегуючий</a:t>
            </a:r>
            <a:r>
              <a:rPr lang="uk-UA" sz="2000" dirty="0">
                <a:solidFill>
                  <a:srgbClr val="000000"/>
                </a:solidFill>
              </a:rPr>
              <a:t> звук.</a:t>
            </a:r>
            <a:endParaRPr lang="x-none" sz="2000" dirty="0">
              <a:solidFill>
                <a:srgbClr val="000000"/>
              </a:solidFill>
            </a:endParaRPr>
          </a:p>
          <a:p>
            <a:pPr algn="just">
              <a:buFont typeface="Arial" panose="020B0604020202020204" pitchFamily="34" charset="0"/>
              <a:buChar char="•"/>
            </a:pPr>
            <a:endParaRPr lang="uk-UA" sz="2000" dirty="0">
              <a:solidFill>
                <a:srgbClr val="000000"/>
              </a:solidFill>
            </a:endParaRPr>
          </a:p>
          <a:p>
            <a:pPr algn="just">
              <a:buFont typeface="Arial" panose="020B0604020202020204" pitchFamily="34" charset="0"/>
              <a:buChar char="•"/>
            </a:pPr>
            <a:r>
              <a:rPr lang="uk-UA" sz="2000" dirty="0">
                <a:solidFill>
                  <a:srgbClr val="C00000"/>
                </a:solidFill>
              </a:rPr>
              <a:t>«Сховай іграшку». </a:t>
            </a:r>
            <a:r>
              <a:rPr lang="uk-UA" sz="2000" dirty="0">
                <a:solidFill>
                  <a:srgbClr val="000000"/>
                </a:solidFill>
              </a:rPr>
              <a:t>Теж саме. Пісок сипати на іграшку.</a:t>
            </a:r>
            <a:endParaRPr lang="x-none" sz="2000" dirty="0">
              <a:solidFill>
                <a:srgbClr val="000000"/>
              </a:solidFill>
            </a:endParaRPr>
          </a:p>
          <a:p>
            <a:pPr algn="just">
              <a:buFont typeface="Arial" panose="020B0604020202020204" pitchFamily="34" charset="0"/>
              <a:buChar char="•"/>
            </a:pPr>
            <a:endParaRPr lang="uk-UA" sz="2000" dirty="0">
              <a:solidFill>
                <a:srgbClr val="000000"/>
              </a:solidFill>
            </a:endParaRPr>
          </a:p>
          <a:p>
            <a:pPr algn="just">
              <a:buFont typeface="Arial" panose="020B0604020202020204" pitchFamily="34" charset="0"/>
              <a:buChar char="•"/>
            </a:pPr>
            <a:r>
              <a:rPr lang="uk-UA" sz="2000" dirty="0">
                <a:solidFill>
                  <a:srgbClr val="C00000"/>
                </a:solidFill>
              </a:rPr>
              <a:t>«Доріжка». </a:t>
            </a:r>
            <a:r>
              <a:rPr lang="uk-UA" sz="2000" dirty="0">
                <a:solidFill>
                  <a:srgbClr val="000000"/>
                </a:solidFill>
              </a:rPr>
              <a:t>«</a:t>
            </a:r>
            <a:r>
              <a:rPr lang="uk-UA" sz="2000" dirty="0" err="1">
                <a:solidFill>
                  <a:srgbClr val="000000"/>
                </a:solidFill>
              </a:rPr>
              <a:t>Крокувать</a:t>
            </a:r>
            <a:r>
              <a:rPr lang="uk-UA" sz="2000" dirty="0">
                <a:solidFill>
                  <a:srgbClr val="000000"/>
                </a:solidFill>
              </a:rPr>
              <a:t>» або просувати пальчиками по заданих доріжках (</a:t>
            </a:r>
            <a:r>
              <a:rPr lang="uk-UA" sz="2000" dirty="0" err="1">
                <a:solidFill>
                  <a:srgbClr val="000000"/>
                </a:solidFill>
              </a:rPr>
              <a:t>зигзаг</a:t>
            </a:r>
            <a:r>
              <a:rPr lang="uk-UA" sz="2000" dirty="0">
                <a:solidFill>
                  <a:srgbClr val="000000"/>
                </a:solidFill>
              </a:rPr>
              <a:t>, хвиля, спіраль, геометричні форми), вимовляючи </a:t>
            </a:r>
            <a:r>
              <a:rPr lang="uk-UA" sz="2000" dirty="0" err="1">
                <a:solidFill>
                  <a:srgbClr val="000000"/>
                </a:solidFill>
              </a:rPr>
              <a:t>корегуючий</a:t>
            </a:r>
            <a:r>
              <a:rPr lang="uk-UA" sz="2000" dirty="0">
                <a:solidFill>
                  <a:srgbClr val="000000"/>
                </a:solidFill>
              </a:rPr>
              <a:t> звук.</a:t>
            </a:r>
            <a:endParaRPr lang="x-none" sz="2000" dirty="0">
              <a:solidFill>
                <a:srgbClr val="000000"/>
              </a:solidFill>
            </a:endParaRPr>
          </a:p>
          <a:p>
            <a:pPr algn="just">
              <a:buFont typeface="Arial" panose="020B0604020202020204" pitchFamily="34" charset="0"/>
              <a:buChar char="•"/>
            </a:pPr>
            <a:endParaRPr lang="uk-UA" sz="2000" dirty="0">
              <a:solidFill>
                <a:srgbClr val="000000"/>
              </a:solidFill>
            </a:endParaRPr>
          </a:p>
          <a:p>
            <a:pPr algn="just">
              <a:buFont typeface="Arial" panose="020B0604020202020204" pitchFamily="34" charset="0"/>
              <a:buChar char="•"/>
            </a:pPr>
            <a:r>
              <a:rPr lang="uk-UA" sz="2000" dirty="0">
                <a:solidFill>
                  <a:srgbClr val="C00000"/>
                </a:solidFill>
              </a:rPr>
              <a:t>«Знайди іграшку». </a:t>
            </a:r>
            <a:r>
              <a:rPr lang="uk-UA" sz="2000" dirty="0">
                <a:solidFill>
                  <a:srgbClr val="000000"/>
                </a:solidFill>
              </a:rPr>
              <a:t>Знаходити в глибині піску іграшки різними способами (рукою, пальчиком), вимовляючи </a:t>
            </a:r>
            <a:r>
              <a:rPr lang="uk-UA" sz="2000" dirty="0" err="1">
                <a:solidFill>
                  <a:srgbClr val="000000"/>
                </a:solidFill>
              </a:rPr>
              <a:t>корегуючий</a:t>
            </a:r>
            <a:r>
              <a:rPr lang="uk-UA" sz="2000" dirty="0">
                <a:solidFill>
                  <a:srgbClr val="000000"/>
                </a:solidFill>
              </a:rPr>
              <a:t> звук.</a:t>
            </a:r>
          </a:p>
          <a:p>
            <a:pPr algn="just"/>
            <a:r>
              <a:rPr lang="uk-UA" sz="2000" dirty="0">
                <a:solidFill>
                  <a:srgbClr val="000000"/>
                </a:solidFill>
              </a:rPr>
              <a:t> </a:t>
            </a:r>
          </a:p>
          <a:p>
            <a:r>
              <a:rPr lang="uk-UA" dirty="0"/>
              <a:t/>
            </a:r>
            <a:br>
              <a:rPr lang="uk-UA" dirty="0"/>
            </a:br>
            <a:endParaRPr lang="x-none" dirty="0"/>
          </a:p>
        </p:txBody>
      </p:sp>
      <p:pic>
        <p:nvPicPr>
          <p:cNvPr id="12" name="Рисунок 11" descr="pngwing.com (96).png"/>
          <p:cNvPicPr>
            <a:picLocks noChangeAspect="1"/>
          </p:cNvPicPr>
          <p:nvPr/>
        </p:nvPicPr>
        <p:blipFill>
          <a:blip r:embed="rId4" cstate="print"/>
          <a:stretch>
            <a:fillRect/>
          </a:stretch>
        </p:blipFill>
        <p:spPr>
          <a:xfrm>
            <a:off x="9042400" y="1879600"/>
            <a:ext cx="2556934" cy="25569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Группа 24"/>
          <p:cNvGrpSpPr/>
          <p:nvPr/>
        </p:nvGrpSpPr>
        <p:grpSpPr>
          <a:xfrm>
            <a:off x="0" y="0"/>
            <a:ext cx="12192000" cy="6858000"/>
            <a:chOff x="0" y="0"/>
            <a:chExt cx="12192000" cy="6858000"/>
          </a:xfrm>
        </p:grpSpPr>
        <p:pic>
          <p:nvPicPr>
            <p:cNvPr id="28" name="Рисунок 27"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29" name="Рисунок 28"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pic>
        <p:nvPicPr>
          <p:cNvPr id="66566" name="Picture 6" descr="Периоды, которые сейчас НЕ засчитывают в стаж для пенсии"/>
          <p:cNvPicPr>
            <a:picLocks noChangeAspect="1" noChangeArrowheads="1"/>
          </p:cNvPicPr>
          <p:nvPr/>
        </p:nvPicPr>
        <p:blipFill>
          <a:blip r:embed="rId4" cstate="print"/>
          <a:srcRect/>
          <a:stretch>
            <a:fillRect/>
          </a:stretch>
        </p:blipFill>
        <p:spPr bwMode="auto">
          <a:xfrm>
            <a:off x="514486" y="4858905"/>
            <a:ext cx="1788451" cy="760092"/>
          </a:xfrm>
          <a:prstGeom prst="rect">
            <a:avLst/>
          </a:prstGeom>
          <a:ln>
            <a:noFill/>
          </a:ln>
          <a:effectLst>
            <a:softEdge rad="112500"/>
          </a:effectLst>
        </p:spPr>
      </p:pic>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657" y="3744003"/>
            <a:ext cx="2008611" cy="9841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2">
            <a:extLst>
              <a:ext uri="{FF2B5EF4-FFF2-40B4-BE49-F238E27FC236}">
                <a16:creationId xmlns="" xmlns:a16="http://schemas.microsoft.com/office/drawing/2014/main" id="{675BCD58-74B2-4443-A96A-E41D54CA2B83}"/>
              </a:ext>
            </a:extLst>
          </p:cNvPr>
          <p:cNvGrpSpPr/>
          <p:nvPr/>
        </p:nvGrpSpPr>
        <p:grpSpPr>
          <a:xfrm>
            <a:off x="717755" y="279810"/>
            <a:ext cx="1398919" cy="1125656"/>
            <a:chOff x="904014" y="787812"/>
            <a:chExt cx="1153941" cy="992639"/>
          </a:xfrm>
        </p:grpSpPr>
        <p:grpSp>
          <p:nvGrpSpPr>
            <p:cNvPr id="11" name="Group 51">
              <a:extLst>
                <a:ext uri="{FF2B5EF4-FFF2-40B4-BE49-F238E27FC236}">
                  <a16:creationId xmlns="" xmlns:a16="http://schemas.microsoft.com/office/drawing/2014/main" id="{5205F007-97B1-4834-8908-80E502C1618E}"/>
                </a:ext>
              </a:extLst>
            </p:cNvPr>
            <p:cNvGrpSpPr/>
            <p:nvPr/>
          </p:nvGrpSpPr>
          <p:grpSpPr>
            <a:xfrm>
              <a:off x="1044295" y="787812"/>
              <a:ext cx="1013660" cy="992639"/>
              <a:chOff x="368102" y="535302"/>
              <a:chExt cx="1125418" cy="1102079"/>
            </a:xfrm>
          </p:grpSpPr>
          <p:sp>
            <p:nvSpPr>
              <p:cNvPr id="14" name="Arrow: Pentagon 46">
                <a:extLst>
                  <a:ext uri="{FF2B5EF4-FFF2-40B4-BE49-F238E27FC236}">
                    <a16:creationId xmlns="" xmlns:a16="http://schemas.microsoft.com/office/drawing/2014/main" id="{35D1DD0E-8AE5-43DA-8CD2-CAFB39168775}"/>
                  </a:ext>
                </a:extLst>
              </p:cNvPr>
              <p:cNvSpPr/>
              <p:nvPr/>
            </p:nvSpPr>
            <p:spPr>
              <a:xfrm>
                <a:off x="368104" y="535302"/>
                <a:ext cx="1125416" cy="1036093"/>
              </a:xfrm>
              <a:prstGeom prst="homePlate">
                <a:avLst/>
              </a:prstGeom>
              <a:gradFill flip="none" rotWithShape="1">
                <a:gsLst>
                  <a:gs pos="0">
                    <a:srgbClr val="FF5050"/>
                  </a:gs>
                  <a:gs pos="100000">
                    <a:srgbClr val="D60093"/>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6" name="Right Triangle 47">
                <a:extLst>
                  <a:ext uri="{FF2B5EF4-FFF2-40B4-BE49-F238E27FC236}">
                    <a16:creationId xmlns="" xmlns:a16="http://schemas.microsoft.com/office/drawing/2014/main" id="{A5B41838-BD6A-4231-BA44-790C47DD3EA8}"/>
                  </a:ext>
                </a:extLst>
              </p:cNvPr>
              <p:cNvSpPr/>
              <p:nvPr/>
            </p:nvSpPr>
            <p:spPr>
              <a:xfrm flipH="1" flipV="1">
                <a:off x="368102" y="1571395"/>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sp>
          <p:nvSpPr>
            <p:cNvPr id="12" name="TextBox 11">
              <a:extLst>
                <a:ext uri="{FF2B5EF4-FFF2-40B4-BE49-F238E27FC236}">
                  <a16:creationId xmlns="" xmlns:a16="http://schemas.microsoft.com/office/drawing/2014/main" id="{73DE9C29-526E-42E9-A5ED-1A457305F5B7}"/>
                </a:ext>
              </a:extLst>
            </p:cNvPr>
            <p:cNvSpPr txBox="1"/>
            <p:nvPr/>
          </p:nvSpPr>
          <p:spPr>
            <a:xfrm>
              <a:off x="904014" y="975494"/>
              <a:ext cx="975645" cy="461392"/>
            </a:xfrm>
            <a:prstGeom prst="rect">
              <a:avLst/>
            </a:prstGeom>
            <a:noFill/>
          </p:spPr>
          <p:txBody>
            <a:bodyPr wrap="square" rtlCol="0">
              <a:spAutoFit/>
            </a:bodyPr>
            <a:lstStyle/>
            <a:p>
              <a:pPr algn="ctr"/>
              <a:r>
                <a:rPr lang="en-US" sz="2800" dirty="0">
                  <a:solidFill>
                    <a:schemeClr val="bg1"/>
                  </a:solidFill>
                  <a:latin typeface="Times New Roman" pitchFamily="18" charset="0"/>
                  <a:cs typeface="Times New Roman" pitchFamily="18" charset="0"/>
                </a:rPr>
                <a:t>01</a:t>
              </a:r>
            </a:p>
          </p:txBody>
        </p:sp>
      </p:grpSp>
      <p:sp>
        <p:nvSpPr>
          <p:cNvPr id="19" name="TextBox 18">
            <a:extLst>
              <a:ext uri="{FF2B5EF4-FFF2-40B4-BE49-F238E27FC236}">
                <a16:creationId xmlns="" xmlns:a16="http://schemas.microsoft.com/office/drawing/2014/main" id="{5AA23265-34BF-4359-AF27-74720DA36C2A}"/>
              </a:ext>
            </a:extLst>
          </p:cNvPr>
          <p:cNvSpPr txBox="1"/>
          <p:nvPr/>
        </p:nvSpPr>
        <p:spPr>
          <a:xfrm>
            <a:off x="3022876" y="1239693"/>
            <a:ext cx="6459789" cy="58477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3200" b="1" spc="50" dirty="0">
                <a:ln w="11430"/>
                <a:solidFill>
                  <a:srgbClr val="B10F64"/>
                </a:solidFill>
                <a:effectLst>
                  <a:outerShdw blurRad="76200" dist="50800" dir="5400000" algn="tl" rotWithShape="0">
                    <a:srgbClr val="000000">
                      <a:alpha val="65000"/>
                    </a:srgbClr>
                  </a:outerShdw>
                </a:effectLst>
              </a:rPr>
              <a:t>Гордійчук Олена </a:t>
            </a:r>
            <a:r>
              <a:rPr lang="uk-UA" sz="3200" b="1" spc="50" dirty="0" smtClean="0">
                <a:ln w="11430"/>
                <a:solidFill>
                  <a:srgbClr val="B10F64"/>
                </a:solidFill>
                <a:effectLst>
                  <a:outerShdw blurRad="76200" dist="50800" dir="5400000" algn="tl" rotWithShape="0">
                    <a:srgbClr val="000000">
                      <a:alpha val="65000"/>
                    </a:srgbClr>
                  </a:outerShdw>
                </a:effectLst>
              </a:rPr>
              <a:t>Олександрівна</a:t>
            </a:r>
            <a:endParaRPr lang="ru-RU" sz="3200" dirty="0"/>
          </a:p>
        </p:txBody>
      </p:sp>
      <p:sp>
        <p:nvSpPr>
          <p:cNvPr id="21" name="TextBox 20">
            <a:extLst>
              <a:ext uri="{FF2B5EF4-FFF2-40B4-BE49-F238E27FC236}">
                <a16:creationId xmlns="" xmlns:a16="http://schemas.microsoft.com/office/drawing/2014/main" id="{AF0F212C-26EA-4DF1-A428-BE30C020FAD1}"/>
              </a:ext>
            </a:extLst>
          </p:cNvPr>
          <p:cNvSpPr txBox="1"/>
          <p:nvPr/>
        </p:nvSpPr>
        <p:spPr>
          <a:xfrm>
            <a:off x="2444135" y="3852338"/>
            <a:ext cx="9095932" cy="1200329"/>
          </a:xfrm>
          <a:prstGeom prst="rect">
            <a:avLst/>
          </a:prstGeom>
          <a:noFill/>
        </p:spPr>
        <p:txBody>
          <a:bodyPr wrap="square" rtlCol="0">
            <a:spAutoFit/>
          </a:bodyPr>
          <a:lstStyle/>
          <a:p>
            <a:pPr algn="just"/>
            <a:r>
              <a:rPr lang="uk-UA" sz="2400" dirty="0">
                <a:solidFill>
                  <a:srgbClr val="EA278C"/>
                </a:solidFill>
                <a:cs typeface="Times New Roman" pitchFamily="18" charset="0"/>
              </a:rPr>
              <a:t>Кваліфікаційна категорія, </a:t>
            </a:r>
            <a:r>
              <a:rPr lang="uk-UA" sz="2400" dirty="0" smtClean="0">
                <a:solidFill>
                  <a:srgbClr val="EA278C"/>
                </a:solidFill>
                <a:cs typeface="Times New Roman" pitchFamily="18" charset="0"/>
              </a:rPr>
              <a:t>звання – </a:t>
            </a:r>
            <a:r>
              <a:rPr lang="uk-UA" sz="2400" dirty="0" smtClean="0">
                <a:cs typeface="Times New Roman" pitchFamily="18" charset="0"/>
              </a:rPr>
              <a:t>спеціаліст ІІ категорії.</a:t>
            </a:r>
            <a:endParaRPr lang="ru-RU" sz="2400" dirty="0" smtClean="0">
              <a:cs typeface="Times New Roman" pitchFamily="18" charset="0"/>
            </a:endParaRPr>
          </a:p>
          <a:p>
            <a:pPr algn="just"/>
            <a:r>
              <a:rPr lang="uk-UA" sz="2400" dirty="0" smtClean="0">
                <a:solidFill>
                  <a:srgbClr val="EA278C"/>
                </a:solidFill>
                <a:cs typeface="Times New Roman" pitchFamily="18" charset="0"/>
              </a:rPr>
              <a:t> </a:t>
            </a:r>
            <a:endParaRPr lang="uk-UA" sz="2400" dirty="0">
              <a:solidFill>
                <a:srgbClr val="EA278C"/>
              </a:solidFill>
              <a:cs typeface="Times New Roman" pitchFamily="18" charset="0"/>
            </a:endParaRPr>
          </a:p>
          <a:p>
            <a:pPr algn="just"/>
            <a:endParaRPr lang="uk-UA" sz="2400" dirty="0">
              <a:cs typeface="Times New Roman" pitchFamily="18" charset="0"/>
            </a:endParaRPr>
          </a:p>
        </p:txBody>
      </p:sp>
      <p:sp>
        <p:nvSpPr>
          <p:cNvPr id="22" name="TextBox 21">
            <a:extLst>
              <a:ext uri="{FF2B5EF4-FFF2-40B4-BE49-F238E27FC236}">
                <a16:creationId xmlns="" xmlns:a16="http://schemas.microsoft.com/office/drawing/2014/main" id="{07CB1785-8B57-423C-AE42-0F74179B4F78}"/>
              </a:ext>
            </a:extLst>
          </p:cNvPr>
          <p:cNvSpPr txBox="1"/>
          <p:nvPr/>
        </p:nvSpPr>
        <p:spPr>
          <a:xfrm>
            <a:off x="2538937" y="2116687"/>
            <a:ext cx="7273937" cy="461665"/>
          </a:xfrm>
          <a:prstGeom prst="rect">
            <a:avLst/>
          </a:prstGeom>
          <a:noFill/>
        </p:spPr>
        <p:txBody>
          <a:bodyPr wrap="square" rtlCol="0">
            <a:spAutoFit/>
          </a:bodyPr>
          <a:lstStyle/>
          <a:p>
            <a:pPr algn="just"/>
            <a:r>
              <a:rPr lang="uk-UA" sz="2400" dirty="0">
                <a:solidFill>
                  <a:srgbClr val="EA278C"/>
                </a:solidFill>
                <a:cs typeface="Times New Roman" pitchFamily="18" charset="0"/>
              </a:rPr>
              <a:t>Освіта </a:t>
            </a:r>
            <a:r>
              <a:rPr lang="uk-UA" sz="2400" dirty="0" smtClean="0">
                <a:solidFill>
                  <a:srgbClr val="EA278C"/>
                </a:solidFill>
                <a:cs typeface="Times New Roman" pitchFamily="18" charset="0"/>
              </a:rPr>
              <a:t>– </a:t>
            </a:r>
            <a:r>
              <a:rPr lang="uk-UA" sz="2400" dirty="0" smtClean="0">
                <a:cs typeface="Times New Roman" pitchFamily="18" charset="0"/>
              </a:rPr>
              <a:t>вища.</a:t>
            </a:r>
            <a:endParaRPr lang="uk-UA" sz="2400" dirty="0">
              <a:cs typeface="Times New Roman" pitchFamily="18" charset="0"/>
            </a:endParaRPr>
          </a:p>
        </p:txBody>
      </p:sp>
      <p:sp>
        <p:nvSpPr>
          <p:cNvPr id="23" name="TextBox 22">
            <a:extLst>
              <a:ext uri="{FF2B5EF4-FFF2-40B4-BE49-F238E27FC236}">
                <a16:creationId xmlns="" xmlns:a16="http://schemas.microsoft.com/office/drawing/2014/main" id="{30F6AE0A-D85F-49BF-AC36-F916F18404DA}"/>
              </a:ext>
            </a:extLst>
          </p:cNvPr>
          <p:cNvSpPr txBox="1"/>
          <p:nvPr/>
        </p:nvSpPr>
        <p:spPr>
          <a:xfrm>
            <a:off x="2527986" y="2841964"/>
            <a:ext cx="9215289" cy="461665"/>
          </a:xfrm>
          <a:prstGeom prst="rect">
            <a:avLst/>
          </a:prstGeom>
          <a:noFill/>
        </p:spPr>
        <p:txBody>
          <a:bodyPr wrap="square" rtlCol="0">
            <a:spAutoFit/>
          </a:bodyPr>
          <a:lstStyle/>
          <a:p>
            <a:pPr algn="just"/>
            <a:r>
              <a:rPr lang="uk-UA" sz="2400" dirty="0">
                <a:solidFill>
                  <a:srgbClr val="EA278C"/>
                </a:solidFill>
                <a:cs typeface="Times New Roman" pitchFamily="18" charset="0"/>
              </a:rPr>
              <a:t>Спеціалізація, </a:t>
            </a:r>
            <a:r>
              <a:rPr lang="uk-UA" sz="2400" dirty="0" smtClean="0">
                <a:solidFill>
                  <a:srgbClr val="EA278C"/>
                </a:solidFill>
                <a:cs typeface="Times New Roman" pitchFamily="18" charset="0"/>
              </a:rPr>
              <a:t>кваліфікація – </a:t>
            </a:r>
            <a:r>
              <a:rPr lang="uk-UA" sz="2400" dirty="0" smtClean="0">
                <a:cs typeface="Times New Roman" pitchFamily="18" charset="0"/>
              </a:rPr>
              <a:t>вчитель-дефектолог.</a:t>
            </a:r>
            <a:endParaRPr lang="uk-UA" sz="2400" dirty="0">
              <a:cs typeface="Times New Roman" pitchFamily="18" charset="0"/>
            </a:endParaRPr>
          </a:p>
        </p:txBody>
      </p:sp>
      <p:sp>
        <p:nvSpPr>
          <p:cNvPr id="24" name="TextBox 23">
            <a:extLst>
              <a:ext uri="{FF2B5EF4-FFF2-40B4-BE49-F238E27FC236}">
                <a16:creationId xmlns="" xmlns:a16="http://schemas.microsoft.com/office/drawing/2014/main" id="{B322E11D-7184-4A91-AC53-3AC81770BA4E}"/>
              </a:ext>
            </a:extLst>
          </p:cNvPr>
          <p:cNvSpPr txBox="1"/>
          <p:nvPr/>
        </p:nvSpPr>
        <p:spPr>
          <a:xfrm>
            <a:off x="2413764" y="4816526"/>
            <a:ext cx="6788427" cy="830997"/>
          </a:xfrm>
          <a:prstGeom prst="rect">
            <a:avLst/>
          </a:prstGeom>
          <a:noFill/>
        </p:spPr>
        <p:txBody>
          <a:bodyPr wrap="square" rtlCol="0">
            <a:spAutoFit/>
          </a:bodyPr>
          <a:lstStyle/>
          <a:p>
            <a:r>
              <a:rPr lang="uk-UA" sz="2400" dirty="0">
                <a:solidFill>
                  <a:srgbClr val="EA278C"/>
                </a:solidFill>
                <a:cs typeface="Times New Roman" pitchFamily="18" charset="0"/>
              </a:rPr>
              <a:t>Стаж </a:t>
            </a:r>
            <a:r>
              <a:rPr lang="uk-UA" sz="2400" dirty="0" smtClean="0">
                <a:solidFill>
                  <a:srgbClr val="EA278C"/>
                </a:solidFill>
                <a:cs typeface="Times New Roman" pitchFamily="18" charset="0"/>
              </a:rPr>
              <a:t>роботи – </a:t>
            </a:r>
            <a:r>
              <a:rPr lang="uk-UA" sz="2400" dirty="0" smtClean="0">
                <a:cs typeface="Times New Roman" pitchFamily="18" charset="0"/>
              </a:rPr>
              <a:t>8 р.</a:t>
            </a:r>
            <a:endParaRPr lang="uk-UA" sz="2400" dirty="0">
              <a:solidFill>
                <a:srgbClr val="EA278C"/>
              </a:solidFill>
              <a:cs typeface="Times New Roman" pitchFamily="18" charset="0"/>
            </a:endParaRPr>
          </a:p>
          <a:p>
            <a:endParaRPr lang="uk-UA" sz="2400" dirty="0">
              <a:cs typeface="Times New Roman" pitchFamily="18" charset="0"/>
            </a:endParaRPr>
          </a:p>
        </p:txBody>
      </p:sp>
      <p:sp>
        <p:nvSpPr>
          <p:cNvPr id="26" name="TextBox 25">
            <a:extLst>
              <a:ext uri="{FF2B5EF4-FFF2-40B4-BE49-F238E27FC236}">
                <a16:creationId xmlns="" xmlns:a16="http://schemas.microsoft.com/office/drawing/2014/main" id="{5AA23265-34BF-4359-AF27-74720DA36C2A}"/>
              </a:ext>
            </a:extLst>
          </p:cNvPr>
          <p:cNvSpPr txBox="1"/>
          <p:nvPr/>
        </p:nvSpPr>
        <p:spPr>
          <a:xfrm>
            <a:off x="2015344" y="333761"/>
            <a:ext cx="6459789" cy="646331"/>
          </a:xfrm>
          <a:prstGeom prst="rect">
            <a:avLst/>
          </a:prstGeom>
          <a:noFill/>
        </p:spPr>
        <p:txBody>
          <a:bodyPr wrap="square" rtlCol="0">
            <a:spAutoFit/>
          </a:bodyPr>
          <a:lstStyle/>
          <a:p>
            <a:pPr algn="ctr"/>
            <a:r>
              <a:rPr lang="ru-RU" sz="3600" dirty="0" smtClean="0">
                <a:solidFill>
                  <a:srgbClr val="FF0066"/>
                </a:solidFill>
                <a:latin typeface="Times New Roman" pitchFamily="18" charset="0"/>
                <a:cs typeface="Times New Roman" pitchFamily="18" charset="0"/>
              </a:rPr>
              <a:t>Про мене</a:t>
            </a:r>
            <a:endParaRPr lang="uk-UA" sz="3600" b="1" spc="50" dirty="0" smtClean="0">
              <a:ln w="11430"/>
              <a:solidFill>
                <a:srgbClr val="FF0066"/>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53249" name="Picture 1" descr="D:\фото пнг\electronic-portfolio.png">
            <a:hlinkClick r:id="rId6" action="ppaction://hlinksldjump"/>
          </p:cNvPr>
          <p:cNvPicPr>
            <a:picLocks noChangeAspect="1" noChangeArrowheads="1"/>
          </p:cNvPicPr>
          <p:nvPr/>
        </p:nvPicPr>
        <p:blipFill>
          <a:blip r:embed="rId7" cstate="print"/>
          <a:srcRect/>
          <a:stretch>
            <a:fillRect/>
          </a:stretch>
        </p:blipFill>
        <p:spPr bwMode="auto">
          <a:xfrm>
            <a:off x="9120193" y="228600"/>
            <a:ext cx="2894727" cy="2537354"/>
          </a:xfrm>
          <a:prstGeom prst="rect">
            <a:avLst/>
          </a:prstGeom>
          <a:noFill/>
        </p:spPr>
      </p:pic>
      <p:pic>
        <p:nvPicPr>
          <p:cNvPr id="20" name="Рисунок 19" descr="phpaWK5I1_57a84829-8bce-409b-84e8-b1f419236557.png"/>
          <p:cNvPicPr>
            <a:picLocks noChangeAspect="1"/>
          </p:cNvPicPr>
          <p:nvPr/>
        </p:nvPicPr>
        <p:blipFill>
          <a:blip r:embed="rId8" cstate="print"/>
          <a:stretch>
            <a:fillRect/>
          </a:stretch>
        </p:blipFill>
        <p:spPr>
          <a:xfrm>
            <a:off x="734302" y="1956519"/>
            <a:ext cx="1407766" cy="1525079"/>
          </a:xfrm>
          <a:prstGeom prst="rect">
            <a:avLst/>
          </a:prstGeom>
        </p:spPr>
      </p:pic>
    </p:spTree>
    <p:extLst>
      <p:ext uri="{BB962C8B-B14F-4D97-AF65-F5344CB8AC3E}">
        <p14:creationId xmlns:p14="http://schemas.microsoft.com/office/powerpoint/2010/main" val="3638505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1"/>
          <p:cNvGrpSpPr/>
          <p:nvPr/>
        </p:nvGrpSpPr>
        <p:grpSpPr>
          <a:xfrm>
            <a:off x="0" y="0"/>
            <a:ext cx="12192000" cy="6858000"/>
            <a:chOff x="0" y="0"/>
            <a:chExt cx="12192000" cy="6858000"/>
          </a:xfrm>
        </p:grpSpPr>
        <p:pic>
          <p:nvPicPr>
            <p:cNvPr id="14" name="Рисунок 13"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15" name="Рисунок 14"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grpSp>
        <p:nvGrpSpPr>
          <p:cNvPr id="3" name="Group 3">
            <a:extLst>
              <a:ext uri="{FF2B5EF4-FFF2-40B4-BE49-F238E27FC236}">
                <a16:creationId xmlns="" xmlns:a16="http://schemas.microsoft.com/office/drawing/2014/main" id="{2334503A-A207-4840-9877-8BC3C778C799}"/>
              </a:ext>
            </a:extLst>
          </p:cNvPr>
          <p:cNvGrpSpPr/>
          <p:nvPr/>
        </p:nvGrpSpPr>
        <p:grpSpPr>
          <a:xfrm>
            <a:off x="844747" y="0"/>
            <a:ext cx="1288852" cy="1188639"/>
            <a:chOff x="911545" y="1859361"/>
            <a:chExt cx="1146410" cy="992639"/>
          </a:xfrm>
        </p:grpSpPr>
        <p:grpSp>
          <p:nvGrpSpPr>
            <p:cNvPr id="4" name="Group 52">
              <a:extLst>
                <a:ext uri="{FF2B5EF4-FFF2-40B4-BE49-F238E27FC236}">
                  <a16:creationId xmlns="" xmlns:a16="http://schemas.microsoft.com/office/drawing/2014/main" id="{47A0DAC4-577B-4580-B242-CCF8287FE333}"/>
                </a:ext>
              </a:extLst>
            </p:cNvPr>
            <p:cNvGrpSpPr/>
            <p:nvPr/>
          </p:nvGrpSpPr>
          <p:grpSpPr>
            <a:xfrm>
              <a:off x="1044295" y="1859361"/>
              <a:ext cx="1013660" cy="992639"/>
              <a:chOff x="368100" y="1681449"/>
              <a:chExt cx="1125418" cy="1102079"/>
            </a:xfrm>
          </p:grpSpPr>
          <p:sp>
            <p:nvSpPr>
              <p:cNvPr id="6" name="Arrow: Pentagon 48">
                <a:extLst>
                  <a:ext uri="{FF2B5EF4-FFF2-40B4-BE49-F238E27FC236}">
                    <a16:creationId xmlns="" xmlns:a16="http://schemas.microsoft.com/office/drawing/2014/main" id="{2A37E57C-BCC4-4950-88C9-E163262EED0F}"/>
                  </a:ext>
                </a:extLst>
              </p:cNvPr>
              <p:cNvSpPr/>
              <p:nvPr/>
            </p:nvSpPr>
            <p:spPr>
              <a:xfrm>
                <a:off x="368102" y="1681449"/>
                <a:ext cx="1125416" cy="1036093"/>
              </a:xfrm>
              <a:prstGeom prst="homePlate">
                <a:avLst/>
              </a:prstGeom>
              <a:gradFill flip="none" rotWithShape="1">
                <a:gsLst>
                  <a:gs pos="0">
                    <a:srgbClr val="00CC99"/>
                  </a:gs>
                  <a:gs pos="100000">
                    <a:srgbClr val="006666"/>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49">
                <a:extLst>
                  <a:ext uri="{FF2B5EF4-FFF2-40B4-BE49-F238E27FC236}">
                    <a16:creationId xmlns="" xmlns:a16="http://schemas.microsoft.com/office/drawing/2014/main" id="{BDC1B122-CAC1-4C05-B4ED-E522B56517B1}"/>
                  </a:ext>
                </a:extLst>
              </p:cNvPr>
              <p:cNvSpPr/>
              <p:nvPr/>
            </p:nvSpPr>
            <p:spPr>
              <a:xfrm flipH="1" flipV="1">
                <a:off x="368100" y="2717542"/>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 xmlns:a16="http://schemas.microsoft.com/office/drawing/2014/main" id="{82231D5C-374F-4FDD-B1FF-4458D376EE22}"/>
                </a:ext>
              </a:extLst>
            </p:cNvPr>
            <p:cNvSpPr txBox="1"/>
            <p:nvPr/>
          </p:nvSpPr>
          <p:spPr>
            <a:xfrm>
              <a:off x="911545" y="2110246"/>
              <a:ext cx="975646" cy="385539"/>
            </a:xfrm>
            <a:prstGeom prst="rect">
              <a:avLst/>
            </a:prstGeom>
            <a:noFill/>
          </p:spPr>
          <p:txBody>
            <a:bodyPr wrap="square" rtlCol="0">
              <a:spAutoFit/>
            </a:bodyPr>
            <a:lstStyle/>
            <a:p>
              <a:pPr algn="ctr"/>
              <a:r>
                <a:rPr lang="en-US" sz="2400" dirty="0">
                  <a:solidFill>
                    <a:schemeClr val="bg1"/>
                  </a:solidFill>
                  <a:latin typeface="Oswald" panose="02000503000000000000" pitchFamily="2" charset="0"/>
                </a:rPr>
                <a:t>02</a:t>
              </a:r>
            </a:p>
          </p:txBody>
        </p:sp>
      </p:grpSp>
      <p:sp>
        <p:nvSpPr>
          <p:cNvPr id="9" name="TextBox 8">
            <a:extLst>
              <a:ext uri="{FF2B5EF4-FFF2-40B4-BE49-F238E27FC236}">
                <a16:creationId xmlns="" xmlns:a16="http://schemas.microsoft.com/office/drawing/2014/main" id="{477C0EF2-3745-436F-A2D5-707A7B2C5EDD}"/>
              </a:ext>
            </a:extLst>
          </p:cNvPr>
          <p:cNvSpPr txBox="1"/>
          <p:nvPr/>
        </p:nvSpPr>
        <p:spPr>
          <a:xfrm>
            <a:off x="2296313" y="234818"/>
            <a:ext cx="4097015" cy="584775"/>
          </a:xfrm>
          <a:prstGeom prst="rect">
            <a:avLst/>
          </a:prstGeom>
          <a:noFill/>
        </p:spPr>
        <p:txBody>
          <a:bodyPr wrap="square" rtlCol="0">
            <a:spAutoFit/>
          </a:bodyPr>
          <a:lstStyle/>
          <a:p>
            <a:r>
              <a:rPr lang="uk-UA" sz="3200" dirty="0">
                <a:solidFill>
                  <a:schemeClr val="bg1"/>
                </a:solidFill>
                <a:latin typeface="Oswald" panose="02000503000000000000" pitchFamily="2" charset="0"/>
              </a:rPr>
              <a:t>Методична робота</a:t>
            </a:r>
            <a:endParaRPr lang="en-US" sz="3200" dirty="0">
              <a:solidFill>
                <a:schemeClr val="bg1"/>
              </a:solidFill>
              <a:latin typeface="Oswald" panose="02000503000000000000" pitchFamily="2" charset="0"/>
            </a:endParaRPr>
          </a:p>
        </p:txBody>
      </p:sp>
      <p:sp>
        <p:nvSpPr>
          <p:cNvPr id="11" name="Прямоугольник 10"/>
          <p:cNvSpPr/>
          <p:nvPr/>
        </p:nvSpPr>
        <p:spPr>
          <a:xfrm>
            <a:off x="1187624" y="1268760"/>
            <a:ext cx="7416626" cy="707886"/>
          </a:xfrm>
          <a:prstGeom prst="rect">
            <a:avLst/>
          </a:prstGeom>
        </p:spPr>
        <p:txBody>
          <a:bodyPr wrap="square">
            <a:spAutoFit/>
          </a:bodyPr>
          <a:lstStyle/>
          <a:p>
            <a:pPr indent="534988" algn="just">
              <a:defRPr/>
            </a:pPr>
            <a:r>
              <a:rPr lang="uk-UA" sz="2000" b="1" dirty="0">
                <a:solidFill>
                  <a:srgbClr val="C00000"/>
                </a:solidFill>
              </a:rPr>
              <a:t>Використання сучасних навчальних </a:t>
            </a:r>
            <a:r>
              <a:rPr lang="uk-UA" sz="2000" b="1" dirty="0" smtClean="0">
                <a:solidFill>
                  <a:srgbClr val="C00000"/>
                </a:solidFill>
              </a:rPr>
              <a:t>технологій:</a:t>
            </a:r>
            <a:endParaRPr lang="uk-UA" sz="2000" b="1" dirty="0">
              <a:solidFill>
                <a:srgbClr val="C00000"/>
              </a:solidFill>
            </a:endParaRPr>
          </a:p>
          <a:p>
            <a:pPr indent="177800" algn="just">
              <a:buFont typeface="Wingdings" pitchFamily="2" charset="2"/>
              <a:buChar char="ü"/>
              <a:defRPr/>
            </a:pPr>
            <a:r>
              <a:rPr lang="uk-UA" sz="2000" dirty="0"/>
              <a:t>Ігровий масаж на </a:t>
            </a:r>
            <a:r>
              <a:rPr lang="uk-UA" sz="2000" dirty="0" smtClean="0"/>
              <a:t>заняттях.</a:t>
            </a:r>
            <a:endParaRPr lang="uk-UA" sz="2000" dirty="0"/>
          </a:p>
        </p:txBody>
      </p:sp>
      <p:sp>
        <p:nvSpPr>
          <p:cNvPr id="12" name="Прямоугольник 2"/>
          <p:cNvSpPr>
            <a:spLocks noChangeArrowheads="1"/>
          </p:cNvSpPr>
          <p:nvPr/>
        </p:nvSpPr>
        <p:spPr bwMode="auto">
          <a:xfrm>
            <a:off x="692681" y="2641600"/>
            <a:ext cx="6487054" cy="1631216"/>
          </a:xfrm>
          <a:prstGeom prst="rect">
            <a:avLst/>
          </a:prstGeom>
          <a:noFill/>
          <a:ln w="9525">
            <a:noFill/>
            <a:miter lim="800000"/>
            <a:headEnd/>
            <a:tailEnd/>
          </a:ln>
        </p:spPr>
        <p:txBody>
          <a:bodyPr wrap="square">
            <a:spAutoFit/>
          </a:bodyPr>
          <a:lstStyle/>
          <a:p>
            <a:pPr indent="534988" algn="just"/>
            <a:r>
              <a:rPr lang="uk-UA" sz="2000" b="1" dirty="0"/>
              <a:t>Масаж</a:t>
            </a:r>
            <a:r>
              <a:rPr lang="uk-UA" sz="2000" dirty="0"/>
              <a:t> - м'які </a:t>
            </a:r>
            <a:r>
              <a:rPr lang="uk-UA" sz="2000" dirty="0" err="1"/>
              <a:t>погладжування</a:t>
            </a:r>
            <a:r>
              <a:rPr lang="uk-UA" sz="2000" dirty="0"/>
              <a:t> і </a:t>
            </a:r>
            <a:r>
              <a:rPr lang="uk-UA" sz="2000" dirty="0" err="1"/>
              <a:t>розминання</a:t>
            </a:r>
            <a:r>
              <a:rPr lang="uk-UA" sz="2000" dirty="0"/>
              <a:t> кожного пальчика, долоньки, зовнішньої сторони кисті, а також передпліччя. Дуже корисне і приємне заняття, чудово активізує мовні центри мозку, а також є прекрасною підготовкою рук до </a:t>
            </a:r>
            <a:r>
              <a:rPr lang="uk-UA" sz="2000" b="1" dirty="0"/>
              <a:t>письма</a:t>
            </a:r>
            <a:r>
              <a:rPr lang="uk-UA" sz="2000" dirty="0"/>
              <a:t>.</a:t>
            </a:r>
          </a:p>
        </p:txBody>
      </p:sp>
      <p:sp>
        <p:nvSpPr>
          <p:cNvPr id="13" name="TextBox 4"/>
          <p:cNvSpPr txBox="1">
            <a:spLocks noChangeArrowheads="1"/>
          </p:cNvSpPr>
          <p:nvPr/>
        </p:nvSpPr>
        <p:spPr bwMode="auto">
          <a:xfrm>
            <a:off x="8009467" y="4284133"/>
            <a:ext cx="3058055" cy="707886"/>
          </a:xfrm>
          <a:prstGeom prst="rect">
            <a:avLst/>
          </a:prstGeom>
          <a:noFill/>
          <a:ln w="9525">
            <a:noFill/>
            <a:miter lim="800000"/>
            <a:headEnd/>
            <a:tailEnd/>
          </a:ln>
        </p:spPr>
        <p:txBody>
          <a:bodyPr wrap="square">
            <a:spAutoFit/>
          </a:bodyPr>
          <a:lstStyle/>
          <a:p>
            <a:pPr algn="ctr"/>
            <a:r>
              <a:rPr lang="uk-UA" sz="2000" dirty="0"/>
              <a:t>Масаж еластичним кільцем або м'ячиком </a:t>
            </a:r>
            <a:endParaRPr lang="ru-RU" sz="2000" dirty="0"/>
          </a:p>
        </p:txBody>
      </p:sp>
      <p:pic>
        <p:nvPicPr>
          <p:cNvPr id="16" name="Picture 2" descr="Майстер-клас «Пальчикова гімнастика, ігри та вправи» ::  Blog-uchitelya-pochatkovikh-klasiv"/>
          <p:cNvPicPr>
            <a:picLocks noChangeAspect="1" noChangeArrowheads="1"/>
          </p:cNvPicPr>
          <p:nvPr/>
        </p:nvPicPr>
        <p:blipFill>
          <a:blip r:embed="rId4" cstate="print"/>
          <a:srcRect/>
          <a:stretch>
            <a:fillRect/>
          </a:stretch>
        </p:blipFill>
        <p:spPr bwMode="auto">
          <a:xfrm>
            <a:off x="8410436" y="1329267"/>
            <a:ext cx="2053668" cy="281324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1"/>
          <p:cNvGrpSpPr/>
          <p:nvPr/>
        </p:nvGrpSpPr>
        <p:grpSpPr>
          <a:xfrm>
            <a:off x="0" y="0"/>
            <a:ext cx="12192000" cy="6858000"/>
            <a:chOff x="0" y="0"/>
            <a:chExt cx="12192000" cy="6858000"/>
          </a:xfrm>
        </p:grpSpPr>
        <p:pic>
          <p:nvPicPr>
            <p:cNvPr id="14" name="Рисунок 13"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15" name="Рисунок 14"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grpSp>
        <p:nvGrpSpPr>
          <p:cNvPr id="3" name="Group 3">
            <a:extLst>
              <a:ext uri="{FF2B5EF4-FFF2-40B4-BE49-F238E27FC236}">
                <a16:creationId xmlns="" xmlns:a16="http://schemas.microsoft.com/office/drawing/2014/main" id="{2334503A-A207-4840-9877-8BC3C778C799}"/>
              </a:ext>
            </a:extLst>
          </p:cNvPr>
          <p:cNvGrpSpPr/>
          <p:nvPr/>
        </p:nvGrpSpPr>
        <p:grpSpPr>
          <a:xfrm>
            <a:off x="844747" y="0"/>
            <a:ext cx="1288852" cy="1188639"/>
            <a:chOff x="911545" y="1859361"/>
            <a:chExt cx="1146410" cy="992639"/>
          </a:xfrm>
        </p:grpSpPr>
        <p:grpSp>
          <p:nvGrpSpPr>
            <p:cNvPr id="4" name="Group 52">
              <a:extLst>
                <a:ext uri="{FF2B5EF4-FFF2-40B4-BE49-F238E27FC236}">
                  <a16:creationId xmlns="" xmlns:a16="http://schemas.microsoft.com/office/drawing/2014/main" id="{47A0DAC4-577B-4580-B242-CCF8287FE333}"/>
                </a:ext>
              </a:extLst>
            </p:cNvPr>
            <p:cNvGrpSpPr/>
            <p:nvPr/>
          </p:nvGrpSpPr>
          <p:grpSpPr>
            <a:xfrm>
              <a:off x="1044295" y="1859361"/>
              <a:ext cx="1013660" cy="992639"/>
              <a:chOff x="368100" y="1681449"/>
              <a:chExt cx="1125418" cy="1102079"/>
            </a:xfrm>
          </p:grpSpPr>
          <p:sp>
            <p:nvSpPr>
              <p:cNvPr id="6" name="Arrow: Pentagon 48">
                <a:extLst>
                  <a:ext uri="{FF2B5EF4-FFF2-40B4-BE49-F238E27FC236}">
                    <a16:creationId xmlns="" xmlns:a16="http://schemas.microsoft.com/office/drawing/2014/main" id="{2A37E57C-BCC4-4950-88C9-E163262EED0F}"/>
                  </a:ext>
                </a:extLst>
              </p:cNvPr>
              <p:cNvSpPr/>
              <p:nvPr/>
            </p:nvSpPr>
            <p:spPr>
              <a:xfrm>
                <a:off x="368102" y="1681449"/>
                <a:ext cx="1125416" cy="1036093"/>
              </a:xfrm>
              <a:prstGeom prst="homePlate">
                <a:avLst/>
              </a:prstGeom>
              <a:gradFill flip="none" rotWithShape="1">
                <a:gsLst>
                  <a:gs pos="0">
                    <a:srgbClr val="00CC99"/>
                  </a:gs>
                  <a:gs pos="100000">
                    <a:srgbClr val="006666"/>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49">
                <a:extLst>
                  <a:ext uri="{FF2B5EF4-FFF2-40B4-BE49-F238E27FC236}">
                    <a16:creationId xmlns="" xmlns:a16="http://schemas.microsoft.com/office/drawing/2014/main" id="{BDC1B122-CAC1-4C05-B4ED-E522B56517B1}"/>
                  </a:ext>
                </a:extLst>
              </p:cNvPr>
              <p:cNvSpPr/>
              <p:nvPr/>
            </p:nvSpPr>
            <p:spPr>
              <a:xfrm flipH="1" flipV="1">
                <a:off x="368100" y="2717542"/>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 xmlns:a16="http://schemas.microsoft.com/office/drawing/2014/main" id="{82231D5C-374F-4FDD-B1FF-4458D376EE22}"/>
                </a:ext>
              </a:extLst>
            </p:cNvPr>
            <p:cNvSpPr txBox="1"/>
            <p:nvPr/>
          </p:nvSpPr>
          <p:spPr>
            <a:xfrm>
              <a:off x="911545" y="2110246"/>
              <a:ext cx="975646" cy="385539"/>
            </a:xfrm>
            <a:prstGeom prst="rect">
              <a:avLst/>
            </a:prstGeom>
            <a:noFill/>
          </p:spPr>
          <p:txBody>
            <a:bodyPr wrap="square" rtlCol="0">
              <a:spAutoFit/>
            </a:bodyPr>
            <a:lstStyle/>
            <a:p>
              <a:pPr algn="ctr"/>
              <a:r>
                <a:rPr lang="en-US" sz="2400" dirty="0">
                  <a:solidFill>
                    <a:schemeClr val="bg1"/>
                  </a:solidFill>
                  <a:latin typeface="Oswald" panose="02000503000000000000" pitchFamily="2" charset="0"/>
                </a:rPr>
                <a:t>02</a:t>
              </a:r>
            </a:p>
          </p:txBody>
        </p:sp>
      </p:grpSp>
      <p:sp>
        <p:nvSpPr>
          <p:cNvPr id="9" name="TextBox 8">
            <a:extLst>
              <a:ext uri="{FF2B5EF4-FFF2-40B4-BE49-F238E27FC236}">
                <a16:creationId xmlns="" xmlns:a16="http://schemas.microsoft.com/office/drawing/2014/main" id="{477C0EF2-3745-436F-A2D5-707A7B2C5EDD}"/>
              </a:ext>
            </a:extLst>
          </p:cNvPr>
          <p:cNvSpPr txBox="1"/>
          <p:nvPr/>
        </p:nvSpPr>
        <p:spPr>
          <a:xfrm>
            <a:off x="2296313" y="234818"/>
            <a:ext cx="4097015" cy="584775"/>
          </a:xfrm>
          <a:prstGeom prst="rect">
            <a:avLst/>
          </a:prstGeom>
          <a:noFill/>
        </p:spPr>
        <p:txBody>
          <a:bodyPr wrap="square" rtlCol="0">
            <a:spAutoFit/>
          </a:bodyPr>
          <a:lstStyle/>
          <a:p>
            <a:r>
              <a:rPr lang="uk-UA" sz="3200" dirty="0">
                <a:solidFill>
                  <a:schemeClr val="bg1"/>
                </a:solidFill>
                <a:latin typeface="Oswald" panose="02000503000000000000" pitchFamily="2" charset="0"/>
              </a:rPr>
              <a:t>Методична робота</a:t>
            </a:r>
            <a:endParaRPr lang="en-US" sz="3200" dirty="0">
              <a:solidFill>
                <a:schemeClr val="bg1"/>
              </a:solidFill>
              <a:latin typeface="Oswald" panose="02000503000000000000" pitchFamily="2" charset="0"/>
            </a:endParaRPr>
          </a:p>
        </p:txBody>
      </p:sp>
      <p:sp>
        <p:nvSpPr>
          <p:cNvPr id="11" name="Прямоугольник 10"/>
          <p:cNvSpPr/>
          <p:nvPr/>
        </p:nvSpPr>
        <p:spPr>
          <a:xfrm>
            <a:off x="1403648" y="1340768"/>
            <a:ext cx="7128594" cy="1015663"/>
          </a:xfrm>
          <a:prstGeom prst="rect">
            <a:avLst/>
          </a:prstGeom>
        </p:spPr>
        <p:txBody>
          <a:bodyPr wrap="square">
            <a:spAutoFit/>
          </a:bodyPr>
          <a:lstStyle/>
          <a:p>
            <a:pPr indent="534988" algn="just">
              <a:defRPr/>
            </a:pPr>
            <a:r>
              <a:rPr lang="uk-UA" sz="2000" b="1" dirty="0">
                <a:solidFill>
                  <a:srgbClr val="C00000"/>
                </a:solidFill>
              </a:rPr>
              <a:t>Використання сучасних навчальних </a:t>
            </a:r>
            <a:r>
              <a:rPr lang="uk-UA" sz="2000" b="1" dirty="0" smtClean="0">
                <a:solidFill>
                  <a:srgbClr val="C00000"/>
                </a:solidFill>
              </a:rPr>
              <a:t>технологій:</a:t>
            </a:r>
            <a:endParaRPr lang="uk-UA" sz="2000" b="1" dirty="0">
              <a:solidFill>
                <a:srgbClr val="C00000"/>
              </a:solidFill>
            </a:endParaRPr>
          </a:p>
          <a:p>
            <a:pPr indent="177800" algn="just">
              <a:buFont typeface="Wingdings" pitchFamily="2" charset="2"/>
              <a:buChar char="ü"/>
              <a:defRPr/>
            </a:pPr>
            <a:r>
              <a:rPr lang="ru-RU" sz="2000" dirty="0" err="1"/>
              <a:t>Техніка</a:t>
            </a:r>
            <a:r>
              <a:rPr lang="ru-RU" sz="2000" dirty="0"/>
              <a:t> пальцевого </a:t>
            </a:r>
            <a:r>
              <a:rPr lang="ru-RU" sz="2000" dirty="0" err="1"/>
              <a:t>живопису</a:t>
            </a:r>
            <a:r>
              <a:rPr lang="ru-RU" sz="2000" dirty="0"/>
              <a:t>; </a:t>
            </a:r>
          </a:p>
          <a:p>
            <a:pPr indent="177800" algn="just">
              <a:buFont typeface="Wingdings" pitchFamily="2" charset="2"/>
              <a:buChar char="ü"/>
              <a:defRPr/>
            </a:pPr>
            <a:r>
              <a:rPr lang="ru-RU" sz="2000" dirty="0"/>
              <a:t> </a:t>
            </a:r>
            <a:r>
              <a:rPr lang="ru-RU" sz="2000" dirty="0" err="1"/>
              <a:t>Техніка</a:t>
            </a:r>
            <a:r>
              <a:rPr lang="ru-RU" sz="2000" dirty="0"/>
              <a:t> </a:t>
            </a:r>
            <a:r>
              <a:rPr lang="ru-RU" sz="2000" dirty="0" err="1"/>
              <a:t>плямографії</a:t>
            </a:r>
            <a:r>
              <a:rPr lang="ru-RU" sz="2000" dirty="0"/>
              <a:t>; </a:t>
            </a:r>
          </a:p>
        </p:txBody>
      </p:sp>
      <p:sp>
        <p:nvSpPr>
          <p:cNvPr id="12" name="Прямоугольник 3"/>
          <p:cNvSpPr>
            <a:spLocks noChangeArrowheads="1"/>
          </p:cNvSpPr>
          <p:nvPr/>
        </p:nvSpPr>
        <p:spPr bwMode="auto">
          <a:xfrm>
            <a:off x="6377442" y="4433333"/>
            <a:ext cx="4319588" cy="1015663"/>
          </a:xfrm>
          <a:prstGeom prst="rect">
            <a:avLst/>
          </a:prstGeom>
          <a:noFill/>
          <a:ln w="9525">
            <a:noFill/>
            <a:miter lim="800000"/>
            <a:headEnd/>
            <a:tailEnd/>
          </a:ln>
        </p:spPr>
        <p:txBody>
          <a:bodyPr>
            <a:spAutoFit/>
          </a:bodyPr>
          <a:lstStyle/>
          <a:p>
            <a:pPr indent="177800" algn="just"/>
            <a:r>
              <a:rPr lang="uk-UA" sz="2000" b="1" dirty="0" err="1" smtClean="0"/>
              <a:t>Плямографія</a:t>
            </a:r>
            <a:r>
              <a:rPr lang="uk-UA" sz="2000" dirty="0"/>
              <a:t> – це ігри з плямами, які розвивають дихання</a:t>
            </a:r>
            <a:r>
              <a:rPr lang="uk-UA" sz="2000" dirty="0" smtClean="0"/>
              <a:t>, </a:t>
            </a:r>
            <a:r>
              <a:rPr lang="uk-UA" sz="2000" dirty="0"/>
              <a:t>координацію рухів, фантазію та уяву.</a:t>
            </a:r>
          </a:p>
        </p:txBody>
      </p:sp>
      <p:sp>
        <p:nvSpPr>
          <p:cNvPr id="13" name="Прямоугольник 5"/>
          <p:cNvSpPr>
            <a:spLocks noChangeArrowheads="1"/>
          </p:cNvSpPr>
          <p:nvPr/>
        </p:nvSpPr>
        <p:spPr bwMode="auto">
          <a:xfrm>
            <a:off x="1473614" y="4932866"/>
            <a:ext cx="3394199" cy="400110"/>
          </a:xfrm>
          <a:prstGeom prst="rect">
            <a:avLst/>
          </a:prstGeom>
          <a:noFill/>
          <a:ln w="9525">
            <a:noFill/>
            <a:miter lim="800000"/>
            <a:headEnd/>
            <a:tailEnd/>
          </a:ln>
        </p:spPr>
        <p:txBody>
          <a:bodyPr wrap="none">
            <a:spAutoFit/>
          </a:bodyPr>
          <a:lstStyle/>
          <a:p>
            <a:r>
              <a:rPr lang="ru-RU" sz="2000" dirty="0" err="1"/>
              <a:t>Техніка</a:t>
            </a:r>
            <a:r>
              <a:rPr lang="ru-RU" sz="2000" dirty="0"/>
              <a:t> пальцевого </a:t>
            </a:r>
            <a:r>
              <a:rPr lang="ru-RU" sz="2000" dirty="0" err="1"/>
              <a:t>живопису</a:t>
            </a:r>
            <a:endParaRPr lang="ru-RU" sz="2000" dirty="0"/>
          </a:p>
        </p:txBody>
      </p:sp>
      <p:pic>
        <p:nvPicPr>
          <p:cNvPr id="16" name="Picture 2" descr="Фарби в долоньці. Ідеї творчості з пальчиковими фарбами для малюків"/>
          <p:cNvPicPr>
            <a:picLocks noChangeAspect="1" noChangeArrowheads="1"/>
          </p:cNvPicPr>
          <p:nvPr/>
        </p:nvPicPr>
        <p:blipFill>
          <a:blip r:embed="rId4" cstate="print"/>
          <a:srcRect/>
          <a:stretch>
            <a:fillRect/>
          </a:stretch>
        </p:blipFill>
        <p:spPr bwMode="auto">
          <a:xfrm>
            <a:off x="1490382" y="2386940"/>
            <a:ext cx="3427140" cy="2457749"/>
          </a:xfrm>
          <a:prstGeom prst="rect">
            <a:avLst/>
          </a:prstGeom>
          <a:noFill/>
        </p:spPr>
      </p:pic>
      <p:pic>
        <p:nvPicPr>
          <p:cNvPr id="17" name="Picture 4" descr="Нетрадиційні техніки малювання на уроках образотворчого  мистецтва.Презентація"/>
          <p:cNvPicPr>
            <a:picLocks noChangeAspect="1" noChangeArrowheads="1"/>
          </p:cNvPicPr>
          <p:nvPr/>
        </p:nvPicPr>
        <p:blipFill>
          <a:blip r:embed="rId5" cstate="print"/>
          <a:srcRect/>
          <a:stretch>
            <a:fillRect/>
          </a:stretch>
        </p:blipFill>
        <p:spPr bwMode="auto">
          <a:xfrm>
            <a:off x="6872867" y="1654612"/>
            <a:ext cx="3787180" cy="284038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1"/>
          <p:cNvGrpSpPr/>
          <p:nvPr/>
        </p:nvGrpSpPr>
        <p:grpSpPr>
          <a:xfrm>
            <a:off x="0" y="0"/>
            <a:ext cx="12192000" cy="6858000"/>
            <a:chOff x="0" y="0"/>
            <a:chExt cx="12192000" cy="6858000"/>
          </a:xfrm>
        </p:grpSpPr>
        <p:pic>
          <p:nvPicPr>
            <p:cNvPr id="14" name="Рисунок 13"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15" name="Рисунок 14"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grpSp>
        <p:nvGrpSpPr>
          <p:cNvPr id="3" name="Group 3">
            <a:extLst>
              <a:ext uri="{FF2B5EF4-FFF2-40B4-BE49-F238E27FC236}">
                <a16:creationId xmlns="" xmlns:a16="http://schemas.microsoft.com/office/drawing/2014/main" id="{2334503A-A207-4840-9877-8BC3C778C799}"/>
              </a:ext>
            </a:extLst>
          </p:cNvPr>
          <p:cNvGrpSpPr/>
          <p:nvPr/>
        </p:nvGrpSpPr>
        <p:grpSpPr>
          <a:xfrm>
            <a:off x="844747" y="0"/>
            <a:ext cx="1288852" cy="1188639"/>
            <a:chOff x="911545" y="1859361"/>
            <a:chExt cx="1146410" cy="992639"/>
          </a:xfrm>
        </p:grpSpPr>
        <p:grpSp>
          <p:nvGrpSpPr>
            <p:cNvPr id="4" name="Group 52">
              <a:extLst>
                <a:ext uri="{FF2B5EF4-FFF2-40B4-BE49-F238E27FC236}">
                  <a16:creationId xmlns="" xmlns:a16="http://schemas.microsoft.com/office/drawing/2014/main" id="{47A0DAC4-577B-4580-B242-CCF8287FE333}"/>
                </a:ext>
              </a:extLst>
            </p:cNvPr>
            <p:cNvGrpSpPr/>
            <p:nvPr/>
          </p:nvGrpSpPr>
          <p:grpSpPr>
            <a:xfrm>
              <a:off x="1044295" y="1859361"/>
              <a:ext cx="1013660" cy="992639"/>
              <a:chOff x="368100" y="1681449"/>
              <a:chExt cx="1125418" cy="1102079"/>
            </a:xfrm>
          </p:grpSpPr>
          <p:sp>
            <p:nvSpPr>
              <p:cNvPr id="6" name="Arrow: Pentagon 48">
                <a:extLst>
                  <a:ext uri="{FF2B5EF4-FFF2-40B4-BE49-F238E27FC236}">
                    <a16:creationId xmlns="" xmlns:a16="http://schemas.microsoft.com/office/drawing/2014/main" id="{2A37E57C-BCC4-4950-88C9-E163262EED0F}"/>
                  </a:ext>
                </a:extLst>
              </p:cNvPr>
              <p:cNvSpPr/>
              <p:nvPr/>
            </p:nvSpPr>
            <p:spPr>
              <a:xfrm>
                <a:off x="368102" y="1681449"/>
                <a:ext cx="1125416" cy="1036093"/>
              </a:xfrm>
              <a:prstGeom prst="homePlate">
                <a:avLst/>
              </a:prstGeom>
              <a:gradFill flip="none" rotWithShape="1">
                <a:gsLst>
                  <a:gs pos="0">
                    <a:srgbClr val="00CC99"/>
                  </a:gs>
                  <a:gs pos="100000">
                    <a:srgbClr val="006666"/>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49">
                <a:extLst>
                  <a:ext uri="{FF2B5EF4-FFF2-40B4-BE49-F238E27FC236}">
                    <a16:creationId xmlns="" xmlns:a16="http://schemas.microsoft.com/office/drawing/2014/main" id="{BDC1B122-CAC1-4C05-B4ED-E522B56517B1}"/>
                  </a:ext>
                </a:extLst>
              </p:cNvPr>
              <p:cNvSpPr/>
              <p:nvPr/>
            </p:nvSpPr>
            <p:spPr>
              <a:xfrm flipH="1" flipV="1">
                <a:off x="368100" y="2717542"/>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 xmlns:a16="http://schemas.microsoft.com/office/drawing/2014/main" id="{82231D5C-374F-4FDD-B1FF-4458D376EE22}"/>
                </a:ext>
              </a:extLst>
            </p:cNvPr>
            <p:cNvSpPr txBox="1"/>
            <p:nvPr/>
          </p:nvSpPr>
          <p:spPr>
            <a:xfrm>
              <a:off x="911545" y="2110246"/>
              <a:ext cx="975646" cy="385539"/>
            </a:xfrm>
            <a:prstGeom prst="rect">
              <a:avLst/>
            </a:prstGeom>
            <a:noFill/>
          </p:spPr>
          <p:txBody>
            <a:bodyPr wrap="square" rtlCol="0">
              <a:spAutoFit/>
            </a:bodyPr>
            <a:lstStyle/>
            <a:p>
              <a:pPr algn="ctr"/>
              <a:r>
                <a:rPr lang="en-US" sz="2400" dirty="0">
                  <a:solidFill>
                    <a:schemeClr val="bg1"/>
                  </a:solidFill>
                  <a:latin typeface="Oswald" panose="02000503000000000000" pitchFamily="2" charset="0"/>
                </a:rPr>
                <a:t>02</a:t>
              </a:r>
            </a:p>
          </p:txBody>
        </p:sp>
      </p:grpSp>
      <p:sp>
        <p:nvSpPr>
          <p:cNvPr id="9" name="TextBox 8">
            <a:extLst>
              <a:ext uri="{FF2B5EF4-FFF2-40B4-BE49-F238E27FC236}">
                <a16:creationId xmlns="" xmlns:a16="http://schemas.microsoft.com/office/drawing/2014/main" id="{477C0EF2-3745-436F-A2D5-707A7B2C5EDD}"/>
              </a:ext>
            </a:extLst>
          </p:cNvPr>
          <p:cNvSpPr txBox="1"/>
          <p:nvPr/>
        </p:nvSpPr>
        <p:spPr>
          <a:xfrm>
            <a:off x="2296313" y="234818"/>
            <a:ext cx="4097015" cy="584775"/>
          </a:xfrm>
          <a:prstGeom prst="rect">
            <a:avLst/>
          </a:prstGeom>
          <a:noFill/>
        </p:spPr>
        <p:txBody>
          <a:bodyPr wrap="square" rtlCol="0">
            <a:spAutoFit/>
          </a:bodyPr>
          <a:lstStyle/>
          <a:p>
            <a:r>
              <a:rPr lang="uk-UA" sz="3200" dirty="0">
                <a:solidFill>
                  <a:schemeClr val="bg1"/>
                </a:solidFill>
                <a:latin typeface="Oswald" panose="02000503000000000000" pitchFamily="2" charset="0"/>
              </a:rPr>
              <a:t>Методична робота</a:t>
            </a:r>
            <a:endParaRPr lang="en-US" sz="3200" dirty="0">
              <a:solidFill>
                <a:schemeClr val="bg1"/>
              </a:solidFill>
              <a:latin typeface="Oswald" panose="02000503000000000000" pitchFamily="2" charset="0"/>
            </a:endParaRPr>
          </a:p>
        </p:txBody>
      </p:sp>
      <p:sp>
        <p:nvSpPr>
          <p:cNvPr id="11" name="Прямоугольник 10"/>
          <p:cNvSpPr/>
          <p:nvPr/>
        </p:nvSpPr>
        <p:spPr>
          <a:xfrm>
            <a:off x="1403648" y="1340768"/>
            <a:ext cx="7128594" cy="707886"/>
          </a:xfrm>
          <a:prstGeom prst="rect">
            <a:avLst/>
          </a:prstGeom>
        </p:spPr>
        <p:txBody>
          <a:bodyPr wrap="square">
            <a:spAutoFit/>
          </a:bodyPr>
          <a:lstStyle/>
          <a:p>
            <a:pPr indent="534988" algn="just">
              <a:defRPr/>
            </a:pPr>
            <a:r>
              <a:rPr lang="uk-UA" sz="2000" b="1" dirty="0">
                <a:solidFill>
                  <a:srgbClr val="C00000"/>
                </a:solidFill>
              </a:rPr>
              <a:t>Використання сучасних навчальних </a:t>
            </a:r>
            <a:r>
              <a:rPr lang="uk-UA" sz="2000" b="1" dirty="0" smtClean="0">
                <a:solidFill>
                  <a:srgbClr val="C00000"/>
                </a:solidFill>
              </a:rPr>
              <a:t>технологій:</a:t>
            </a:r>
            <a:endParaRPr lang="uk-UA" sz="2000" b="1" dirty="0">
              <a:solidFill>
                <a:srgbClr val="C00000"/>
              </a:solidFill>
            </a:endParaRPr>
          </a:p>
          <a:p>
            <a:pPr indent="177800" algn="just">
              <a:buFont typeface="Wingdings" pitchFamily="2" charset="2"/>
              <a:buChar char="ü"/>
              <a:defRPr/>
            </a:pPr>
            <a:r>
              <a:rPr lang="ru-RU" sz="2000" dirty="0" err="1" smtClean="0"/>
              <a:t>Музикотерапія</a:t>
            </a:r>
            <a:endParaRPr lang="ru-RU" sz="2000" dirty="0"/>
          </a:p>
        </p:txBody>
      </p:sp>
      <p:sp>
        <p:nvSpPr>
          <p:cNvPr id="12" name="Прямоугольник 11"/>
          <p:cNvSpPr/>
          <p:nvPr/>
        </p:nvSpPr>
        <p:spPr>
          <a:xfrm>
            <a:off x="996999" y="2086331"/>
            <a:ext cx="10314467" cy="3785652"/>
          </a:xfrm>
          <a:prstGeom prst="rect">
            <a:avLst/>
          </a:prstGeom>
        </p:spPr>
        <p:txBody>
          <a:bodyPr wrap="square">
            <a:spAutoFit/>
          </a:bodyPr>
          <a:lstStyle/>
          <a:p>
            <a:pPr indent="538163" algn="just"/>
            <a:r>
              <a:rPr lang="ru-RU" sz="2000" dirty="0" err="1" smtClean="0">
                <a:solidFill>
                  <a:srgbClr val="C00000"/>
                </a:solidFill>
              </a:rPr>
              <a:t>Музикотерапія</a:t>
            </a:r>
            <a:r>
              <a:rPr lang="ru-RU" sz="2000" dirty="0" smtClean="0"/>
              <a:t> – </a:t>
            </a:r>
            <a:r>
              <a:rPr lang="ru-RU" sz="2000" dirty="0" err="1" smtClean="0"/>
              <a:t>ефективний</a:t>
            </a:r>
            <a:r>
              <a:rPr lang="ru-RU" sz="2000" dirty="0" smtClean="0"/>
              <a:t> </a:t>
            </a:r>
            <a:r>
              <a:rPr lang="ru-RU" sz="2000" dirty="0" err="1" smtClean="0"/>
              <a:t>засіб</a:t>
            </a:r>
            <a:r>
              <a:rPr lang="ru-RU" sz="2000" dirty="0" smtClean="0"/>
              <a:t> </a:t>
            </a:r>
            <a:r>
              <a:rPr lang="ru-RU" sz="2000" dirty="0" err="1" smtClean="0"/>
              <a:t>здоров’язбереження</a:t>
            </a:r>
            <a:r>
              <a:rPr lang="ru-RU" sz="2000" dirty="0" smtClean="0"/>
              <a:t> та </a:t>
            </a:r>
            <a:r>
              <a:rPr lang="ru-RU" sz="2000" dirty="0" err="1" smtClean="0"/>
              <a:t>корекції</a:t>
            </a:r>
            <a:r>
              <a:rPr lang="ru-RU" sz="2000" dirty="0" smtClean="0"/>
              <a:t> </a:t>
            </a:r>
            <a:r>
              <a:rPr lang="ru-RU" sz="2000" dirty="0" err="1" smtClean="0"/>
              <a:t>мовленнєвих</a:t>
            </a:r>
            <a:r>
              <a:rPr lang="ru-RU" sz="2000" dirty="0" smtClean="0"/>
              <a:t> </a:t>
            </a:r>
            <a:r>
              <a:rPr lang="ru-RU" sz="2000" dirty="0" err="1" smtClean="0"/>
              <a:t>порушень</a:t>
            </a:r>
            <a:r>
              <a:rPr lang="ru-RU" sz="2000" dirty="0" smtClean="0"/>
              <a:t> </a:t>
            </a:r>
            <a:r>
              <a:rPr lang="ru-RU" sz="2000" dirty="0" err="1" smtClean="0"/>
              <a:t>дошкільнят</a:t>
            </a:r>
            <a:r>
              <a:rPr lang="ru-RU" sz="2000" dirty="0" smtClean="0"/>
              <a:t>.</a:t>
            </a:r>
          </a:p>
          <a:p>
            <a:pPr indent="538163" algn="just"/>
            <a:r>
              <a:rPr lang="ru-RU" sz="2000" dirty="0" err="1" smtClean="0"/>
              <a:t>Діти</a:t>
            </a:r>
            <a:r>
              <a:rPr lang="ru-RU" sz="2000" dirty="0" smtClean="0"/>
              <a:t> </a:t>
            </a:r>
            <a:r>
              <a:rPr lang="ru-RU" sz="2000" dirty="0" err="1" smtClean="0"/>
              <a:t>з</a:t>
            </a:r>
            <a:r>
              <a:rPr lang="ru-RU" sz="2000" dirty="0" smtClean="0"/>
              <a:t> </a:t>
            </a:r>
            <a:r>
              <a:rPr lang="ru-RU" sz="2000" dirty="0" err="1" smtClean="0"/>
              <a:t>мовленнєвими</a:t>
            </a:r>
            <a:r>
              <a:rPr lang="ru-RU" sz="2000" dirty="0" smtClean="0"/>
              <a:t> </a:t>
            </a:r>
            <a:r>
              <a:rPr lang="ru-RU" sz="2000" dirty="0" err="1" smtClean="0"/>
              <a:t>порушеннями</a:t>
            </a:r>
            <a:r>
              <a:rPr lang="ru-RU" sz="2000" dirty="0" smtClean="0"/>
              <a:t> часто не </a:t>
            </a:r>
            <a:r>
              <a:rPr lang="ru-RU" sz="2000" dirty="0" err="1" smtClean="0"/>
              <a:t>контролюють</a:t>
            </a:r>
            <a:r>
              <a:rPr lang="ru-RU" sz="2000" dirty="0" smtClean="0"/>
              <a:t> </a:t>
            </a:r>
            <a:r>
              <a:rPr lang="ru-RU" sz="2000" dirty="0" err="1" smtClean="0"/>
              <a:t>своє</a:t>
            </a:r>
            <a:r>
              <a:rPr lang="ru-RU" sz="2000" dirty="0" smtClean="0"/>
              <a:t> </a:t>
            </a:r>
            <a:r>
              <a:rPr lang="ru-RU" sz="2000" dirty="0" err="1" smtClean="0"/>
              <a:t>дихання</a:t>
            </a:r>
            <a:r>
              <a:rPr lang="ru-RU" sz="2000" dirty="0" smtClean="0"/>
              <a:t>, </a:t>
            </a:r>
            <a:r>
              <a:rPr lang="ru-RU" sz="2000" dirty="0" err="1" smtClean="0"/>
              <a:t>витрачаючи</a:t>
            </a:r>
            <a:r>
              <a:rPr lang="ru-RU" sz="2000" dirty="0" smtClean="0"/>
              <a:t> </a:t>
            </a:r>
            <a:r>
              <a:rPr lang="ru-RU" sz="2000" dirty="0" err="1" smtClean="0"/>
              <a:t>його</a:t>
            </a:r>
            <a:r>
              <a:rPr lang="ru-RU" sz="2000" dirty="0" smtClean="0"/>
              <a:t> в </a:t>
            </a:r>
            <a:r>
              <a:rPr lang="ru-RU" sz="2000" dirty="0" err="1" smtClean="0"/>
              <a:t>процесі</a:t>
            </a:r>
            <a:r>
              <a:rPr lang="ru-RU" sz="2000" dirty="0" smtClean="0"/>
              <a:t> </a:t>
            </a:r>
            <a:r>
              <a:rPr lang="ru-RU" sz="2000" dirty="0" err="1" smtClean="0"/>
              <a:t>висловлювання</a:t>
            </a:r>
            <a:r>
              <a:rPr lang="ru-RU" sz="2000" dirty="0" smtClean="0"/>
              <a:t> </a:t>
            </a:r>
            <a:r>
              <a:rPr lang="ru-RU" sz="2000" dirty="0" err="1" smtClean="0"/>
              <a:t>нераціонально</a:t>
            </a:r>
            <a:r>
              <a:rPr lang="ru-RU" sz="2000" dirty="0" smtClean="0"/>
              <a:t>, </a:t>
            </a:r>
            <a:r>
              <a:rPr lang="ru-RU" sz="2000" dirty="0" err="1" smtClean="0"/>
              <a:t>мають</a:t>
            </a:r>
            <a:r>
              <a:rPr lang="ru-RU" sz="2000" dirty="0" smtClean="0"/>
              <a:t> </a:t>
            </a:r>
            <a:r>
              <a:rPr lang="ru-RU" sz="2000" dirty="0" err="1" smtClean="0"/>
              <a:t>швидкий</a:t>
            </a:r>
            <a:r>
              <a:rPr lang="ru-RU" sz="2000" dirty="0" smtClean="0"/>
              <a:t> темп </a:t>
            </a:r>
            <a:r>
              <a:rPr lang="ru-RU" sz="2000" dirty="0" err="1" smtClean="0"/>
              <a:t>мовлення</a:t>
            </a:r>
            <a:r>
              <a:rPr lang="ru-RU" sz="2000" dirty="0" smtClean="0"/>
              <a:t>, </a:t>
            </a:r>
            <a:r>
              <a:rPr lang="ru-RU" sz="2000" dirty="0" err="1" smtClean="0"/>
              <a:t>говорять</a:t>
            </a:r>
            <a:r>
              <a:rPr lang="ru-RU" sz="2000" dirty="0" smtClean="0"/>
              <a:t> на </a:t>
            </a:r>
            <a:r>
              <a:rPr lang="ru-RU" sz="2000" dirty="0" err="1" smtClean="0"/>
              <a:t>вдиху</a:t>
            </a:r>
            <a:r>
              <a:rPr lang="ru-RU" sz="2000" dirty="0" smtClean="0"/>
              <a:t>. У них слабо </a:t>
            </a:r>
            <a:r>
              <a:rPr lang="ru-RU" sz="2000" dirty="0" err="1" smtClean="0"/>
              <a:t>розвинене</a:t>
            </a:r>
            <a:r>
              <a:rPr lang="ru-RU" sz="2000" dirty="0" smtClean="0"/>
              <a:t> </a:t>
            </a:r>
            <a:r>
              <a:rPr lang="ru-RU" sz="2000" dirty="0" err="1" smtClean="0"/>
              <a:t>музично-ритмічне</a:t>
            </a:r>
            <a:r>
              <a:rPr lang="ru-RU" sz="2000" dirty="0" smtClean="0"/>
              <a:t> </a:t>
            </a:r>
            <a:r>
              <a:rPr lang="ru-RU" sz="2000" dirty="0" err="1" smtClean="0"/>
              <a:t>почуття</a:t>
            </a:r>
            <a:r>
              <a:rPr lang="ru-RU" sz="2000" dirty="0" smtClean="0"/>
              <a:t>, </a:t>
            </a:r>
            <a:r>
              <a:rPr lang="ru-RU" sz="2000" dirty="0" err="1" smtClean="0"/>
              <a:t>слухове</a:t>
            </a:r>
            <a:r>
              <a:rPr lang="ru-RU" sz="2000" dirty="0" smtClean="0"/>
              <a:t> </a:t>
            </a:r>
            <a:r>
              <a:rPr lang="ru-RU" sz="2000" dirty="0" err="1" smtClean="0"/>
              <a:t>сприйняття</a:t>
            </a:r>
            <a:r>
              <a:rPr lang="ru-RU" sz="2000" dirty="0" smtClean="0"/>
              <a:t>, </a:t>
            </a:r>
            <a:r>
              <a:rPr lang="ru-RU" sz="2000" dirty="0" err="1" smtClean="0"/>
              <a:t>інтонаційна</a:t>
            </a:r>
            <a:r>
              <a:rPr lang="ru-RU" sz="2000" dirty="0" smtClean="0"/>
              <a:t>, </a:t>
            </a:r>
            <a:r>
              <a:rPr lang="ru-RU" sz="2000" dirty="0" err="1" smtClean="0"/>
              <a:t>ритмічна</a:t>
            </a:r>
            <a:r>
              <a:rPr lang="ru-RU" sz="2000" dirty="0" smtClean="0"/>
              <a:t>, </a:t>
            </a:r>
            <a:r>
              <a:rPr lang="ru-RU" sz="2000" dirty="0" err="1" smtClean="0"/>
              <a:t>мелодійна</a:t>
            </a:r>
            <a:r>
              <a:rPr lang="ru-RU" sz="2000" dirty="0" smtClean="0"/>
              <a:t> сторона </a:t>
            </a:r>
            <a:r>
              <a:rPr lang="ru-RU" sz="2000" dirty="0" err="1" smtClean="0"/>
              <a:t>мовлення</a:t>
            </a:r>
            <a:r>
              <a:rPr lang="ru-RU" sz="2000" dirty="0" smtClean="0"/>
              <a:t>, </a:t>
            </a:r>
            <a:r>
              <a:rPr lang="ru-RU" sz="2000" dirty="0" err="1" smtClean="0"/>
              <a:t>рухова</a:t>
            </a:r>
            <a:r>
              <a:rPr lang="ru-RU" sz="2000" dirty="0" smtClean="0"/>
              <a:t> та </a:t>
            </a:r>
            <a:r>
              <a:rPr lang="ru-RU" sz="2000" dirty="0" err="1" smtClean="0"/>
              <a:t>емоційно-вольова</a:t>
            </a:r>
            <a:r>
              <a:rPr lang="ru-RU" sz="2000" dirty="0" smtClean="0"/>
              <a:t> сфера. Нами </a:t>
            </a:r>
            <a:r>
              <a:rPr lang="ru-RU" sz="2000" dirty="0" err="1" smtClean="0"/>
              <a:t>застосовуються</a:t>
            </a:r>
            <a:r>
              <a:rPr lang="ru-RU" sz="2000" dirty="0" smtClean="0"/>
              <a:t> як </a:t>
            </a:r>
            <a:r>
              <a:rPr lang="ru-RU" sz="2000" dirty="0" err="1" smtClean="0"/>
              <a:t>традиційні</a:t>
            </a:r>
            <a:r>
              <a:rPr lang="ru-RU" sz="2000" dirty="0" smtClean="0"/>
              <a:t>, так </a:t>
            </a:r>
            <a:r>
              <a:rPr lang="ru-RU" sz="2000" dirty="0" err="1" smtClean="0"/>
              <a:t>й</a:t>
            </a:r>
            <a:r>
              <a:rPr lang="ru-RU" sz="2000" dirty="0" smtClean="0"/>
              <a:t> </a:t>
            </a:r>
            <a:r>
              <a:rPr lang="ru-RU" sz="2000" dirty="0" err="1" smtClean="0"/>
              <a:t>альтернативні</a:t>
            </a:r>
            <a:r>
              <a:rPr lang="ru-RU" sz="2000" dirty="0" smtClean="0"/>
              <a:t> </a:t>
            </a:r>
            <a:r>
              <a:rPr lang="ru-RU" sz="2000" dirty="0" err="1" smtClean="0"/>
              <a:t>прийоми</a:t>
            </a:r>
            <a:r>
              <a:rPr lang="ru-RU" sz="2000" dirty="0" smtClean="0"/>
              <a:t> </a:t>
            </a:r>
            <a:r>
              <a:rPr lang="ru-RU" sz="2000" dirty="0" err="1" smtClean="0"/>
              <a:t>музичного</a:t>
            </a:r>
            <a:r>
              <a:rPr lang="ru-RU" sz="2000" dirty="0" smtClean="0"/>
              <a:t> </a:t>
            </a:r>
            <a:r>
              <a:rPr lang="ru-RU" sz="2000" dirty="0" err="1" smtClean="0"/>
              <a:t>впливу</a:t>
            </a:r>
            <a:r>
              <a:rPr lang="ru-RU" sz="2000" dirty="0" smtClean="0"/>
              <a:t> для </a:t>
            </a:r>
            <a:r>
              <a:rPr lang="ru-RU" sz="2000" dirty="0" err="1" smtClean="0"/>
              <a:t>нормалізації</a:t>
            </a:r>
            <a:r>
              <a:rPr lang="ru-RU" sz="2000" dirty="0" smtClean="0"/>
              <a:t> </a:t>
            </a:r>
            <a:r>
              <a:rPr lang="ru-RU" sz="2000" dirty="0" err="1" smtClean="0"/>
              <a:t>емоційного</a:t>
            </a:r>
            <a:r>
              <a:rPr lang="ru-RU" sz="2000" dirty="0" smtClean="0"/>
              <a:t> стану, </a:t>
            </a:r>
            <a:r>
              <a:rPr lang="ru-RU" sz="2000" dirty="0" err="1" smtClean="0"/>
              <a:t>корекції</a:t>
            </a:r>
            <a:r>
              <a:rPr lang="ru-RU" sz="2000" dirty="0" smtClean="0"/>
              <a:t> </a:t>
            </a:r>
            <a:r>
              <a:rPr lang="ru-RU" sz="2000" dirty="0" err="1" smtClean="0"/>
              <a:t>рухових</a:t>
            </a:r>
            <a:r>
              <a:rPr lang="ru-RU" sz="2000" dirty="0" smtClean="0"/>
              <a:t> та </a:t>
            </a:r>
            <a:r>
              <a:rPr lang="ru-RU" sz="2000" dirty="0" err="1" smtClean="0"/>
              <a:t>мовленнєвих</a:t>
            </a:r>
            <a:r>
              <a:rPr lang="ru-RU" sz="2000" dirty="0" smtClean="0"/>
              <a:t> </a:t>
            </a:r>
            <a:r>
              <a:rPr lang="ru-RU" sz="2000" dirty="0" err="1" smtClean="0"/>
              <a:t>розладів</a:t>
            </a:r>
            <a:r>
              <a:rPr lang="ru-RU" sz="2000" dirty="0" smtClean="0"/>
              <a:t> в </a:t>
            </a:r>
            <a:r>
              <a:rPr lang="ru-RU" sz="2000" dirty="0" err="1" smtClean="0"/>
              <a:t>дітей</a:t>
            </a:r>
            <a:r>
              <a:rPr lang="ru-RU" sz="2000" dirty="0" smtClean="0"/>
              <a:t>.</a:t>
            </a:r>
          </a:p>
          <a:p>
            <a:pPr indent="538163" algn="just"/>
            <a:r>
              <a:rPr lang="ru-RU" sz="2000" dirty="0" smtClean="0"/>
              <a:t>До </a:t>
            </a:r>
            <a:r>
              <a:rPr lang="ru-RU" sz="2000" dirty="0" err="1" smtClean="0">
                <a:solidFill>
                  <a:srgbClr val="C00000"/>
                </a:solidFill>
              </a:rPr>
              <a:t>традиційних</a:t>
            </a:r>
            <a:r>
              <a:rPr lang="ru-RU" sz="2000" dirty="0" smtClean="0">
                <a:solidFill>
                  <a:srgbClr val="C00000"/>
                </a:solidFill>
              </a:rPr>
              <a:t> </a:t>
            </a:r>
            <a:r>
              <a:rPr lang="ru-RU" sz="2000" dirty="0" err="1" smtClean="0">
                <a:solidFill>
                  <a:srgbClr val="C00000"/>
                </a:solidFill>
              </a:rPr>
              <a:t>прийомів</a:t>
            </a:r>
            <a:r>
              <a:rPr lang="ru-RU" sz="2000" dirty="0" smtClean="0">
                <a:solidFill>
                  <a:srgbClr val="C00000"/>
                </a:solidFill>
              </a:rPr>
              <a:t> </a:t>
            </a:r>
            <a:r>
              <a:rPr lang="ru-RU" sz="2000" dirty="0" err="1" smtClean="0">
                <a:solidFill>
                  <a:srgbClr val="C00000"/>
                </a:solidFill>
              </a:rPr>
              <a:t>відноситься</a:t>
            </a:r>
            <a:r>
              <a:rPr lang="ru-RU" sz="2000" dirty="0" smtClean="0">
                <a:solidFill>
                  <a:srgbClr val="C00000"/>
                </a:solidFill>
              </a:rPr>
              <a:t> </a:t>
            </a:r>
            <a:r>
              <a:rPr lang="ru-RU" sz="2000" dirty="0" err="1" smtClean="0">
                <a:solidFill>
                  <a:srgbClr val="C00000"/>
                </a:solidFill>
              </a:rPr>
              <a:t>логоритміка</a:t>
            </a:r>
            <a:r>
              <a:rPr lang="ru-RU" sz="2000" dirty="0" smtClean="0">
                <a:solidFill>
                  <a:srgbClr val="C00000"/>
                </a:solidFill>
              </a:rPr>
              <a:t> </a:t>
            </a:r>
            <a:r>
              <a:rPr lang="ru-RU" sz="2000" dirty="0" smtClean="0"/>
              <a:t>(</a:t>
            </a:r>
            <a:r>
              <a:rPr lang="ru-RU" sz="2000" dirty="0" err="1" smtClean="0"/>
              <a:t>тісний</a:t>
            </a:r>
            <a:r>
              <a:rPr lang="ru-RU" sz="2000" dirty="0" smtClean="0"/>
              <a:t> </a:t>
            </a:r>
            <a:r>
              <a:rPr lang="ru-RU" sz="2000" dirty="0" err="1" smtClean="0"/>
              <a:t>зв'язок</a:t>
            </a:r>
            <a:r>
              <a:rPr lang="ru-RU" sz="2000" dirty="0" smtClean="0"/>
              <a:t> слова, </a:t>
            </a:r>
            <a:r>
              <a:rPr lang="ru-RU" sz="2000" dirty="0" err="1" smtClean="0"/>
              <a:t>музики</a:t>
            </a:r>
            <a:r>
              <a:rPr lang="ru-RU" sz="2000" dirty="0" smtClean="0"/>
              <a:t> та </a:t>
            </a:r>
            <a:r>
              <a:rPr lang="ru-RU" sz="2000" dirty="0" err="1" smtClean="0"/>
              <a:t>руху</a:t>
            </a:r>
            <a:r>
              <a:rPr lang="ru-RU" sz="2000" dirty="0" smtClean="0"/>
              <a:t>), в </a:t>
            </a:r>
            <a:r>
              <a:rPr lang="ru-RU" sz="2000" dirty="0" err="1" smtClean="0"/>
              <a:t>процесі</a:t>
            </a:r>
            <a:r>
              <a:rPr lang="ru-RU" sz="2000" dirty="0" smtClean="0"/>
              <a:t> </a:t>
            </a:r>
            <a:r>
              <a:rPr lang="ru-RU" sz="2000" dirty="0" err="1" smtClean="0"/>
              <a:t>якої</a:t>
            </a:r>
            <a:r>
              <a:rPr lang="ru-RU" sz="2000" dirty="0" smtClean="0"/>
              <a:t> </a:t>
            </a:r>
            <a:r>
              <a:rPr lang="ru-RU" sz="2000" dirty="0" err="1" smtClean="0"/>
              <a:t>активізується</a:t>
            </a:r>
            <a:r>
              <a:rPr lang="ru-RU" sz="2000" dirty="0" smtClean="0"/>
              <a:t> </a:t>
            </a:r>
            <a:r>
              <a:rPr lang="ru-RU" sz="2000" dirty="0" err="1" smtClean="0"/>
              <a:t>словниковий</a:t>
            </a:r>
            <a:r>
              <a:rPr lang="ru-RU" sz="2000" dirty="0" smtClean="0"/>
              <a:t> запас, </a:t>
            </a:r>
            <a:r>
              <a:rPr lang="ru-RU" sz="2000" dirty="0" err="1" smtClean="0"/>
              <a:t>відпрацьовуються</a:t>
            </a:r>
            <a:r>
              <a:rPr lang="ru-RU" sz="2000" dirty="0" smtClean="0"/>
              <a:t> </a:t>
            </a:r>
            <a:r>
              <a:rPr lang="ru-RU" sz="2000" dirty="0" err="1" smtClean="0"/>
              <a:t>поставлені</a:t>
            </a:r>
            <a:r>
              <a:rPr lang="ru-RU" sz="2000" dirty="0" smtClean="0"/>
              <a:t> звуки, </a:t>
            </a:r>
            <a:r>
              <a:rPr lang="ru-RU" sz="2000" dirty="0" err="1" smtClean="0"/>
              <a:t>закріплюється</a:t>
            </a:r>
            <a:r>
              <a:rPr lang="ru-RU" sz="2000" dirty="0" smtClean="0"/>
              <a:t> </a:t>
            </a:r>
            <a:r>
              <a:rPr lang="ru-RU" sz="2000" dirty="0" err="1" smtClean="0"/>
              <a:t>лексичний</a:t>
            </a:r>
            <a:r>
              <a:rPr lang="ru-RU" sz="2000" dirty="0" smtClean="0"/>
              <a:t> </a:t>
            </a:r>
            <a:r>
              <a:rPr lang="ru-RU" sz="2000" dirty="0" err="1" smtClean="0"/>
              <a:t>матеріал</a:t>
            </a:r>
            <a:r>
              <a:rPr lang="ru-RU" sz="2000" dirty="0" smtClean="0"/>
              <a:t>, </a:t>
            </a:r>
            <a:r>
              <a:rPr lang="ru-RU" sz="2000" dirty="0" err="1" smtClean="0"/>
              <a:t>розвивається</a:t>
            </a:r>
            <a:r>
              <a:rPr lang="ru-RU" sz="2000" dirty="0" smtClean="0"/>
              <a:t> </a:t>
            </a:r>
            <a:r>
              <a:rPr lang="ru-RU" sz="2000" dirty="0" err="1" smtClean="0"/>
              <a:t>м'язова</a:t>
            </a:r>
            <a:r>
              <a:rPr lang="ru-RU" sz="2000" dirty="0" smtClean="0"/>
              <a:t> </a:t>
            </a:r>
            <a:r>
              <a:rPr lang="ru-RU" sz="2000" dirty="0" err="1" smtClean="0"/>
              <a:t>активність</a:t>
            </a:r>
            <a:r>
              <a:rPr lang="ru-RU" sz="2000" dirty="0" smtClean="0"/>
              <a:t> та </a:t>
            </a:r>
            <a:r>
              <a:rPr lang="ru-RU" sz="2000" dirty="0" err="1" smtClean="0"/>
              <a:t>метроритмічне</a:t>
            </a:r>
            <a:r>
              <a:rPr lang="ru-RU" sz="2000" dirty="0" smtClean="0"/>
              <a:t> </a:t>
            </a:r>
            <a:r>
              <a:rPr lang="ru-RU" sz="2000" dirty="0" err="1" smtClean="0"/>
              <a:t>почуття</a:t>
            </a:r>
            <a:r>
              <a:rPr lang="ru-RU" sz="2000" dirty="0" smtClean="0"/>
              <a:t>.</a:t>
            </a:r>
            <a:endParaRPr lang="ru-RU"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Группа 19"/>
          <p:cNvGrpSpPr/>
          <p:nvPr/>
        </p:nvGrpSpPr>
        <p:grpSpPr>
          <a:xfrm>
            <a:off x="0" y="0"/>
            <a:ext cx="12192000" cy="6858000"/>
            <a:chOff x="0" y="0"/>
            <a:chExt cx="12192000" cy="6858000"/>
          </a:xfrm>
        </p:grpSpPr>
        <p:pic>
          <p:nvPicPr>
            <p:cNvPr id="21" name="Рисунок 20"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22" name="Рисунок 21"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sp>
        <p:nvSpPr>
          <p:cNvPr id="16" name="Заголовок 2"/>
          <p:cNvSpPr txBox="1">
            <a:spLocks/>
          </p:cNvSpPr>
          <p:nvPr/>
        </p:nvSpPr>
        <p:spPr>
          <a:xfrm>
            <a:off x="1255694" y="1450752"/>
            <a:ext cx="5609025" cy="1143000"/>
          </a:xfrm>
          <a:prstGeom prst="rect">
            <a:avLst/>
          </a:prstGeom>
          <a:noFill/>
          <a:ln w="25400" cap="flat" cmpd="sng" algn="ctr">
            <a:noFill/>
            <a:prstDash val="solid"/>
          </a:ln>
        </p:spPr>
        <p:style>
          <a:lnRef idx="2">
            <a:schemeClr val="accent2"/>
          </a:lnRef>
          <a:fillRef idx="1">
            <a:schemeClr val="lt1"/>
          </a:fillRef>
          <a:effectRef idx="0">
            <a:schemeClr val="accent2"/>
          </a:effectRef>
          <a:fontRef idx="minor">
            <a:schemeClr val="dk1"/>
          </a:fontRef>
        </p:style>
        <p:txBody>
          <a:bodyPr/>
          <a:lstStyle/>
          <a:p>
            <a:pPr lvl="0" algn="ctr">
              <a:spcBef>
                <a:spcPct val="0"/>
              </a:spcBef>
              <a:defRPr/>
            </a:pPr>
            <a:r>
              <a:rPr lang="ru-RU" sz="2400" b="1" dirty="0" err="1" smtClean="0">
                <a:solidFill>
                  <a:srgbClr val="C00000"/>
                </a:solidFill>
              </a:rPr>
              <a:t>Вправа</a:t>
            </a:r>
            <a:r>
              <a:rPr lang="ru-RU" sz="2400" b="1" dirty="0" smtClean="0">
                <a:solidFill>
                  <a:srgbClr val="C00000"/>
                </a:solidFill>
              </a:rPr>
              <a:t> для </a:t>
            </a:r>
            <a:r>
              <a:rPr lang="ru-RU" sz="2400" b="1" dirty="0" err="1" smtClean="0">
                <a:solidFill>
                  <a:srgbClr val="C00000"/>
                </a:solidFill>
              </a:rPr>
              <a:t>зняття</a:t>
            </a:r>
            <a:r>
              <a:rPr lang="ru-RU" sz="2400" b="1" dirty="0" smtClean="0">
                <a:solidFill>
                  <a:srgbClr val="C00000"/>
                </a:solidFill>
              </a:rPr>
              <a:t> </a:t>
            </a:r>
            <a:r>
              <a:rPr lang="ru-RU" sz="2400" b="1" dirty="0" err="1" smtClean="0">
                <a:solidFill>
                  <a:srgbClr val="C00000"/>
                </a:solidFill>
              </a:rPr>
              <a:t>стресу</a:t>
            </a:r>
            <a:r>
              <a:rPr lang="ru-RU" sz="2400" b="1" dirty="0" smtClean="0">
                <a:solidFill>
                  <a:srgbClr val="C00000"/>
                </a:solidFill>
              </a:rPr>
              <a:t> "</a:t>
            </a:r>
            <a:r>
              <a:rPr lang="ru-RU" sz="2400" b="1" dirty="0" err="1" smtClean="0">
                <a:solidFill>
                  <a:srgbClr val="C00000"/>
                </a:solidFill>
              </a:rPr>
              <a:t>Ледачий</a:t>
            </a:r>
            <a:r>
              <a:rPr lang="ru-RU" sz="2400" b="1" dirty="0" smtClean="0">
                <a:solidFill>
                  <a:srgbClr val="C00000"/>
                </a:solidFill>
              </a:rPr>
              <a:t> </a:t>
            </a:r>
            <a:r>
              <a:rPr lang="ru-RU" sz="2400" b="1" dirty="0" err="1" smtClean="0">
                <a:solidFill>
                  <a:srgbClr val="C00000"/>
                </a:solidFill>
              </a:rPr>
              <a:t>кіт</a:t>
            </a:r>
            <a:r>
              <a:rPr lang="ru-RU" sz="2400" b="1" dirty="0" smtClean="0">
                <a:solidFill>
                  <a:srgbClr val="C00000"/>
                </a:solidFill>
              </a:rPr>
              <a:t>"</a:t>
            </a:r>
          </a:p>
        </p:txBody>
      </p:sp>
      <p:sp>
        <p:nvSpPr>
          <p:cNvPr id="2" name="Скругленный прямоугольник 1"/>
          <p:cNvSpPr/>
          <p:nvPr/>
        </p:nvSpPr>
        <p:spPr>
          <a:xfrm rot="441660">
            <a:off x="8931742" y="485524"/>
            <a:ext cx="3183223" cy="859809"/>
          </a:xfrm>
          <a:prstGeom prst="roundRect">
            <a:avLst/>
          </a:prstGeom>
          <a:solidFill>
            <a:srgbClr val="00B0F0"/>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ru-RU" sz="2000" b="1" dirty="0" smtClean="0">
                <a:solidFill>
                  <a:srgbClr val="FFFF00"/>
                </a:solidFill>
              </a:rPr>
              <a:t>Здоров</a:t>
            </a:r>
            <a:r>
              <a:rPr lang="en-US" sz="2000" b="1" dirty="0" smtClean="0">
                <a:solidFill>
                  <a:srgbClr val="FFFF00"/>
                </a:solidFill>
              </a:rPr>
              <a:t>’</a:t>
            </a:r>
            <a:r>
              <a:rPr lang="ru-RU" sz="2000" b="1" dirty="0" err="1" smtClean="0">
                <a:solidFill>
                  <a:srgbClr val="FFFF00"/>
                </a:solidFill>
              </a:rPr>
              <a:t>язбережувальна</a:t>
            </a:r>
            <a:r>
              <a:rPr lang="ru-RU" sz="2000" b="1" dirty="0" smtClean="0">
                <a:solidFill>
                  <a:srgbClr val="FFFF00"/>
                </a:solidFill>
              </a:rPr>
              <a:t> </a:t>
            </a:r>
            <a:r>
              <a:rPr lang="ru-RU" sz="2000" b="1" dirty="0" err="1" smtClean="0">
                <a:solidFill>
                  <a:srgbClr val="FFFF00"/>
                </a:solidFill>
              </a:rPr>
              <a:t>Компетентність</a:t>
            </a:r>
            <a:r>
              <a:rPr lang="ru-RU" sz="2000" b="1" dirty="0" smtClean="0">
                <a:solidFill>
                  <a:srgbClr val="FFFF00"/>
                </a:solidFill>
              </a:rPr>
              <a:t> </a:t>
            </a:r>
            <a:endParaRPr lang="ru-RU" sz="2000" b="1" dirty="0">
              <a:solidFill>
                <a:srgbClr val="FFFF00"/>
              </a:solidFill>
            </a:endParaRPr>
          </a:p>
        </p:txBody>
      </p:sp>
      <p:pic>
        <p:nvPicPr>
          <p:cNvPr id="9" name="Picture 1">
            <a:hlinkClick r:id="rId4"/>
          </p:cNvPr>
          <p:cNvPicPr>
            <a:picLocks noChangeAspect="1" noChangeArrowheads="1"/>
          </p:cNvPicPr>
          <p:nvPr/>
        </p:nvPicPr>
        <p:blipFill>
          <a:blip r:embed="rId5" cstate="print"/>
          <a:srcRect l="8279" t="16954" r="30972" b="26684"/>
          <a:stretch>
            <a:fillRect/>
          </a:stretch>
        </p:blipFill>
        <p:spPr bwMode="auto">
          <a:xfrm>
            <a:off x="1676403" y="1713302"/>
            <a:ext cx="7019013" cy="3663032"/>
          </a:xfrm>
          <a:prstGeom prst="rect">
            <a:avLst/>
          </a:prstGeom>
          <a:ln>
            <a:noFill/>
          </a:ln>
          <a:effectLst>
            <a:softEdge rad="112500"/>
          </a:effectLst>
        </p:spPr>
      </p:pic>
      <p:pic>
        <p:nvPicPr>
          <p:cNvPr id="8194" name="Picture 2" descr="http://qrcoder.ru/code/?https%3A%2F%2Fwww.youtube.com%2Fwatch%3Fv%3DNHBEUdOaHg8&amp;4&amp;0"/>
          <p:cNvPicPr>
            <a:picLocks noChangeAspect="1" noChangeArrowheads="1"/>
          </p:cNvPicPr>
          <p:nvPr/>
        </p:nvPicPr>
        <p:blipFill>
          <a:blip r:embed="rId6" cstate="print"/>
          <a:srcRect/>
          <a:stretch>
            <a:fillRect/>
          </a:stretch>
        </p:blipFill>
        <p:spPr bwMode="auto">
          <a:xfrm>
            <a:off x="9528175" y="2437341"/>
            <a:ext cx="1562100" cy="1562100"/>
          </a:xfrm>
          <a:prstGeom prst="rect">
            <a:avLst/>
          </a:prstGeom>
          <a:noFill/>
        </p:spPr>
      </p:pic>
      <p:grpSp>
        <p:nvGrpSpPr>
          <p:cNvPr id="23" name="Group 3">
            <a:extLst>
              <a:ext uri="{FF2B5EF4-FFF2-40B4-BE49-F238E27FC236}">
                <a16:creationId xmlns="" xmlns:a16="http://schemas.microsoft.com/office/drawing/2014/main" id="{2334503A-A207-4840-9877-8BC3C778C799}"/>
              </a:ext>
            </a:extLst>
          </p:cNvPr>
          <p:cNvGrpSpPr/>
          <p:nvPr/>
        </p:nvGrpSpPr>
        <p:grpSpPr>
          <a:xfrm>
            <a:off x="1090281" y="0"/>
            <a:ext cx="1288852" cy="1188639"/>
            <a:chOff x="911545" y="1859361"/>
            <a:chExt cx="1146410" cy="992639"/>
          </a:xfrm>
        </p:grpSpPr>
        <p:grpSp>
          <p:nvGrpSpPr>
            <p:cNvPr id="24" name="Group 52">
              <a:extLst>
                <a:ext uri="{FF2B5EF4-FFF2-40B4-BE49-F238E27FC236}">
                  <a16:creationId xmlns="" xmlns:a16="http://schemas.microsoft.com/office/drawing/2014/main" id="{47A0DAC4-577B-4580-B242-CCF8287FE333}"/>
                </a:ext>
              </a:extLst>
            </p:cNvPr>
            <p:cNvGrpSpPr/>
            <p:nvPr/>
          </p:nvGrpSpPr>
          <p:grpSpPr>
            <a:xfrm>
              <a:off x="1044295" y="1859361"/>
              <a:ext cx="1013660" cy="992639"/>
              <a:chOff x="368100" y="1681449"/>
              <a:chExt cx="1125418" cy="1102079"/>
            </a:xfrm>
          </p:grpSpPr>
          <p:sp>
            <p:nvSpPr>
              <p:cNvPr id="26" name="Arrow: Pentagon 48">
                <a:extLst>
                  <a:ext uri="{FF2B5EF4-FFF2-40B4-BE49-F238E27FC236}">
                    <a16:creationId xmlns="" xmlns:a16="http://schemas.microsoft.com/office/drawing/2014/main" id="{2A37E57C-BCC4-4950-88C9-E163262EED0F}"/>
                  </a:ext>
                </a:extLst>
              </p:cNvPr>
              <p:cNvSpPr/>
              <p:nvPr/>
            </p:nvSpPr>
            <p:spPr>
              <a:xfrm>
                <a:off x="368102" y="1681449"/>
                <a:ext cx="1125416" cy="1036093"/>
              </a:xfrm>
              <a:prstGeom prst="homePlate">
                <a:avLst/>
              </a:prstGeom>
              <a:gradFill flip="none" rotWithShape="1">
                <a:gsLst>
                  <a:gs pos="0">
                    <a:srgbClr val="00CC99"/>
                  </a:gs>
                  <a:gs pos="100000">
                    <a:srgbClr val="006666"/>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Triangle 49">
                <a:extLst>
                  <a:ext uri="{FF2B5EF4-FFF2-40B4-BE49-F238E27FC236}">
                    <a16:creationId xmlns="" xmlns:a16="http://schemas.microsoft.com/office/drawing/2014/main" id="{BDC1B122-CAC1-4C05-B4ED-E522B56517B1}"/>
                  </a:ext>
                </a:extLst>
              </p:cNvPr>
              <p:cNvSpPr/>
              <p:nvPr/>
            </p:nvSpPr>
            <p:spPr>
              <a:xfrm flipH="1" flipV="1">
                <a:off x="368100" y="2717542"/>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 xmlns:a16="http://schemas.microsoft.com/office/drawing/2014/main" id="{82231D5C-374F-4FDD-B1FF-4458D376EE22}"/>
                </a:ext>
              </a:extLst>
            </p:cNvPr>
            <p:cNvSpPr txBox="1"/>
            <p:nvPr/>
          </p:nvSpPr>
          <p:spPr>
            <a:xfrm>
              <a:off x="911545" y="2110246"/>
              <a:ext cx="975646" cy="385539"/>
            </a:xfrm>
            <a:prstGeom prst="rect">
              <a:avLst/>
            </a:prstGeom>
            <a:noFill/>
          </p:spPr>
          <p:txBody>
            <a:bodyPr wrap="square" rtlCol="0">
              <a:spAutoFit/>
            </a:bodyPr>
            <a:lstStyle/>
            <a:p>
              <a:pPr algn="ctr"/>
              <a:r>
                <a:rPr lang="en-US" sz="2400" dirty="0">
                  <a:solidFill>
                    <a:schemeClr val="bg1"/>
                  </a:solidFill>
                  <a:latin typeface="Oswald" panose="02000503000000000000" pitchFamily="2" charset="0"/>
                </a:rPr>
                <a:t>02</a:t>
              </a:r>
            </a:p>
          </p:txBody>
        </p:sp>
      </p:grpSp>
      <p:sp>
        <p:nvSpPr>
          <p:cNvPr id="28" name="TextBox 27">
            <a:extLst>
              <a:ext uri="{FF2B5EF4-FFF2-40B4-BE49-F238E27FC236}">
                <a16:creationId xmlns="" xmlns:a16="http://schemas.microsoft.com/office/drawing/2014/main" id="{477C0EF2-3745-436F-A2D5-707A7B2C5EDD}"/>
              </a:ext>
            </a:extLst>
          </p:cNvPr>
          <p:cNvSpPr txBox="1"/>
          <p:nvPr/>
        </p:nvSpPr>
        <p:spPr>
          <a:xfrm>
            <a:off x="2423312" y="209419"/>
            <a:ext cx="4097015" cy="584775"/>
          </a:xfrm>
          <a:prstGeom prst="rect">
            <a:avLst/>
          </a:prstGeom>
          <a:noFill/>
        </p:spPr>
        <p:txBody>
          <a:bodyPr wrap="square" rtlCol="0">
            <a:spAutoFit/>
          </a:bodyPr>
          <a:lstStyle/>
          <a:p>
            <a:r>
              <a:rPr lang="uk-UA" sz="3200" dirty="0">
                <a:solidFill>
                  <a:schemeClr val="bg1"/>
                </a:solidFill>
                <a:latin typeface="Oswald" panose="02000503000000000000" pitchFamily="2" charset="0"/>
              </a:rPr>
              <a:t>Методична робота</a:t>
            </a:r>
            <a:endParaRPr lang="en-US" sz="3200" dirty="0">
              <a:solidFill>
                <a:schemeClr val="bg1"/>
              </a:solidFill>
              <a:latin typeface="Oswald" panose="02000503000000000000" pitchFamily="2" charset="0"/>
            </a:endParaRPr>
          </a:p>
        </p:txBody>
      </p:sp>
    </p:spTree>
    <p:extLst>
      <p:ext uri="{BB962C8B-B14F-4D97-AF65-F5344CB8AC3E}">
        <p14:creationId xmlns:p14="http://schemas.microsoft.com/office/powerpoint/2010/main" val="94667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Группа 12"/>
          <p:cNvGrpSpPr/>
          <p:nvPr/>
        </p:nvGrpSpPr>
        <p:grpSpPr>
          <a:xfrm>
            <a:off x="0" y="0"/>
            <a:ext cx="12192000" cy="6858000"/>
            <a:chOff x="0" y="0"/>
            <a:chExt cx="12192000" cy="6858000"/>
          </a:xfrm>
        </p:grpSpPr>
        <p:pic>
          <p:nvPicPr>
            <p:cNvPr id="15" name="Рисунок 14"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16" name="Рисунок 15"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pic>
        <p:nvPicPr>
          <p:cNvPr id="10" name="Рисунок 9" descr="pngwing.com (77).png"/>
          <p:cNvPicPr>
            <a:picLocks noChangeAspect="1"/>
          </p:cNvPicPr>
          <p:nvPr/>
        </p:nvPicPr>
        <p:blipFill>
          <a:blip r:embed="rId4" cstate="print"/>
          <a:stretch>
            <a:fillRect/>
          </a:stretch>
        </p:blipFill>
        <p:spPr>
          <a:xfrm>
            <a:off x="-260718" y="1091540"/>
            <a:ext cx="4036851" cy="5080665"/>
          </a:xfrm>
          <a:prstGeom prst="rect">
            <a:avLst/>
          </a:prstGeom>
        </p:spPr>
      </p:pic>
      <p:sp>
        <p:nvSpPr>
          <p:cNvPr id="11" name="Прямоугольник 10"/>
          <p:cNvSpPr/>
          <p:nvPr/>
        </p:nvSpPr>
        <p:spPr>
          <a:xfrm>
            <a:off x="3386671" y="1260470"/>
            <a:ext cx="8434908" cy="2554545"/>
          </a:xfrm>
          <a:prstGeom prst="rect">
            <a:avLst/>
          </a:prstGeom>
        </p:spPr>
        <p:txBody>
          <a:bodyPr wrap="square">
            <a:spAutoFit/>
          </a:bodyPr>
          <a:lstStyle/>
          <a:p>
            <a:pPr indent="450215" algn="just"/>
            <a:r>
              <a:rPr lang="en-US" sz="2000" dirty="0" err="1" smtClean="0"/>
              <a:t>Кожен</a:t>
            </a:r>
            <a:r>
              <a:rPr lang="en-US" sz="2000" dirty="0" smtClean="0"/>
              <a:t> </a:t>
            </a:r>
            <a:r>
              <a:rPr lang="en-US" sz="2000" dirty="0" err="1" smtClean="0"/>
              <a:t>вчитель</a:t>
            </a:r>
            <a:r>
              <a:rPr lang="en-US" sz="2000" dirty="0" smtClean="0"/>
              <a:t> </a:t>
            </a:r>
            <a:r>
              <a:rPr lang="en-US" sz="2000" dirty="0" err="1" smtClean="0"/>
              <a:t>намагається</a:t>
            </a:r>
            <a:r>
              <a:rPr lang="en-US" sz="2000" dirty="0" smtClean="0"/>
              <a:t> </a:t>
            </a:r>
            <a:r>
              <a:rPr lang="en-US" sz="2000" dirty="0" err="1" smtClean="0"/>
              <a:t>відшукати</a:t>
            </a:r>
            <a:r>
              <a:rPr lang="en-US" sz="2000" dirty="0" smtClean="0"/>
              <a:t> </a:t>
            </a:r>
            <a:r>
              <a:rPr lang="en-US" sz="2000" dirty="0" err="1" smtClean="0"/>
              <a:t>цікаві</a:t>
            </a:r>
            <a:r>
              <a:rPr lang="en-US" sz="2000" dirty="0" smtClean="0"/>
              <a:t> </a:t>
            </a:r>
            <a:r>
              <a:rPr lang="en-US" sz="2000" dirty="0" err="1" smtClean="0"/>
              <a:t>методи</a:t>
            </a:r>
            <a:r>
              <a:rPr lang="en-US" sz="2000" dirty="0" smtClean="0"/>
              <a:t> </a:t>
            </a:r>
            <a:r>
              <a:rPr lang="en-US" sz="2000" dirty="0" err="1" smtClean="0"/>
              <a:t>роботи</a:t>
            </a:r>
            <a:r>
              <a:rPr lang="en-US" sz="2000" dirty="0" smtClean="0"/>
              <a:t> з </a:t>
            </a:r>
            <a:r>
              <a:rPr lang="en-US" sz="2000" dirty="0" err="1" smtClean="0"/>
              <a:t>дітьми</a:t>
            </a:r>
            <a:r>
              <a:rPr lang="en-US" sz="2000" dirty="0" smtClean="0"/>
              <a:t>, </a:t>
            </a:r>
            <a:r>
              <a:rPr lang="en-US" sz="2000" dirty="0" err="1" smtClean="0"/>
              <a:t>обрати</a:t>
            </a:r>
            <a:r>
              <a:rPr lang="en-US" sz="2000" dirty="0" smtClean="0"/>
              <a:t> </a:t>
            </a:r>
            <a:r>
              <a:rPr lang="en-US" sz="2000" dirty="0" err="1" smtClean="0"/>
              <a:t>певну</a:t>
            </a:r>
            <a:r>
              <a:rPr lang="en-US" sz="2000" dirty="0" smtClean="0"/>
              <a:t> </a:t>
            </a:r>
            <a:r>
              <a:rPr lang="en-US" sz="2000" dirty="0" err="1" smtClean="0"/>
              <a:t>тактику</a:t>
            </a:r>
            <a:r>
              <a:rPr lang="en-US" sz="2000" dirty="0" smtClean="0"/>
              <a:t>, </a:t>
            </a:r>
            <a:r>
              <a:rPr lang="en-US" sz="2000" dirty="0" err="1" smtClean="0"/>
              <a:t>стиль</a:t>
            </a:r>
            <a:r>
              <a:rPr lang="en-US" sz="2000" dirty="0" smtClean="0"/>
              <a:t> </a:t>
            </a:r>
            <a:r>
              <a:rPr lang="en-US" sz="2000" dirty="0" err="1" smtClean="0"/>
              <a:t>роботи</a:t>
            </a:r>
            <a:r>
              <a:rPr lang="en-US" sz="2000" dirty="0" smtClean="0"/>
              <a:t>, </a:t>
            </a:r>
            <a:r>
              <a:rPr lang="en-US" sz="2000" dirty="0" err="1" smtClean="0"/>
              <a:t>намагається</a:t>
            </a:r>
            <a:r>
              <a:rPr lang="en-US" sz="2000" dirty="0" smtClean="0"/>
              <a:t> </a:t>
            </a:r>
            <a:r>
              <a:rPr lang="en-US" sz="2000" dirty="0" err="1" smtClean="0"/>
              <a:t>створити</a:t>
            </a:r>
            <a:r>
              <a:rPr lang="en-US" sz="2000" dirty="0" smtClean="0"/>
              <a:t> </a:t>
            </a:r>
            <a:r>
              <a:rPr lang="en-US" sz="2000" dirty="0" err="1" smtClean="0"/>
              <a:t>умови</a:t>
            </a:r>
            <a:r>
              <a:rPr lang="en-US" sz="2000" dirty="0" smtClean="0"/>
              <a:t> </a:t>
            </a:r>
            <a:r>
              <a:rPr lang="en-US" sz="2000" dirty="0" err="1" smtClean="0"/>
              <a:t>для</a:t>
            </a:r>
            <a:r>
              <a:rPr lang="en-US" sz="2000" dirty="0" smtClean="0"/>
              <a:t> </a:t>
            </a:r>
            <a:r>
              <a:rPr lang="en-US" sz="2000" dirty="0" err="1" smtClean="0"/>
              <a:t>позитивного</a:t>
            </a:r>
            <a:r>
              <a:rPr lang="en-US" sz="2000" dirty="0" smtClean="0"/>
              <a:t> </a:t>
            </a:r>
            <a:r>
              <a:rPr lang="en-US" sz="2000" dirty="0" err="1" smtClean="0"/>
              <a:t>розвитку</a:t>
            </a:r>
            <a:r>
              <a:rPr lang="en-US" sz="2000" dirty="0" smtClean="0"/>
              <a:t>, </a:t>
            </a:r>
            <a:r>
              <a:rPr lang="en-US" sz="2000" dirty="0" err="1" smtClean="0"/>
              <a:t>творчої</a:t>
            </a:r>
            <a:r>
              <a:rPr lang="en-US" sz="2000" dirty="0" smtClean="0"/>
              <a:t> </a:t>
            </a:r>
            <a:r>
              <a:rPr lang="en-US" sz="2000" dirty="0" err="1" smtClean="0"/>
              <a:t>реалізації</a:t>
            </a:r>
            <a:r>
              <a:rPr lang="en-US" sz="2000" dirty="0" smtClean="0"/>
              <a:t>. </a:t>
            </a:r>
            <a:r>
              <a:rPr lang="en-US" sz="2000" dirty="0" err="1" smtClean="0"/>
              <a:t>На</a:t>
            </a:r>
            <a:r>
              <a:rPr lang="en-US" sz="2000" dirty="0" smtClean="0"/>
              <a:t> </a:t>
            </a:r>
            <a:r>
              <a:rPr lang="en-US" sz="2000" dirty="0" err="1" smtClean="0"/>
              <a:t>сьогоднішній</a:t>
            </a:r>
            <a:r>
              <a:rPr lang="en-US" sz="2000" dirty="0" smtClean="0"/>
              <a:t> </a:t>
            </a:r>
            <a:r>
              <a:rPr lang="en-US" sz="2000" dirty="0" err="1" smtClean="0"/>
              <a:t>день</a:t>
            </a:r>
            <a:r>
              <a:rPr lang="en-US" sz="2000" dirty="0" smtClean="0"/>
              <a:t> </a:t>
            </a:r>
            <a:r>
              <a:rPr lang="en-US" sz="2000" dirty="0" err="1" smtClean="0"/>
              <a:t>існує</a:t>
            </a:r>
            <a:r>
              <a:rPr lang="en-US" sz="2000" dirty="0" smtClean="0"/>
              <a:t> </a:t>
            </a:r>
            <a:r>
              <a:rPr lang="en-US" sz="2000" dirty="0" err="1" smtClean="0"/>
              <a:t>багато</a:t>
            </a:r>
            <a:r>
              <a:rPr lang="en-US" sz="2000" dirty="0" smtClean="0"/>
              <a:t> </a:t>
            </a:r>
            <a:r>
              <a:rPr lang="en-US" sz="2000" dirty="0" err="1" smtClean="0"/>
              <a:t>сучасних</a:t>
            </a:r>
            <a:r>
              <a:rPr lang="en-US" sz="2000" dirty="0" smtClean="0"/>
              <a:t> </a:t>
            </a:r>
            <a:r>
              <a:rPr lang="en-US" sz="2000" dirty="0" err="1" smtClean="0"/>
              <a:t>навчальних</a:t>
            </a:r>
            <a:r>
              <a:rPr lang="en-US" sz="2000" dirty="0" smtClean="0"/>
              <a:t> </a:t>
            </a:r>
            <a:r>
              <a:rPr lang="en-US" sz="2000" dirty="0" err="1" smtClean="0"/>
              <a:t>технологій</a:t>
            </a:r>
            <a:r>
              <a:rPr lang="en-US" sz="2000" dirty="0" smtClean="0"/>
              <a:t>.</a:t>
            </a:r>
          </a:p>
          <a:p>
            <a:pPr indent="450215" algn="just"/>
            <a:r>
              <a:rPr lang="en-US" sz="2000" dirty="0" err="1" smtClean="0"/>
              <a:t>Наш</a:t>
            </a:r>
            <a:r>
              <a:rPr lang="en-US" sz="2000" dirty="0" smtClean="0"/>
              <a:t> </a:t>
            </a:r>
            <a:r>
              <a:rPr lang="en-US" sz="2000" dirty="0" err="1" smtClean="0"/>
              <a:t>час</a:t>
            </a:r>
            <a:r>
              <a:rPr lang="en-US" sz="2000" dirty="0" smtClean="0"/>
              <a:t> – </a:t>
            </a:r>
            <a:r>
              <a:rPr lang="en-US" sz="2000" dirty="0" err="1" smtClean="0"/>
              <a:t>це</a:t>
            </a:r>
            <a:r>
              <a:rPr lang="en-US" sz="2000" dirty="0" smtClean="0"/>
              <a:t> </a:t>
            </a:r>
            <a:r>
              <a:rPr lang="en-US" sz="2000" dirty="0" err="1" smtClean="0"/>
              <a:t>час</a:t>
            </a:r>
            <a:r>
              <a:rPr lang="en-US" sz="2000" dirty="0" smtClean="0"/>
              <a:t> </a:t>
            </a:r>
            <a:r>
              <a:rPr lang="en-US" sz="2000" dirty="0" err="1" smtClean="0"/>
              <a:t>змін</a:t>
            </a:r>
            <a:r>
              <a:rPr lang="en-US" sz="2000" dirty="0" smtClean="0"/>
              <a:t>, </a:t>
            </a:r>
            <a:r>
              <a:rPr lang="en-US" sz="2000" dirty="0" err="1" smtClean="0"/>
              <a:t>зміни</a:t>
            </a:r>
            <a:r>
              <a:rPr lang="en-US" sz="2000" dirty="0" smtClean="0"/>
              <a:t> </a:t>
            </a:r>
            <a:r>
              <a:rPr lang="en-US" sz="2000" dirty="0" err="1" smtClean="0"/>
              <a:t>відбуваються</a:t>
            </a:r>
            <a:r>
              <a:rPr lang="en-US" sz="2000" dirty="0" smtClean="0"/>
              <a:t> і в </a:t>
            </a:r>
            <a:r>
              <a:rPr lang="en-US" sz="2000" dirty="0" err="1" smtClean="0"/>
              <a:t>навчально-виховному</a:t>
            </a:r>
            <a:r>
              <a:rPr lang="en-US" sz="2000" dirty="0" smtClean="0"/>
              <a:t> </a:t>
            </a:r>
            <a:r>
              <a:rPr lang="en-US" sz="2000" dirty="0" err="1" smtClean="0"/>
              <a:t>процесі</a:t>
            </a:r>
            <a:r>
              <a:rPr lang="en-US" sz="2000" dirty="0" smtClean="0"/>
              <a:t>. </a:t>
            </a:r>
            <a:r>
              <a:rPr lang="en-US" sz="2000" dirty="0" err="1" smtClean="0"/>
              <a:t>Інформатизований</a:t>
            </a:r>
            <a:r>
              <a:rPr lang="en-US" sz="2000" dirty="0" smtClean="0"/>
              <a:t> </a:t>
            </a:r>
            <a:r>
              <a:rPr lang="en-US" sz="2000" dirty="0" err="1" smtClean="0"/>
              <a:t>світ</a:t>
            </a:r>
            <a:r>
              <a:rPr lang="en-US" sz="2000" dirty="0" smtClean="0"/>
              <a:t> </a:t>
            </a:r>
            <a:r>
              <a:rPr lang="en-US" sz="2000" dirty="0" err="1" smtClean="0"/>
              <a:t>дуже</a:t>
            </a:r>
            <a:r>
              <a:rPr lang="en-US" sz="2000" dirty="0" smtClean="0"/>
              <a:t> </a:t>
            </a:r>
            <a:r>
              <a:rPr lang="en-US" sz="2000" dirty="0" err="1" smtClean="0"/>
              <a:t>стрімко</a:t>
            </a:r>
            <a:r>
              <a:rPr lang="en-US" sz="2000" dirty="0" smtClean="0"/>
              <a:t> </a:t>
            </a:r>
            <a:r>
              <a:rPr lang="en-US" sz="2000" dirty="0" err="1" smtClean="0"/>
              <a:t>змінюється</a:t>
            </a:r>
            <a:r>
              <a:rPr lang="en-US" sz="2000" dirty="0" smtClean="0"/>
              <a:t>, </a:t>
            </a:r>
            <a:r>
              <a:rPr lang="en-US" sz="2000" dirty="0" err="1" smtClean="0"/>
              <a:t>дедалі</a:t>
            </a:r>
            <a:r>
              <a:rPr lang="en-US" sz="2000" dirty="0" smtClean="0"/>
              <a:t> </a:t>
            </a:r>
            <a:r>
              <a:rPr lang="en-US" sz="2000" dirty="0" err="1" smtClean="0"/>
              <a:t>важче</a:t>
            </a:r>
            <a:r>
              <a:rPr lang="en-US" sz="2000" dirty="0" smtClean="0"/>
              <a:t> в </a:t>
            </a:r>
            <a:r>
              <a:rPr lang="en-US" sz="2000" dirty="0" err="1" smtClean="0"/>
              <a:t>ньому</a:t>
            </a:r>
            <a:r>
              <a:rPr lang="en-US" sz="2000" dirty="0" smtClean="0"/>
              <a:t> </a:t>
            </a:r>
            <a:r>
              <a:rPr lang="en-US" sz="2000" dirty="0" err="1" smtClean="0"/>
              <a:t>орієнтуватися</a:t>
            </a:r>
            <a:r>
              <a:rPr lang="en-US" sz="2000" dirty="0" smtClean="0"/>
              <a:t> </a:t>
            </a:r>
            <a:r>
              <a:rPr lang="en-US" sz="2000" dirty="0" err="1" smtClean="0"/>
              <a:t>вчителю</a:t>
            </a:r>
            <a:r>
              <a:rPr lang="en-US" sz="2000" dirty="0" smtClean="0"/>
              <a:t> </a:t>
            </a:r>
            <a:r>
              <a:rPr lang="en-US" sz="2000" dirty="0" err="1" smtClean="0"/>
              <a:t>та</a:t>
            </a:r>
            <a:r>
              <a:rPr lang="en-US" sz="2000" dirty="0" smtClean="0"/>
              <a:t> </a:t>
            </a:r>
            <a:r>
              <a:rPr lang="en-US" sz="2000" dirty="0" err="1" smtClean="0"/>
              <a:t>звичайному</a:t>
            </a:r>
            <a:r>
              <a:rPr lang="en-US" sz="2000" dirty="0" smtClean="0"/>
              <a:t> </a:t>
            </a:r>
            <a:r>
              <a:rPr lang="en-US" sz="2000" dirty="0" err="1" smtClean="0"/>
              <a:t>учню</a:t>
            </a:r>
            <a:r>
              <a:rPr lang="en-US" sz="2000" dirty="0" smtClean="0"/>
              <a:t>, а </a:t>
            </a:r>
            <a:r>
              <a:rPr lang="en-US" sz="2000" dirty="0" err="1" smtClean="0"/>
              <a:t>ще</a:t>
            </a:r>
            <a:r>
              <a:rPr lang="en-US" sz="2000" dirty="0" smtClean="0"/>
              <a:t> </a:t>
            </a:r>
            <a:r>
              <a:rPr lang="en-US" sz="2000" dirty="0" err="1" smtClean="0"/>
              <a:t>важче</a:t>
            </a:r>
            <a:r>
              <a:rPr lang="en-US" sz="2000" dirty="0" smtClean="0"/>
              <a:t> </a:t>
            </a:r>
            <a:r>
              <a:rPr lang="en-US" sz="2000" dirty="0" err="1" smtClean="0"/>
              <a:t>творити</a:t>
            </a:r>
            <a:r>
              <a:rPr lang="en-US" sz="2000" dirty="0" smtClean="0"/>
              <a:t> і </a:t>
            </a:r>
            <a:r>
              <a:rPr lang="en-US" sz="2000" dirty="0" err="1" smtClean="0"/>
              <a:t>виховувати</a:t>
            </a:r>
            <a:r>
              <a:rPr lang="en-US" sz="2000" dirty="0" smtClean="0"/>
              <a:t> </a:t>
            </a:r>
            <a:r>
              <a:rPr lang="en-US" sz="2000" dirty="0" err="1" smtClean="0"/>
              <a:t>Людину</a:t>
            </a:r>
            <a:r>
              <a:rPr lang="en-US" sz="2000" dirty="0" smtClean="0"/>
              <a:t>. </a:t>
            </a:r>
            <a:endParaRPr lang="ru-RU" altLang="en-US" sz="2000" dirty="0"/>
          </a:p>
        </p:txBody>
      </p:sp>
      <p:sp>
        <p:nvSpPr>
          <p:cNvPr id="12" name="TextBox 11"/>
          <p:cNvSpPr txBox="1"/>
          <p:nvPr/>
        </p:nvSpPr>
        <p:spPr>
          <a:xfrm>
            <a:off x="3445933" y="3790965"/>
            <a:ext cx="8339667" cy="1938992"/>
          </a:xfrm>
          <a:prstGeom prst="rect">
            <a:avLst/>
          </a:prstGeom>
          <a:noFill/>
        </p:spPr>
        <p:txBody>
          <a:bodyPr wrap="square" rtlCol="0">
            <a:spAutoFit/>
          </a:bodyPr>
          <a:lstStyle/>
          <a:p>
            <a:pPr indent="444500" algn="just"/>
            <a:r>
              <a:rPr lang="uk-UA" sz="2000" dirty="0" smtClean="0"/>
              <a:t>На ефективність уроку мають великий вплив новітні технології навчання. </a:t>
            </a:r>
          </a:p>
          <a:p>
            <a:pPr indent="444500" algn="just"/>
            <a:r>
              <a:rPr lang="uk-UA" sz="2000" dirty="0" smtClean="0"/>
              <a:t>Заняття мають захоплювати здобувачів освіти, пробуджувати в них навчальні мотивації, навчати самостійному мисленню та діям. Ефект впливу на емоції та свідомість школярів значною мірою залежить від стилю роботи конкретного вчителя.</a:t>
            </a:r>
            <a:endParaRPr lang="uk-UA" sz="2000" dirty="0"/>
          </a:p>
        </p:txBody>
      </p:sp>
      <p:grpSp>
        <p:nvGrpSpPr>
          <p:cNvPr id="14" name="Group 3">
            <a:extLst>
              <a:ext uri="{FF2B5EF4-FFF2-40B4-BE49-F238E27FC236}">
                <a16:creationId xmlns="" xmlns:a16="http://schemas.microsoft.com/office/drawing/2014/main" id="{2334503A-A207-4840-9877-8BC3C778C799}"/>
              </a:ext>
            </a:extLst>
          </p:cNvPr>
          <p:cNvGrpSpPr/>
          <p:nvPr/>
        </p:nvGrpSpPr>
        <p:grpSpPr>
          <a:xfrm>
            <a:off x="1090281" y="0"/>
            <a:ext cx="1288852" cy="1188639"/>
            <a:chOff x="911545" y="1859361"/>
            <a:chExt cx="1146410" cy="992639"/>
          </a:xfrm>
        </p:grpSpPr>
        <p:grpSp>
          <p:nvGrpSpPr>
            <p:cNvPr id="17" name="Group 52">
              <a:extLst>
                <a:ext uri="{FF2B5EF4-FFF2-40B4-BE49-F238E27FC236}">
                  <a16:creationId xmlns="" xmlns:a16="http://schemas.microsoft.com/office/drawing/2014/main" id="{47A0DAC4-577B-4580-B242-CCF8287FE333}"/>
                </a:ext>
              </a:extLst>
            </p:cNvPr>
            <p:cNvGrpSpPr/>
            <p:nvPr/>
          </p:nvGrpSpPr>
          <p:grpSpPr>
            <a:xfrm>
              <a:off x="1044295" y="1859361"/>
              <a:ext cx="1013660" cy="992639"/>
              <a:chOff x="368100" y="1681449"/>
              <a:chExt cx="1125418" cy="1102079"/>
            </a:xfrm>
          </p:grpSpPr>
          <p:sp>
            <p:nvSpPr>
              <p:cNvPr id="19" name="Arrow: Pentagon 48">
                <a:extLst>
                  <a:ext uri="{FF2B5EF4-FFF2-40B4-BE49-F238E27FC236}">
                    <a16:creationId xmlns="" xmlns:a16="http://schemas.microsoft.com/office/drawing/2014/main" id="{2A37E57C-BCC4-4950-88C9-E163262EED0F}"/>
                  </a:ext>
                </a:extLst>
              </p:cNvPr>
              <p:cNvSpPr/>
              <p:nvPr/>
            </p:nvSpPr>
            <p:spPr>
              <a:xfrm>
                <a:off x="368102" y="1681449"/>
                <a:ext cx="1125416" cy="1036093"/>
              </a:xfrm>
              <a:prstGeom prst="homePlate">
                <a:avLst/>
              </a:prstGeom>
              <a:gradFill flip="none" rotWithShape="1">
                <a:gsLst>
                  <a:gs pos="0">
                    <a:srgbClr val="00CC99"/>
                  </a:gs>
                  <a:gs pos="100000">
                    <a:srgbClr val="006666"/>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49">
                <a:extLst>
                  <a:ext uri="{FF2B5EF4-FFF2-40B4-BE49-F238E27FC236}">
                    <a16:creationId xmlns="" xmlns:a16="http://schemas.microsoft.com/office/drawing/2014/main" id="{BDC1B122-CAC1-4C05-B4ED-E522B56517B1}"/>
                  </a:ext>
                </a:extLst>
              </p:cNvPr>
              <p:cNvSpPr/>
              <p:nvPr/>
            </p:nvSpPr>
            <p:spPr>
              <a:xfrm flipH="1" flipV="1">
                <a:off x="368100" y="2717542"/>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 xmlns:a16="http://schemas.microsoft.com/office/drawing/2014/main" id="{82231D5C-374F-4FDD-B1FF-4458D376EE22}"/>
                </a:ext>
              </a:extLst>
            </p:cNvPr>
            <p:cNvSpPr txBox="1"/>
            <p:nvPr/>
          </p:nvSpPr>
          <p:spPr>
            <a:xfrm>
              <a:off x="911545" y="2110246"/>
              <a:ext cx="975646" cy="385539"/>
            </a:xfrm>
            <a:prstGeom prst="rect">
              <a:avLst/>
            </a:prstGeom>
            <a:noFill/>
          </p:spPr>
          <p:txBody>
            <a:bodyPr wrap="square" rtlCol="0">
              <a:spAutoFit/>
            </a:bodyPr>
            <a:lstStyle/>
            <a:p>
              <a:pPr algn="ctr"/>
              <a:r>
                <a:rPr lang="en-US" sz="2400" dirty="0">
                  <a:solidFill>
                    <a:schemeClr val="bg1"/>
                  </a:solidFill>
                  <a:latin typeface="Oswald" panose="02000503000000000000" pitchFamily="2" charset="0"/>
                </a:rPr>
                <a:t>02</a:t>
              </a:r>
            </a:p>
          </p:txBody>
        </p:sp>
      </p:grpSp>
      <p:sp>
        <p:nvSpPr>
          <p:cNvPr id="21" name="TextBox 20">
            <a:extLst>
              <a:ext uri="{FF2B5EF4-FFF2-40B4-BE49-F238E27FC236}">
                <a16:creationId xmlns="" xmlns:a16="http://schemas.microsoft.com/office/drawing/2014/main" id="{477C0EF2-3745-436F-A2D5-707A7B2C5EDD}"/>
              </a:ext>
            </a:extLst>
          </p:cNvPr>
          <p:cNvSpPr txBox="1"/>
          <p:nvPr/>
        </p:nvSpPr>
        <p:spPr>
          <a:xfrm>
            <a:off x="2423312" y="209419"/>
            <a:ext cx="4097015" cy="584775"/>
          </a:xfrm>
          <a:prstGeom prst="rect">
            <a:avLst/>
          </a:prstGeom>
          <a:noFill/>
        </p:spPr>
        <p:txBody>
          <a:bodyPr wrap="square" rtlCol="0">
            <a:spAutoFit/>
          </a:bodyPr>
          <a:lstStyle/>
          <a:p>
            <a:r>
              <a:rPr lang="uk-UA" sz="3200" dirty="0">
                <a:solidFill>
                  <a:schemeClr val="bg1"/>
                </a:solidFill>
                <a:latin typeface="Oswald" panose="02000503000000000000" pitchFamily="2" charset="0"/>
              </a:rPr>
              <a:t>Методична робота</a:t>
            </a:r>
            <a:endParaRPr lang="en-US" sz="3200" dirty="0">
              <a:solidFill>
                <a:schemeClr val="bg1"/>
              </a:solidFill>
              <a:latin typeface="Oswald" panose="02000503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Группа 25"/>
          <p:cNvGrpSpPr/>
          <p:nvPr/>
        </p:nvGrpSpPr>
        <p:grpSpPr>
          <a:xfrm>
            <a:off x="0" y="0"/>
            <a:ext cx="12192000" cy="6858000"/>
            <a:chOff x="0" y="0"/>
            <a:chExt cx="12192000" cy="6858000"/>
          </a:xfrm>
        </p:grpSpPr>
        <p:pic>
          <p:nvPicPr>
            <p:cNvPr id="27" name="Рисунок 26"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28" name="Рисунок 27"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sp>
        <p:nvSpPr>
          <p:cNvPr id="10" name="Овал 9"/>
          <p:cNvSpPr/>
          <p:nvPr/>
        </p:nvSpPr>
        <p:spPr>
          <a:xfrm>
            <a:off x="4260095" y="2496757"/>
            <a:ext cx="3233903" cy="25922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b="1" dirty="0" smtClean="0">
                <a:solidFill>
                  <a:srgbClr val="C00000"/>
                </a:solidFill>
              </a:rPr>
              <a:t>Прийоми створення ситуації успіху</a:t>
            </a:r>
            <a:endParaRPr lang="ru-RU" sz="2800" b="1" dirty="0">
              <a:solidFill>
                <a:srgbClr val="C00000"/>
              </a:solidFill>
            </a:endParaRPr>
          </a:p>
        </p:txBody>
      </p:sp>
      <p:sp>
        <p:nvSpPr>
          <p:cNvPr id="13" name="Овал 12"/>
          <p:cNvSpPr/>
          <p:nvPr/>
        </p:nvSpPr>
        <p:spPr>
          <a:xfrm>
            <a:off x="2525447" y="2699059"/>
            <a:ext cx="1590207" cy="1001919"/>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dirty="0" smtClean="0">
                <a:solidFill>
                  <a:schemeClr val="tx1"/>
                </a:solidFill>
              </a:rPr>
              <a:t>Навмисна помилка</a:t>
            </a:r>
            <a:endParaRPr lang="ru-RU" sz="1400" b="1" dirty="0">
              <a:solidFill>
                <a:schemeClr val="tx1"/>
              </a:solidFill>
            </a:endParaRPr>
          </a:p>
        </p:txBody>
      </p:sp>
      <p:sp>
        <p:nvSpPr>
          <p:cNvPr id="16" name="Овал 15"/>
          <p:cNvSpPr/>
          <p:nvPr/>
        </p:nvSpPr>
        <p:spPr>
          <a:xfrm>
            <a:off x="2957488" y="1710008"/>
            <a:ext cx="1715277" cy="91440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dirty="0" smtClean="0">
                <a:solidFill>
                  <a:schemeClr val="tx1"/>
                </a:solidFill>
              </a:rPr>
              <a:t>Допомога друга</a:t>
            </a:r>
            <a:endParaRPr lang="ru-RU" sz="1400" b="1" dirty="0">
              <a:solidFill>
                <a:schemeClr val="tx1"/>
              </a:solidFill>
            </a:endParaRPr>
          </a:p>
        </p:txBody>
      </p:sp>
      <p:sp>
        <p:nvSpPr>
          <p:cNvPr id="17" name="Овал 16"/>
          <p:cNvSpPr/>
          <p:nvPr/>
        </p:nvSpPr>
        <p:spPr>
          <a:xfrm>
            <a:off x="2957488" y="5043730"/>
            <a:ext cx="1792885" cy="91440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dirty="0">
                <a:solidFill>
                  <a:schemeClr val="tx1"/>
                </a:solidFill>
              </a:rPr>
              <a:t>Н</a:t>
            </a:r>
            <a:r>
              <a:rPr lang="uk-UA" sz="1400" b="1" dirty="0" smtClean="0">
                <a:solidFill>
                  <a:schemeClr val="tx1"/>
                </a:solidFill>
              </a:rPr>
              <a:t>евтручання</a:t>
            </a:r>
            <a:endParaRPr lang="ru-RU" sz="1400" b="1" dirty="0">
              <a:solidFill>
                <a:schemeClr val="tx1"/>
              </a:solidFill>
            </a:endParaRPr>
          </a:p>
        </p:txBody>
      </p:sp>
      <p:sp>
        <p:nvSpPr>
          <p:cNvPr id="18" name="Овал 17"/>
          <p:cNvSpPr/>
          <p:nvPr/>
        </p:nvSpPr>
        <p:spPr>
          <a:xfrm>
            <a:off x="6701904" y="5507850"/>
            <a:ext cx="1660640" cy="946248"/>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dirty="0">
                <a:solidFill>
                  <a:schemeClr val="tx1"/>
                </a:solidFill>
              </a:rPr>
              <a:t>С</a:t>
            </a:r>
            <a:r>
              <a:rPr lang="uk-UA" sz="1400" b="1" dirty="0" smtClean="0">
                <a:solidFill>
                  <a:schemeClr val="tx1"/>
                </a:solidFill>
              </a:rPr>
              <a:t>повідь</a:t>
            </a:r>
            <a:endParaRPr lang="ru-RU" sz="1400" b="1" dirty="0">
              <a:solidFill>
                <a:schemeClr val="tx1"/>
              </a:solidFill>
            </a:endParaRPr>
          </a:p>
        </p:txBody>
      </p:sp>
      <p:sp>
        <p:nvSpPr>
          <p:cNvPr id="19" name="Овал 18"/>
          <p:cNvSpPr/>
          <p:nvPr/>
        </p:nvSpPr>
        <p:spPr>
          <a:xfrm>
            <a:off x="7819781" y="4517266"/>
            <a:ext cx="1690435" cy="101552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dirty="0" smtClean="0">
                <a:solidFill>
                  <a:schemeClr val="tx1"/>
                </a:solidFill>
              </a:rPr>
              <a:t>Обмін ролями</a:t>
            </a:r>
            <a:endParaRPr lang="ru-RU" sz="1400" b="1" dirty="0">
              <a:solidFill>
                <a:schemeClr val="tx1"/>
              </a:solidFill>
            </a:endParaRPr>
          </a:p>
        </p:txBody>
      </p:sp>
      <p:sp>
        <p:nvSpPr>
          <p:cNvPr id="20" name="Овал 19"/>
          <p:cNvSpPr/>
          <p:nvPr/>
        </p:nvSpPr>
        <p:spPr>
          <a:xfrm>
            <a:off x="7702877" y="2086529"/>
            <a:ext cx="1807339" cy="91440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dirty="0" smtClean="0">
                <a:solidFill>
                  <a:schemeClr val="tx1"/>
                </a:solidFill>
              </a:rPr>
              <a:t>Сходинки до успіху</a:t>
            </a:r>
            <a:endParaRPr lang="ru-RU" sz="1400" b="1" dirty="0">
              <a:solidFill>
                <a:schemeClr val="tx1"/>
              </a:solidFill>
            </a:endParaRPr>
          </a:p>
        </p:txBody>
      </p:sp>
      <p:sp>
        <p:nvSpPr>
          <p:cNvPr id="21" name="Овал 20"/>
          <p:cNvSpPr/>
          <p:nvPr/>
        </p:nvSpPr>
        <p:spPr>
          <a:xfrm>
            <a:off x="6457277" y="1200623"/>
            <a:ext cx="1761251" cy="101879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dirty="0" smtClean="0">
                <a:solidFill>
                  <a:schemeClr val="tx1"/>
                </a:solidFill>
              </a:rPr>
              <a:t>Емоційне заохочення</a:t>
            </a:r>
            <a:endParaRPr lang="ru-RU" sz="1400" b="1" dirty="0">
              <a:solidFill>
                <a:schemeClr val="tx1"/>
              </a:solidFill>
            </a:endParaRPr>
          </a:p>
        </p:txBody>
      </p:sp>
      <p:sp>
        <p:nvSpPr>
          <p:cNvPr id="22" name="Овал 21"/>
          <p:cNvSpPr/>
          <p:nvPr/>
        </p:nvSpPr>
        <p:spPr>
          <a:xfrm>
            <a:off x="2423943" y="3925253"/>
            <a:ext cx="1610391" cy="91440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dirty="0">
                <a:solidFill>
                  <a:schemeClr val="tx1"/>
                </a:solidFill>
              </a:rPr>
              <a:t>Е</a:t>
            </a:r>
            <a:r>
              <a:rPr lang="uk-UA" sz="1400" b="1" dirty="0" smtClean="0">
                <a:solidFill>
                  <a:schemeClr val="tx1"/>
                </a:solidFill>
              </a:rPr>
              <a:t>врика</a:t>
            </a:r>
            <a:endParaRPr lang="ru-RU" sz="1400" b="1" dirty="0">
              <a:solidFill>
                <a:schemeClr val="tx1"/>
              </a:solidFill>
            </a:endParaRPr>
          </a:p>
        </p:txBody>
      </p:sp>
      <p:sp>
        <p:nvSpPr>
          <p:cNvPr id="23" name="Овал 22"/>
          <p:cNvSpPr/>
          <p:nvPr/>
        </p:nvSpPr>
        <p:spPr>
          <a:xfrm>
            <a:off x="7803897" y="3307778"/>
            <a:ext cx="1801211" cy="91440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dirty="0" smtClean="0">
                <a:solidFill>
                  <a:schemeClr val="tx1"/>
                </a:solidFill>
              </a:rPr>
              <a:t>Даю шанс</a:t>
            </a:r>
            <a:endParaRPr lang="ru-RU" sz="1400" b="1" dirty="0">
              <a:solidFill>
                <a:schemeClr val="tx1"/>
              </a:solidFill>
            </a:endParaRPr>
          </a:p>
        </p:txBody>
      </p:sp>
      <p:sp>
        <p:nvSpPr>
          <p:cNvPr id="24" name="Овал 23"/>
          <p:cNvSpPr/>
          <p:nvPr/>
        </p:nvSpPr>
        <p:spPr>
          <a:xfrm>
            <a:off x="4750380" y="5558907"/>
            <a:ext cx="1706905" cy="91440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dirty="0" smtClean="0">
                <a:solidFill>
                  <a:schemeClr val="tx1"/>
                </a:solidFill>
              </a:rPr>
              <a:t>Стеж за нами</a:t>
            </a:r>
            <a:endParaRPr lang="ru-RU" sz="1400" b="1" dirty="0">
              <a:solidFill>
                <a:schemeClr val="tx1"/>
              </a:solidFill>
            </a:endParaRPr>
          </a:p>
        </p:txBody>
      </p:sp>
      <p:sp>
        <p:nvSpPr>
          <p:cNvPr id="25" name="Овал 24"/>
          <p:cNvSpPr/>
          <p:nvPr/>
        </p:nvSpPr>
        <p:spPr>
          <a:xfrm>
            <a:off x="4541664" y="1167077"/>
            <a:ext cx="1681336" cy="91440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dirty="0" smtClean="0">
                <a:solidFill>
                  <a:schemeClr val="tx1"/>
                </a:solidFill>
              </a:rPr>
              <a:t>Холодний душ</a:t>
            </a:r>
            <a:endParaRPr lang="ru-RU" sz="1400" b="1" dirty="0">
              <a:solidFill>
                <a:schemeClr val="tx1"/>
              </a:solidFill>
            </a:endParaRPr>
          </a:p>
        </p:txBody>
      </p:sp>
      <p:grpSp>
        <p:nvGrpSpPr>
          <p:cNvPr id="29" name="Group 3">
            <a:extLst>
              <a:ext uri="{FF2B5EF4-FFF2-40B4-BE49-F238E27FC236}">
                <a16:creationId xmlns="" xmlns:a16="http://schemas.microsoft.com/office/drawing/2014/main" id="{2334503A-A207-4840-9877-8BC3C778C799}"/>
              </a:ext>
            </a:extLst>
          </p:cNvPr>
          <p:cNvGrpSpPr/>
          <p:nvPr/>
        </p:nvGrpSpPr>
        <p:grpSpPr>
          <a:xfrm>
            <a:off x="1090281" y="0"/>
            <a:ext cx="1288852" cy="1188639"/>
            <a:chOff x="911545" y="1859361"/>
            <a:chExt cx="1146410" cy="992639"/>
          </a:xfrm>
        </p:grpSpPr>
        <p:grpSp>
          <p:nvGrpSpPr>
            <p:cNvPr id="30" name="Group 52">
              <a:extLst>
                <a:ext uri="{FF2B5EF4-FFF2-40B4-BE49-F238E27FC236}">
                  <a16:creationId xmlns="" xmlns:a16="http://schemas.microsoft.com/office/drawing/2014/main" id="{47A0DAC4-577B-4580-B242-CCF8287FE333}"/>
                </a:ext>
              </a:extLst>
            </p:cNvPr>
            <p:cNvGrpSpPr/>
            <p:nvPr/>
          </p:nvGrpSpPr>
          <p:grpSpPr>
            <a:xfrm>
              <a:off x="1044295" y="1859361"/>
              <a:ext cx="1013660" cy="992639"/>
              <a:chOff x="368100" y="1681449"/>
              <a:chExt cx="1125418" cy="1102079"/>
            </a:xfrm>
          </p:grpSpPr>
          <p:sp>
            <p:nvSpPr>
              <p:cNvPr id="32" name="Arrow: Pentagon 48">
                <a:extLst>
                  <a:ext uri="{FF2B5EF4-FFF2-40B4-BE49-F238E27FC236}">
                    <a16:creationId xmlns="" xmlns:a16="http://schemas.microsoft.com/office/drawing/2014/main" id="{2A37E57C-BCC4-4950-88C9-E163262EED0F}"/>
                  </a:ext>
                </a:extLst>
              </p:cNvPr>
              <p:cNvSpPr/>
              <p:nvPr/>
            </p:nvSpPr>
            <p:spPr>
              <a:xfrm>
                <a:off x="368102" y="1681449"/>
                <a:ext cx="1125416" cy="1036093"/>
              </a:xfrm>
              <a:prstGeom prst="homePlate">
                <a:avLst/>
              </a:prstGeom>
              <a:gradFill flip="none" rotWithShape="1">
                <a:gsLst>
                  <a:gs pos="0">
                    <a:srgbClr val="00CC99"/>
                  </a:gs>
                  <a:gs pos="100000">
                    <a:srgbClr val="006666"/>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49">
                <a:extLst>
                  <a:ext uri="{FF2B5EF4-FFF2-40B4-BE49-F238E27FC236}">
                    <a16:creationId xmlns="" xmlns:a16="http://schemas.microsoft.com/office/drawing/2014/main" id="{BDC1B122-CAC1-4C05-B4ED-E522B56517B1}"/>
                  </a:ext>
                </a:extLst>
              </p:cNvPr>
              <p:cNvSpPr/>
              <p:nvPr/>
            </p:nvSpPr>
            <p:spPr>
              <a:xfrm flipH="1" flipV="1">
                <a:off x="368100" y="2717542"/>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 xmlns:a16="http://schemas.microsoft.com/office/drawing/2014/main" id="{82231D5C-374F-4FDD-B1FF-4458D376EE22}"/>
                </a:ext>
              </a:extLst>
            </p:cNvPr>
            <p:cNvSpPr txBox="1"/>
            <p:nvPr/>
          </p:nvSpPr>
          <p:spPr>
            <a:xfrm>
              <a:off x="911545" y="2110246"/>
              <a:ext cx="975646" cy="385539"/>
            </a:xfrm>
            <a:prstGeom prst="rect">
              <a:avLst/>
            </a:prstGeom>
            <a:noFill/>
          </p:spPr>
          <p:txBody>
            <a:bodyPr wrap="square" rtlCol="0">
              <a:spAutoFit/>
            </a:bodyPr>
            <a:lstStyle/>
            <a:p>
              <a:pPr algn="ctr"/>
              <a:r>
                <a:rPr lang="en-US" sz="2400" dirty="0">
                  <a:solidFill>
                    <a:schemeClr val="bg1"/>
                  </a:solidFill>
                  <a:latin typeface="Oswald" panose="02000503000000000000" pitchFamily="2" charset="0"/>
                </a:rPr>
                <a:t>02</a:t>
              </a:r>
            </a:p>
          </p:txBody>
        </p:sp>
      </p:grpSp>
      <p:sp>
        <p:nvSpPr>
          <p:cNvPr id="34" name="TextBox 33">
            <a:extLst>
              <a:ext uri="{FF2B5EF4-FFF2-40B4-BE49-F238E27FC236}">
                <a16:creationId xmlns="" xmlns:a16="http://schemas.microsoft.com/office/drawing/2014/main" id="{477C0EF2-3745-436F-A2D5-707A7B2C5EDD}"/>
              </a:ext>
            </a:extLst>
          </p:cNvPr>
          <p:cNvSpPr txBox="1"/>
          <p:nvPr/>
        </p:nvSpPr>
        <p:spPr>
          <a:xfrm>
            <a:off x="2423312" y="209419"/>
            <a:ext cx="4097015" cy="584775"/>
          </a:xfrm>
          <a:prstGeom prst="rect">
            <a:avLst/>
          </a:prstGeom>
          <a:noFill/>
        </p:spPr>
        <p:txBody>
          <a:bodyPr wrap="square" rtlCol="0">
            <a:spAutoFit/>
          </a:bodyPr>
          <a:lstStyle/>
          <a:p>
            <a:r>
              <a:rPr lang="uk-UA" sz="3200" dirty="0">
                <a:solidFill>
                  <a:schemeClr val="bg1"/>
                </a:solidFill>
                <a:latin typeface="Oswald" panose="02000503000000000000" pitchFamily="2" charset="0"/>
              </a:rPr>
              <a:t>Методична робота</a:t>
            </a:r>
            <a:endParaRPr lang="en-US" sz="3200" dirty="0">
              <a:solidFill>
                <a:schemeClr val="bg1"/>
              </a:solidFill>
              <a:latin typeface="Oswald" panose="02000503000000000000" pitchFamily="2" charset="0"/>
            </a:endParaRPr>
          </a:p>
        </p:txBody>
      </p:sp>
    </p:spTree>
    <p:extLst>
      <p:ext uri="{BB962C8B-B14F-4D97-AF65-F5344CB8AC3E}">
        <p14:creationId xmlns:p14="http://schemas.microsoft.com/office/powerpoint/2010/main" val="105921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Группа 21"/>
          <p:cNvGrpSpPr/>
          <p:nvPr/>
        </p:nvGrpSpPr>
        <p:grpSpPr>
          <a:xfrm>
            <a:off x="0" y="0"/>
            <a:ext cx="12192000" cy="6858000"/>
            <a:chOff x="0" y="0"/>
            <a:chExt cx="12192000" cy="6858000"/>
          </a:xfrm>
        </p:grpSpPr>
        <p:pic>
          <p:nvPicPr>
            <p:cNvPr id="23" name="Рисунок 22"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24" name="Рисунок 23"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sp>
        <p:nvSpPr>
          <p:cNvPr id="10" name="Прямоугольник 9">
            <a:extLst>
              <a:ext uri="{FF2B5EF4-FFF2-40B4-BE49-F238E27FC236}">
                <a16:creationId xmlns="" xmlns:a16="http://schemas.microsoft.com/office/drawing/2014/main" id="{81E02E2C-1EE6-4984-88EC-825622780E9F}"/>
              </a:ext>
            </a:extLst>
          </p:cNvPr>
          <p:cNvSpPr/>
          <p:nvPr/>
        </p:nvSpPr>
        <p:spPr>
          <a:xfrm>
            <a:off x="5218981" y="1250829"/>
            <a:ext cx="6481155" cy="1477328"/>
          </a:xfrm>
          <a:prstGeom prst="rect">
            <a:avLst/>
          </a:prstGeom>
        </p:spPr>
        <p:txBody>
          <a:bodyPr wrap="square">
            <a:spAutoFit/>
          </a:bodyPr>
          <a:lstStyle/>
          <a:p>
            <a:pPr indent="358775" algn="just"/>
            <a:r>
              <a:rPr lang="ru-RU" dirty="0" smtClean="0">
                <a:solidFill>
                  <a:srgbClr val="002060"/>
                </a:solidFill>
              </a:rPr>
              <a:t>В </a:t>
            </a:r>
            <a:r>
              <a:rPr lang="ru-RU" dirty="0" err="1" smtClean="0">
                <a:solidFill>
                  <a:srgbClr val="002060"/>
                </a:solidFill>
              </a:rPr>
              <a:t>своїй</a:t>
            </a:r>
            <a:r>
              <a:rPr lang="ru-RU" dirty="0" smtClean="0">
                <a:solidFill>
                  <a:srgbClr val="002060"/>
                </a:solidFill>
              </a:rPr>
              <a:t> </a:t>
            </a:r>
            <a:r>
              <a:rPr lang="ru-RU" dirty="0" err="1" smtClean="0">
                <a:solidFill>
                  <a:srgbClr val="002060"/>
                </a:solidFill>
              </a:rPr>
              <a:t>діяльності</a:t>
            </a:r>
            <a:r>
              <a:rPr lang="ru-RU" dirty="0" smtClean="0">
                <a:solidFill>
                  <a:srgbClr val="002060"/>
                </a:solidFill>
              </a:rPr>
              <a:t> </a:t>
            </a:r>
            <a:r>
              <a:rPr lang="ru-RU" dirty="0" err="1" smtClean="0">
                <a:solidFill>
                  <a:srgbClr val="002060"/>
                </a:solidFill>
              </a:rPr>
              <a:t>використовую</a:t>
            </a:r>
            <a:r>
              <a:rPr lang="ru-RU" dirty="0" smtClean="0">
                <a:solidFill>
                  <a:srgbClr val="002060"/>
                </a:solidFill>
              </a:rPr>
              <a:t> </a:t>
            </a:r>
            <a:r>
              <a:rPr lang="ru-RU" dirty="0" err="1" smtClean="0">
                <a:solidFill>
                  <a:srgbClr val="002060"/>
                </a:solidFill>
              </a:rPr>
              <a:t>інноваційні</a:t>
            </a:r>
            <a:r>
              <a:rPr lang="ru-RU" dirty="0" smtClean="0">
                <a:solidFill>
                  <a:srgbClr val="002060"/>
                </a:solidFill>
              </a:rPr>
              <a:t> </a:t>
            </a:r>
            <a:r>
              <a:rPr lang="ru-RU" dirty="0" err="1" smtClean="0">
                <a:solidFill>
                  <a:srgbClr val="002060"/>
                </a:solidFill>
              </a:rPr>
              <a:t>технології</a:t>
            </a:r>
            <a:r>
              <a:rPr lang="ru-RU" dirty="0" smtClean="0">
                <a:solidFill>
                  <a:srgbClr val="002060"/>
                </a:solidFill>
              </a:rPr>
              <a:t>. </a:t>
            </a:r>
            <a:r>
              <a:rPr lang="ru-RU" dirty="0" err="1" smtClean="0">
                <a:solidFill>
                  <a:srgbClr val="002060"/>
                </a:solidFill>
              </a:rPr>
              <a:t>Інноваційні</a:t>
            </a:r>
            <a:r>
              <a:rPr lang="ru-RU" dirty="0" smtClean="0">
                <a:solidFill>
                  <a:srgbClr val="002060"/>
                </a:solidFill>
              </a:rPr>
              <a:t> </a:t>
            </a:r>
            <a:r>
              <a:rPr lang="ru-RU" dirty="0" err="1">
                <a:solidFill>
                  <a:srgbClr val="002060"/>
                </a:solidFill>
              </a:rPr>
              <a:t>технології</a:t>
            </a:r>
            <a:r>
              <a:rPr lang="ru-RU" dirty="0">
                <a:solidFill>
                  <a:srgbClr val="002060"/>
                </a:solidFill>
              </a:rPr>
              <a:t> </a:t>
            </a:r>
            <a:r>
              <a:rPr lang="ru-RU" dirty="0">
                <a:solidFill>
                  <a:schemeClr val="accent4">
                    <a:lumMod val="50000"/>
                  </a:schemeClr>
                </a:solidFill>
              </a:rPr>
              <a:t>- </a:t>
            </a:r>
            <a:r>
              <a:rPr lang="ru-RU" dirty="0" err="1">
                <a:solidFill>
                  <a:schemeClr val="accent4">
                    <a:lumMod val="50000"/>
                  </a:schemeClr>
                </a:solidFill>
              </a:rPr>
              <a:t>це</a:t>
            </a:r>
            <a:r>
              <a:rPr lang="ru-RU" dirty="0">
                <a:solidFill>
                  <a:schemeClr val="accent4">
                    <a:lumMod val="50000"/>
                  </a:schemeClr>
                </a:solidFill>
              </a:rPr>
              <a:t> </a:t>
            </a:r>
            <a:r>
              <a:rPr lang="ru-RU" dirty="0" err="1">
                <a:solidFill>
                  <a:schemeClr val="accent4">
                    <a:lumMod val="50000"/>
                  </a:schemeClr>
                </a:solidFill>
              </a:rPr>
              <a:t>цілеспрямований</a:t>
            </a:r>
            <a:r>
              <a:rPr lang="ru-RU" dirty="0">
                <a:solidFill>
                  <a:schemeClr val="accent4">
                    <a:lumMod val="50000"/>
                  </a:schemeClr>
                </a:solidFill>
              </a:rPr>
              <a:t> </a:t>
            </a:r>
            <a:r>
              <a:rPr lang="ru-RU" dirty="0" err="1">
                <a:solidFill>
                  <a:schemeClr val="accent4">
                    <a:lumMod val="50000"/>
                  </a:schemeClr>
                </a:solidFill>
              </a:rPr>
              <a:t>системний</a:t>
            </a:r>
            <a:r>
              <a:rPr lang="ru-RU" dirty="0">
                <a:solidFill>
                  <a:schemeClr val="accent4">
                    <a:lumMod val="50000"/>
                  </a:schemeClr>
                </a:solidFill>
              </a:rPr>
              <a:t> </a:t>
            </a:r>
            <a:r>
              <a:rPr lang="ru-RU" dirty="0" err="1">
                <a:solidFill>
                  <a:schemeClr val="accent4">
                    <a:lumMod val="50000"/>
                  </a:schemeClr>
                </a:solidFill>
              </a:rPr>
              <a:t>набір</a:t>
            </a:r>
            <a:r>
              <a:rPr lang="ru-RU" dirty="0">
                <a:solidFill>
                  <a:schemeClr val="accent4">
                    <a:lumMod val="50000"/>
                  </a:schemeClr>
                </a:solidFill>
              </a:rPr>
              <a:t> </a:t>
            </a:r>
            <a:r>
              <a:rPr lang="ru-RU" dirty="0" err="1">
                <a:solidFill>
                  <a:schemeClr val="accent4">
                    <a:lumMod val="50000"/>
                  </a:schemeClr>
                </a:solidFill>
              </a:rPr>
              <a:t>прийомів</a:t>
            </a:r>
            <a:r>
              <a:rPr lang="ru-RU" dirty="0">
                <a:solidFill>
                  <a:schemeClr val="accent4">
                    <a:lumMod val="50000"/>
                  </a:schemeClr>
                </a:solidFill>
              </a:rPr>
              <a:t>, </a:t>
            </a:r>
            <a:r>
              <a:rPr lang="ru-RU" dirty="0" err="1">
                <a:solidFill>
                  <a:schemeClr val="accent4">
                    <a:lumMod val="50000"/>
                  </a:schemeClr>
                </a:solidFill>
              </a:rPr>
              <a:t>засобів</a:t>
            </a:r>
            <a:r>
              <a:rPr lang="ru-RU" dirty="0">
                <a:solidFill>
                  <a:schemeClr val="accent4">
                    <a:lumMod val="50000"/>
                  </a:schemeClr>
                </a:solidFill>
              </a:rPr>
              <a:t> </a:t>
            </a:r>
            <a:r>
              <a:rPr lang="ru-RU" dirty="0" err="1">
                <a:solidFill>
                  <a:schemeClr val="accent4">
                    <a:lumMod val="50000"/>
                  </a:schemeClr>
                </a:solidFill>
              </a:rPr>
              <a:t>організації</a:t>
            </a:r>
            <a:r>
              <a:rPr lang="ru-RU" dirty="0">
                <a:solidFill>
                  <a:schemeClr val="accent4">
                    <a:lumMod val="50000"/>
                  </a:schemeClr>
                </a:solidFill>
              </a:rPr>
              <a:t> </a:t>
            </a:r>
            <a:r>
              <a:rPr lang="ru-RU" dirty="0" err="1">
                <a:solidFill>
                  <a:schemeClr val="accent4">
                    <a:lumMod val="50000"/>
                  </a:schemeClr>
                </a:solidFill>
              </a:rPr>
              <a:t>навчальної</a:t>
            </a:r>
            <a:r>
              <a:rPr lang="ru-RU" dirty="0">
                <a:solidFill>
                  <a:schemeClr val="accent4">
                    <a:lumMod val="50000"/>
                  </a:schemeClr>
                </a:solidFill>
              </a:rPr>
              <a:t> </a:t>
            </a:r>
            <a:r>
              <a:rPr lang="ru-RU" dirty="0" err="1">
                <a:solidFill>
                  <a:schemeClr val="accent4">
                    <a:lumMod val="50000"/>
                  </a:schemeClr>
                </a:solidFill>
              </a:rPr>
              <a:t>діяльності</a:t>
            </a:r>
            <a:r>
              <a:rPr lang="ru-RU" dirty="0">
                <a:solidFill>
                  <a:schemeClr val="accent4">
                    <a:lumMod val="50000"/>
                  </a:schemeClr>
                </a:solidFill>
              </a:rPr>
              <a:t>, </a:t>
            </a:r>
            <a:r>
              <a:rPr lang="ru-RU" dirty="0" err="1">
                <a:solidFill>
                  <a:schemeClr val="accent4">
                    <a:lumMod val="50000"/>
                  </a:schemeClr>
                </a:solidFill>
              </a:rPr>
              <a:t>що</a:t>
            </a:r>
            <a:r>
              <a:rPr lang="ru-RU" dirty="0">
                <a:solidFill>
                  <a:schemeClr val="accent4">
                    <a:lumMod val="50000"/>
                  </a:schemeClr>
                </a:solidFill>
              </a:rPr>
              <a:t> </a:t>
            </a:r>
            <a:r>
              <a:rPr lang="ru-RU" dirty="0" err="1">
                <a:solidFill>
                  <a:schemeClr val="accent4">
                    <a:lumMod val="50000"/>
                  </a:schemeClr>
                </a:solidFill>
              </a:rPr>
              <a:t>охоплює</a:t>
            </a:r>
            <a:r>
              <a:rPr lang="ru-RU" dirty="0">
                <a:solidFill>
                  <a:schemeClr val="accent4">
                    <a:lumMod val="50000"/>
                  </a:schemeClr>
                </a:solidFill>
              </a:rPr>
              <a:t> весь </a:t>
            </a:r>
            <a:r>
              <a:rPr lang="ru-RU" dirty="0" err="1">
                <a:solidFill>
                  <a:schemeClr val="accent4">
                    <a:lumMod val="50000"/>
                  </a:schemeClr>
                </a:solidFill>
              </a:rPr>
              <a:t>процес</a:t>
            </a:r>
            <a:r>
              <a:rPr lang="ru-RU" dirty="0">
                <a:solidFill>
                  <a:schemeClr val="accent4">
                    <a:lumMod val="50000"/>
                  </a:schemeClr>
                </a:solidFill>
              </a:rPr>
              <a:t> </a:t>
            </a:r>
            <a:r>
              <a:rPr lang="ru-RU" dirty="0" err="1">
                <a:solidFill>
                  <a:schemeClr val="accent4">
                    <a:lumMod val="50000"/>
                  </a:schemeClr>
                </a:solidFill>
              </a:rPr>
              <a:t>навчання</a:t>
            </a:r>
            <a:r>
              <a:rPr lang="ru-RU" dirty="0">
                <a:solidFill>
                  <a:schemeClr val="accent4">
                    <a:lumMod val="50000"/>
                  </a:schemeClr>
                </a:solidFill>
              </a:rPr>
              <a:t> </a:t>
            </a:r>
            <a:r>
              <a:rPr lang="ru-RU" dirty="0" err="1">
                <a:solidFill>
                  <a:schemeClr val="accent4">
                    <a:lumMod val="50000"/>
                  </a:schemeClr>
                </a:solidFill>
              </a:rPr>
              <a:t>від</a:t>
            </a:r>
            <a:r>
              <a:rPr lang="ru-RU" dirty="0">
                <a:solidFill>
                  <a:schemeClr val="accent4">
                    <a:lumMod val="50000"/>
                  </a:schemeClr>
                </a:solidFill>
              </a:rPr>
              <a:t> </a:t>
            </a:r>
            <a:r>
              <a:rPr lang="ru-RU" dirty="0" err="1">
                <a:solidFill>
                  <a:schemeClr val="accent4">
                    <a:lumMod val="50000"/>
                  </a:schemeClr>
                </a:solidFill>
              </a:rPr>
              <a:t>визначення</a:t>
            </a:r>
            <a:r>
              <a:rPr lang="ru-RU" dirty="0">
                <a:solidFill>
                  <a:schemeClr val="accent4">
                    <a:lumMod val="50000"/>
                  </a:schemeClr>
                </a:solidFill>
              </a:rPr>
              <a:t> мети до </a:t>
            </a:r>
            <a:r>
              <a:rPr lang="ru-RU" dirty="0" err="1">
                <a:solidFill>
                  <a:schemeClr val="accent4">
                    <a:lumMod val="50000"/>
                  </a:schemeClr>
                </a:solidFill>
              </a:rPr>
              <a:t>одержання</a:t>
            </a:r>
            <a:r>
              <a:rPr lang="ru-RU" dirty="0">
                <a:solidFill>
                  <a:schemeClr val="accent4">
                    <a:lumMod val="50000"/>
                  </a:schemeClr>
                </a:solidFill>
              </a:rPr>
              <a:t> </a:t>
            </a:r>
            <a:r>
              <a:rPr lang="ru-RU" dirty="0" err="1">
                <a:solidFill>
                  <a:schemeClr val="accent4">
                    <a:lumMod val="50000"/>
                  </a:schemeClr>
                </a:solidFill>
              </a:rPr>
              <a:t>результатів</a:t>
            </a:r>
            <a:r>
              <a:rPr lang="ru-RU" dirty="0">
                <a:solidFill>
                  <a:schemeClr val="accent4">
                    <a:lumMod val="50000"/>
                  </a:schemeClr>
                </a:solidFill>
              </a:rPr>
              <a:t>. </a:t>
            </a:r>
          </a:p>
        </p:txBody>
      </p:sp>
      <p:graphicFrame>
        <p:nvGraphicFramePr>
          <p:cNvPr id="11" name="Схема 10">
            <a:extLst>
              <a:ext uri="{FF2B5EF4-FFF2-40B4-BE49-F238E27FC236}">
                <a16:creationId xmlns="" xmlns:a16="http://schemas.microsoft.com/office/drawing/2014/main" id="{0E0EC2B5-9925-44F8-88B9-865CA6DA11B9}"/>
              </a:ext>
            </a:extLst>
          </p:cNvPr>
          <p:cNvGraphicFramePr/>
          <p:nvPr>
            <p:extLst>
              <p:ext uri="{D42A27DB-BD31-4B8C-83A1-F6EECF244321}">
                <p14:modId xmlns:p14="http://schemas.microsoft.com/office/powerpoint/2010/main" val="1284604682"/>
              </p:ext>
            </p:extLst>
          </p:nvPr>
        </p:nvGraphicFramePr>
        <p:xfrm>
          <a:off x="-1132016" y="1240172"/>
          <a:ext cx="8842327" cy="56178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Picture 2" descr="Сова носит выпускной колпачок и читает книгу | Премиум векторы">
            <a:extLst>
              <a:ext uri="{FF2B5EF4-FFF2-40B4-BE49-F238E27FC236}">
                <a16:creationId xmlns="" xmlns:a16="http://schemas.microsoft.com/office/drawing/2014/main" id="{8973BC84-5D24-4B53-A11D-797F5DB9952F}"/>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9868" l="0" r="100000">
                        <a14:foregroundMark x1="22524" y1="95905" x2="27316" y2="92867"/>
                        <a14:foregroundMark x1="16454" y1="92470" x2="21565" y2="92734"/>
                        <a14:foregroundMark x1="34665" y1="97358" x2="33546" y2="93527"/>
                        <a14:foregroundMark x1="50319" y1="91413" x2="46965" y2="89036"/>
                        <a14:foregroundMark x1="73962" y1="89960" x2="69169" y2="87715"/>
                        <a14:foregroundMark x1="75879" y1="88507" x2="73642" y2="86658"/>
                        <a14:foregroundMark x1="70447" y1="92734" x2="65495" y2="89168"/>
                        <a14:foregroundMark x1="54153" y1="20211" x2="66454" y2="39762"/>
                        <a14:foregroundMark x1="28594" y1="23118" x2="38978" y2="37649"/>
                        <a14:foregroundMark x1="39137" y1="29458" x2="34026" y2="29062"/>
                        <a14:foregroundMark x1="34984" y1="29458" x2="45687" y2="34478"/>
                        <a14:foregroundMark x1="28594" y1="31176" x2="36262" y2="38045"/>
                        <a14:foregroundMark x1="26358" y1="34214" x2="37700" y2="40423"/>
                        <a14:foregroundMark x1="30192" y1="40159" x2="33227" y2="36328"/>
                        <a14:foregroundMark x1="53355" y1="31572" x2="47604" y2="18890"/>
                        <a14:foregroundMark x1="62460" y1="30911" x2="54633" y2="25363"/>
                        <a14:foregroundMark x1="29553" y1="52708" x2="36422" y2="47688"/>
                        <a14:foregroundMark x1="30192" y1="49802" x2="23323" y2="55350"/>
                        <a14:foregroundMark x1="19169" y1="51255" x2="30831" y2="50991"/>
                        <a14:foregroundMark x1="4952" y1="48613" x2="11342" y2="53236"/>
                        <a14:foregroundMark x1="3514" y1="49538" x2="8946" y2="51915"/>
                      </a14:backgroundRemoval>
                    </a14:imgEffect>
                  </a14:imgLayer>
                </a14:imgProps>
              </a:ext>
              <a:ext uri="{28A0092B-C50C-407E-A947-70E740481C1C}">
                <a14:useLocalDpi xmlns:a14="http://schemas.microsoft.com/office/drawing/2010/main" val="0"/>
              </a:ext>
            </a:extLst>
          </a:blip>
          <a:srcRect/>
          <a:stretch>
            <a:fillRect/>
          </a:stretch>
        </p:blipFill>
        <p:spPr bwMode="auto">
          <a:xfrm>
            <a:off x="8140925" y="4339994"/>
            <a:ext cx="2082019" cy="2518006"/>
          </a:xfrm>
          <a:prstGeom prst="rect">
            <a:avLst/>
          </a:prstGeom>
          <a:noFill/>
          <a:extLst>
            <a:ext uri="{909E8E84-426E-40DD-AFC4-6F175D3DCCD1}">
              <a14:hiddenFill xmlns:a14="http://schemas.microsoft.com/office/drawing/2010/main">
                <a:solidFill>
                  <a:srgbClr val="FFFFFF"/>
                </a:solidFill>
              </a14:hiddenFill>
            </a:ext>
          </a:extLst>
        </p:spPr>
      </p:pic>
      <p:sp>
        <p:nvSpPr>
          <p:cNvPr id="14" name="Скругленный прямоугольник 13"/>
          <p:cNvSpPr/>
          <p:nvPr/>
        </p:nvSpPr>
        <p:spPr>
          <a:xfrm rot="21218180">
            <a:off x="131793" y="1579273"/>
            <a:ext cx="1811867" cy="516466"/>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uk-UA" sz="2000" dirty="0" smtClean="0">
                <a:solidFill>
                  <a:srgbClr val="003399"/>
                </a:solidFill>
              </a:rPr>
              <a:t>Застосовую</a:t>
            </a:r>
            <a:endParaRPr lang="ru-RU" sz="2000" dirty="0">
              <a:solidFill>
                <a:srgbClr val="003399"/>
              </a:solidFill>
            </a:endParaRPr>
          </a:p>
        </p:txBody>
      </p:sp>
      <p:sp>
        <p:nvSpPr>
          <p:cNvPr id="15" name="TextBox 14"/>
          <p:cNvSpPr txBox="1"/>
          <p:nvPr/>
        </p:nvSpPr>
        <p:spPr>
          <a:xfrm>
            <a:off x="5699116" y="2275460"/>
            <a:ext cx="6311737" cy="584775"/>
          </a:xfrm>
          <a:prstGeom prst="rect">
            <a:avLst/>
          </a:prstGeom>
          <a:noFill/>
        </p:spPr>
        <p:txBody>
          <a:bodyPr wrap="square" rtlCol="0">
            <a:spAutoFit/>
          </a:bodyPr>
          <a:lstStyle/>
          <a:p>
            <a:pPr algn="ctr"/>
            <a:r>
              <a:rPr lang="uk-UA" sz="32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НАПРЯМКИ РОБОТИ</a:t>
            </a:r>
            <a:endParaRPr lang="uk-UA"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6" name="Picture 2" descr="D:\фото пнг\pngwing.com (32).png"/>
          <p:cNvPicPr>
            <a:picLocks noChangeAspect="1" noChangeArrowheads="1"/>
          </p:cNvPicPr>
          <p:nvPr/>
        </p:nvPicPr>
        <p:blipFill>
          <a:blip r:embed="rId11" cstate="print"/>
          <a:srcRect/>
          <a:stretch>
            <a:fillRect/>
          </a:stretch>
        </p:blipFill>
        <p:spPr bwMode="auto">
          <a:xfrm>
            <a:off x="2751761" y="3157269"/>
            <a:ext cx="1052655" cy="1839415"/>
          </a:xfrm>
          <a:prstGeom prst="rect">
            <a:avLst/>
          </a:prstGeom>
          <a:noFill/>
        </p:spPr>
      </p:pic>
      <p:sp>
        <p:nvSpPr>
          <p:cNvPr id="17" name="Выноска-облако 16"/>
          <p:cNvSpPr>
            <a:spLocks noChangeArrowheads="1"/>
          </p:cNvSpPr>
          <p:nvPr/>
        </p:nvSpPr>
        <p:spPr bwMode="auto">
          <a:xfrm rot="1061250">
            <a:off x="10118780" y="4330826"/>
            <a:ext cx="1916485" cy="1329931"/>
          </a:xfrm>
          <a:prstGeom prst="cloudCallout">
            <a:avLst>
              <a:gd name="adj1" fmla="val -88818"/>
              <a:gd name="adj2" fmla="val 76965"/>
            </a:avLst>
          </a:prstGeom>
          <a:solidFill>
            <a:schemeClr val="accent5">
              <a:lumMod val="20000"/>
              <a:lumOff val="80000"/>
            </a:schemeClr>
          </a:solidFill>
          <a:ln w="25400" algn="ctr">
            <a:solidFill>
              <a:schemeClr val="accent5">
                <a:lumMod val="60000"/>
                <a:lumOff val="40000"/>
              </a:schemeClr>
            </a:solidFill>
            <a:round/>
            <a:headEnd/>
            <a:tailEnd/>
          </a:ln>
        </p:spPr>
        <p:txBody>
          <a:bodyPr anchor="ctr"/>
          <a:lstStyle/>
          <a:p>
            <a:pPr algn="ctr" fontAlgn="auto">
              <a:spcBef>
                <a:spcPts val="0"/>
              </a:spcBef>
              <a:spcAft>
                <a:spcPts val="0"/>
              </a:spcAft>
              <a:defRPr/>
            </a:pPr>
            <a:r>
              <a:rPr lang="ru-RU" sz="1600" dirty="0" err="1">
                <a:solidFill>
                  <a:srgbClr val="7030A0"/>
                </a:solidFill>
                <a:latin typeface="Times New Roman" pitchFamily="18" charset="0"/>
                <a:cs typeface="Times New Roman" pitchFamily="18" charset="0"/>
              </a:rPr>
              <a:t>Навчання</a:t>
            </a:r>
            <a:r>
              <a:rPr lang="ru-RU" sz="1600" dirty="0">
                <a:solidFill>
                  <a:srgbClr val="7030A0"/>
                </a:solidFill>
                <a:latin typeface="Times New Roman" pitchFamily="18" charset="0"/>
                <a:cs typeface="Times New Roman" pitchFamily="18" charset="0"/>
              </a:rPr>
              <a:t> не словом,</a:t>
            </a:r>
          </a:p>
          <a:p>
            <a:pPr algn="ctr" fontAlgn="auto">
              <a:spcBef>
                <a:spcPts val="0"/>
              </a:spcBef>
              <a:spcAft>
                <a:spcPts val="0"/>
              </a:spcAft>
              <a:defRPr/>
            </a:pPr>
            <a:r>
              <a:rPr lang="ru-RU" sz="1600" dirty="0">
                <a:solidFill>
                  <a:srgbClr val="7030A0"/>
                </a:solidFill>
                <a:latin typeface="Times New Roman" pitchFamily="18" charset="0"/>
                <a:cs typeface="Times New Roman" pitchFamily="18" charset="0"/>
              </a:rPr>
              <a:t> а справою</a:t>
            </a:r>
          </a:p>
        </p:txBody>
      </p:sp>
      <p:sp>
        <p:nvSpPr>
          <p:cNvPr id="18" name="Выноска-облако 17"/>
          <p:cNvSpPr/>
          <p:nvPr/>
        </p:nvSpPr>
        <p:spPr>
          <a:xfrm rot="475934">
            <a:off x="8666133" y="2784042"/>
            <a:ext cx="2737617" cy="1614104"/>
          </a:xfrm>
          <a:prstGeom prst="cloudCallout">
            <a:avLst>
              <a:gd name="adj1" fmla="val 9101"/>
              <a:gd name="adj2" fmla="val 125955"/>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1600" dirty="0" err="1">
                <a:solidFill>
                  <a:srgbClr val="A50021"/>
                </a:solidFill>
                <a:latin typeface="Times New Roman" pitchFamily="18" charset="0"/>
                <a:cs typeface="Times New Roman" pitchFamily="18" charset="0"/>
              </a:rPr>
              <a:t>Проведення</a:t>
            </a:r>
            <a:r>
              <a:rPr lang="ru-RU" sz="1600" dirty="0">
                <a:solidFill>
                  <a:srgbClr val="A50021"/>
                </a:solidFill>
                <a:latin typeface="Times New Roman" pitchFamily="18" charset="0"/>
                <a:cs typeface="Times New Roman" pitchFamily="18" charset="0"/>
              </a:rPr>
              <a:t> </a:t>
            </a:r>
            <a:r>
              <a:rPr lang="ru-RU" sz="1600" dirty="0" err="1" smtClean="0">
                <a:solidFill>
                  <a:srgbClr val="A50021"/>
                </a:solidFill>
                <a:latin typeface="Times New Roman" pitchFamily="18" charset="0"/>
                <a:cs typeface="Times New Roman" pitchFamily="18" charset="0"/>
              </a:rPr>
              <a:t>заняття</a:t>
            </a:r>
            <a:r>
              <a:rPr lang="ru-RU" sz="1600" dirty="0" smtClean="0">
                <a:solidFill>
                  <a:srgbClr val="A50021"/>
                </a:solidFill>
                <a:latin typeface="Times New Roman" pitchFamily="18" charset="0"/>
                <a:cs typeface="Times New Roman" pitchFamily="18" charset="0"/>
              </a:rPr>
              <a:t> не </a:t>
            </a:r>
            <a:r>
              <a:rPr lang="ru-RU" sz="1600" dirty="0">
                <a:solidFill>
                  <a:srgbClr val="A50021"/>
                </a:solidFill>
                <a:latin typeface="Times New Roman" pitchFamily="18" charset="0"/>
                <a:cs typeface="Times New Roman" pitchFamily="18" charset="0"/>
              </a:rPr>
              <a:t>для </a:t>
            </a:r>
            <a:r>
              <a:rPr lang="ru-RU" sz="1600" dirty="0" err="1" smtClean="0">
                <a:solidFill>
                  <a:srgbClr val="A50021"/>
                </a:solidFill>
                <a:latin typeface="Times New Roman" pitchFamily="18" charset="0"/>
                <a:cs typeface="Times New Roman" pitchFamily="18" charset="0"/>
              </a:rPr>
              <a:t>здобувачів</a:t>
            </a:r>
            <a:r>
              <a:rPr lang="ru-RU" sz="1600" dirty="0" smtClean="0">
                <a:solidFill>
                  <a:srgbClr val="A50021"/>
                </a:solidFill>
                <a:latin typeface="Times New Roman" pitchFamily="18" charset="0"/>
                <a:cs typeface="Times New Roman" pitchFamily="18" charset="0"/>
              </a:rPr>
              <a:t> </a:t>
            </a:r>
            <a:r>
              <a:rPr lang="ru-RU" sz="1600" dirty="0" err="1" smtClean="0">
                <a:solidFill>
                  <a:srgbClr val="A50021"/>
                </a:solidFill>
                <a:latin typeface="Times New Roman" pitchFamily="18" charset="0"/>
                <a:cs typeface="Times New Roman" pitchFamily="18" charset="0"/>
              </a:rPr>
              <a:t>освіти</a:t>
            </a:r>
            <a:r>
              <a:rPr lang="ru-RU" sz="1600" dirty="0" smtClean="0">
                <a:solidFill>
                  <a:srgbClr val="A50021"/>
                </a:solidFill>
                <a:latin typeface="Times New Roman" pitchFamily="18" charset="0"/>
                <a:cs typeface="Times New Roman" pitchFamily="18" charset="0"/>
              </a:rPr>
              <a:t>, </a:t>
            </a:r>
            <a:r>
              <a:rPr lang="ru-RU" sz="1600" dirty="0">
                <a:solidFill>
                  <a:srgbClr val="A50021"/>
                </a:solidFill>
                <a:latin typeface="Times New Roman" pitchFamily="18" charset="0"/>
                <a:cs typeface="Times New Roman" pitchFamily="18" charset="0"/>
              </a:rPr>
              <a:t>а разом з ними</a:t>
            </a:r>
          </a:p>
        </p:txBody>
      </p:sp>
      <p:sp>
        <p:nvSpPr>
          <p:cNvPr id="19" name="Выноска-облако 18"/>
          <p:cNvSpPr>
            <a:spLocks noChangeArrowheads="1"/>
          </p:cNvSpPr>
          <p:nvPr/>
        </p:nvSpPr>
        <p:spPr bwMode="auto">
          <a:xfrm rot="1121567">
            <a:off x="5565498" y="2846901"/>
            <a:ext cx="2478625" cy="1530614"/>
          </a:xfrm>
          <a:prstGeom prst="cloudCallout">
            <a:avLst>
              <a:gd name="adj1" fmla="val 73605"/>
              <a:gd name="adj2" fmla="val 64192"/>
            </a:avLst>
          </a:prstGeom>
          <a:solidFill>
            <a:schemeClr val="accent5">
              <a:lumMod val="20000"/>
              <a:lumOff val="80000"/>
            </a:schemeClr>
          </a:solidFill>
          <a:ln w="25400" algn="ctr">
            <a:solidFill>
              <a:schemeClr val="accent5">
                <a:lumMod val="60000"/>
                <a:lumOff val="40000"/>
              </a:schemeClr>
            </a:solidFill>
            <a:round/>
            <a:headEnd/>
            <a:tailEnd/>
          </a:ln>
        </p:spPr>
        <p:txBody>
          <a:bodyPr anchor="ctr"/>
          <a:lstStyle/>
          <a:p>
            <a:pPr algn="ctr" fontAlgn="auto">
              <a:spcBef>
                <a:spcPts val="0"/>
              </a:spcBef>
              <a:spcAft>
                <a:spcPts val="0"/>
              </a:spcAft>
              <a:defRPr/>
            </a:pPr>
            <a:r>
              <a:rPr lang="ru-RU" sz="1600" dirty="0" err="1">
                <a:solidFill>
                  <a:srgbClr val="7030A0"/>
                </a:solidFill>
              </a:rPr>
              <a:t>Спрямування</a:t>
            </a:r>
            <a:r>
              <a:rPr lang="ru-RU" sz="1600" dirty="0">
                <a:solidFill>
                  <a:srgbClr val="7030A0"/>
                </a:solidFill>
              </a:rPr>
              <a:t> </a:t>
            </a:r>
            <a:r>
              <a:rPr lang="ru-RU" sz="1600" dirty="0" err="1">
                <a:solidFill>
                  <a:srgbClr val="7030A0"/>
                </a:solidFill>
              </a:rPr>
              <a:t>діяльності</a:t>
            </a:r>
            <a:r>
              <a:rPr lang="ru-RU" sz="1600" dirty="0">
                <a:solidFill>
                  <a:srgbClr val="7030A0"/>
                </a:solidFill>
              </a:rPr>
              <a:t> не на </a:t>
            </a:r>
            <a:r>
              <a:rPr lang="ru-RU" sz="1600" dirty="0" err="1">
                <a:solidFill>
                  <a:srgbClr val="7030A0"/>
                </a:solidFill>
              </a:rPr>
              <a:t>клас</a:t>
            </a:r>
            <a:r>
              <a:rPr lang="ru-RU" sz="1600" dirty="0">
                <a:solidFill>
                  <a:srgbClr val="7030A0"/>
                </a:solidFill>
              </a:rPr>
              <a:t> в </a:t>
            </a:r>
            <a:r>
              <a:rPr lang="ru-RU" sz="1600" dirty="0" err="1">
                <a:solidFill>
                  <a:srgbClr val="7030A0"/>
                </a:solidFill>
              </a:rPr>
              <a:t>цілому</a:t>
            </a:r>
            <a:r>
              <a:rPr lang="ru-RU" sz="1600" dirty="0">
                <a:solidFill>
                  <a:srgbClr val="7030A0"/>
                </a:solidFill>
              </a:rPr>
              <a:t>,  а на </a:t>
            </a:r>
            <a:r>
              <a:rPr lang="ru-RU" sz="1600" dirty="0" err="1">
                <a:solidFill>
                  <a:srgbClr val="7030A0"/>
                </a:solidFill>
              </a:rPr>
              <a:t>особистість</a:t>
            </a:r>
            <a:r>
              <a:rPr lang="ru-RU" sz="1600" dirty="0">
                <a:solidFill>
                  <a:srgbClr val="7030A0"/>
                </a:solidFill>
              </a:rPr>
              <a:t> </a:t>
            </a:r>
          </a:p>
        </p:txBody>
      </p:sp>
      <p:pic>
        <p:nvPicPr>
          <p:cNvPr id="20" name="Picture 3" descr="D:\фото пнг\pngwing.com (69).png"/>
          <p:cNvPicPr>
            <a:picLocks noChangeAspect="1" noChangeArrowheads="1"/>
          </p:cNvPicPr>
          <p:nvPr/>
        </p:nvPicPr>
        <p:blipFill>
          <a:blip r:embed="rId12" cstate="print"/>
          <a:srcRect/>
          <a:stretch>
            <a:fillRect/>
          </a:stretch>
        </p:blipFill>
        <p:spPr bwMode="auto">
          <a:xfrm>
            <a:off x="189781" y="4883780"/>
            <a:ext cx="2109627" cy="1844824"/>
          </a:xfrm>
          <a:prstGeom prst="rect">
            <a:avLst/>
          </a:prstGeom>
          <a:noFill/>
        </p:spPr>
      </p:pic>
      <p:grpSp>
        <p:nvGrpSpPr>
          <p:cNvPr id="25" name="Group 3">
            <a:extLst>
              <a:ext uri="{FF2B5EF4-FFF2-40B4-BE49-F238E27FC236}">
                <a16:creationId xmlns="" xmlns:a16="http://schemas.microsoft.com/office/drawing/2014/main" id="{2334503A-A207-4840-9877-8BC3C778C799}"/>
              </a:ext>
            </a:extLst>
          </p:cNvPr>
          <p:cNvGrpSpPr/>
          <p:nvPr/>
        </p:nvGrpSpPr>
        <p:grpSpPr>
          <a:xfrm>
            <a:off x="1090281" y="0"/>
            <a:ext cx="1288852" cy="1188639"/>
            <a:chOff x="911545" y="1859361"/>
            <a:chExt cx="1146410" cy="992639"/>
          </a:xfrm>
        </p:grpSpPr>
        <p:grpSp>
          <p:nvGrpSpPr>
            <p:cNvPr id="26" name="Group 52">
              <a:extLst>
                <a:ext uri="{FF2B5EF4-FFF2-40B4-BE49-F238E27FC236}">
                  <a16:creationId xmlns="" xmlns:a16="http://schemas.microsoft.com/office/drawing/2014/main" id="{47A0DAC4-577B-4580-B242-CCF8287FE333}"/>
                </a:ext>
              </a:extLst>
            </p:cNvPr>
            <p:cNvGrpSpPr/>
            <p:nvPr/>
          </p:nvGrpSpPr>
          <p:grpSpPr>
            <a:xfrm>
              <a:off x="1044295" y="1859361"/>
              <a:ext cx="1013660" cy="992639"/>
              <a:chOff x="368100" y="1681449"/>
              <a:chExt cx="1125418" cy="1102079"/>
            </a:xfrm>
          </p:grpSpPr>
          <p:sp>
            <p:nvSpPr>
              <p:cNvPr id="28" name="Arrow: Pentagon 48">
                <a:extLst>
                  <a:ext uri="{FF2B5EF4-FFF2-40B4-BE49-F238E27FC236}">
                    <a16:creationId xmlns="" xmlns:a16="http://schemas.microsoft.com/office/drawing/2014/main" id="{2A37E57C-BCC4-4950-88C9-E163262EED0F}"/>
                  </a:ext>
                </a:extLst>
              </p:cNvPr>
              <p:cNvSpPr/>
              <p:nvPr/>
            </p:nvSpPr>
            <p:spPr>
              <a:xfrm>
                <a:off x="368102" y="1681449"/>
                <a:ext cx="1125416" cy="1036093"/>
              </a:xfrm>
              <a:prstGeom prst="homePlate">
                <a:avLst/>
              </a:prstGeom>
              <a:gradFill flip="none" rotWithShape="1">
                <a:gsLst>
                  <a:gs pos="0">
                    <a:srgbClr val="00CC99"/>
                  </a:gs>
                  <a:gs pos="100000">
                    <a:srgbClr val="006666"/>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Triangle 49">
                <a:extLst>
                  <a:ext uri="{FF2B5EF4-FFF2-40B4-BE49-F238E27FC236}">
                    <a16:creationId xmlns="" xmlns:a16="http://schemas.microsoft.com/office/drawing/2014/main" id="{BDC1B122-CAC1-4C05-B4ED-E522B56517B1}"/>
                  </a:ext>
                </a:extLst>
              </p:cNvPr>
              <p:cNvSpPr/>
              <p:nvPr/>
            </p:nvSpPr>
            <p:spPr>
              <a:xfrm flipH="1" flipV="1">
                <a:off x="368100" y="2717542"/>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 xmlns:a16="http://schemas.microsoft.com/office/drawing/2014/main" id="{82231D5C-374F-4FDD-B1FF-4458D376EE22}"/>
                </a:ext>
              </a:extLst>
            </p:cNvPr>
            <p:cNvSpPr txBox="1"/>
            <p:nvPr/>
          </p:nvSpPr>
          <p:spPr>
            <a:xfrm>
              <a:off x="911545" y="2110246"/>
              <a:ext cx="975646" cy="385539"/>
            </a:xfrm>
            <a:prstGeom prst="rect">
              <a:avLst/>
            </a:prstGeom>
            <a:noFill/>
          </p:spPr>
          <p:txBody>
            <a:bodyPr wrap="square" rtlCol="0">
              <a:spAutoFit/>
            </a:bodyPr>
            <a:lstStyle/>
            <a:p>
              <a:pPr algn="ctr"/>
              <a:r>
                <a:rPr lang="en-US" sz="2400" dirty="0">
                  <a:solidFill>
                    <a:schemeClr val="bg1"/>
                  </a:solidFill>
                  <a:latin typeface="Oswald" panose="02000503000000000000" pitchFamily="2" charset="0"/>
                </a:rPr>
                <a:t>02</a:t>
              </a:r>
            </a:p>
          </p:txBody>
        </p:sp>
      </p:grpSp>
      <p:sp>
        <p:nvSpPr>
          <p:cNvPr id="30" name="TextBox 29">
            <a:extLst>
              <a:ext uri="{FF2B5EF4-FFF2-40B4-BE49-F238E27FC236}">
                <a16:creationId xmlns="" xmlns:a16="http://schemas.microsoft.com/office/drawing/2014/main" id="{477C0EF2-3745-436F-A2D5-707A7B2C5EDD}"/>
              </a:ext>
            </a:extLst>
          </p:cNvPr>
          <p:cNvSpPr txBox="1"/>
          <p:nvPr/>
        </p:nvSpPr>
        <p:spPr>
          <a:xfrm>
            <a:off x="2423312" y="209419"/>
            <a:ext cx="4097015" cy="584775"/>
          </a:xfrm>
          <a:prstGeom prst="rect">
            <a:avLst/>
          </a:prstGeom>
          <a:noFill/>
        </p:spPr>
        <p:txBody>
          <a:bodyPr wrap="square" rtlCol="0">
            <a:spAutoFit/>
          </a:bodyPr>
          <a:lstStyle/>
          <a:p>
            <a:r>
              <a:rPr lang="uk-UA" sz="3200" dirty="0">
                <a:solidFill>
                  <a:schemeClr val="bg1"/>
                </a:solidFill>
                <a:latin typeface="Oswald" panose="02000503000000000000" pitchFamily="2" charset="0"/>
              </a:rPr>
              <a:t>Методична робота</a:t>
            </a:r>
            <a:endParaRPr lang="en-US" sz="3200" dirty="0">
              <a:solidFill>
                <a:schemeClr val="bg1"/>
              </a:solidFill>
              <a:latin typeface="Oswald" panose="02000503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Группа 34"/>
          <p:cNvGrpSpPr/>
          <p:nvPr/>
        </p:nvGrpSpPr>
        <p:grpSpPr>
          <a:xfrm>
            <a:off x="0" y="0"/>
            <a:ext cx="12192000" cy="6858000"/>
            <a:chOff x="0" y="0"/>
            <a:chExt cx="12192000" cy="6858000"/>
          </a:xfrm>
        </p:grpSpPr>
        <p:pic>
          <p:nvPicPr>
            <p:cNvPr id="16" name="Рисунок 15"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17" name="Рисунок 16"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grpSp>
        <p:nvGrpSpPr>
          <p:cNvPr id="18" name="Group 3">
            <a:extLst>
              <a:ext uri="{FF2B5EF4-FFF2-40B4-BE49-F238E27FC236}">
                <a16:creationId xmlns="" xmlns:a16="http://schemas.microsoft.com/office/drawing/2014/main" id="{2334503A-A207-4840-9877-8BC3C778C799}"/>
              </a:ext>
            </a:extLst>
          </p:cNvPr>
          <p:cNvGrpSpPr/>
          <p:nvPr/>
        </p:nvGrpSpPr>
        <p:grpSpPr>
          <a:xfrm>
            <a:off x="743147" y="10"/>
            <a:ext cx="1288852" cy="1188639"/>
            <a:chOff x="911545" y="1859361"/>
            <a:chExt cx="1146410" cy="992639"/>
          </a:xfrm>
        </p:grpSpPr>
        <p:grpSp>
          <p:nvGrpSpPr>
            <p:cNvPr id="19" name="Group 52">
              <a:extLst>
                <a:ext uri="{FF2B5EF4-FFF2-40B4-BE49-F238E27FC236}">
                  <a16:creationId xmlns="" xmlns:a16="http://schemas.microsoft.com/office/drawing/2014/main" id="{47A0DAC4-577B-4580-B242-CCF8287FE333}"/>
                </a:ext>
              </a:extLst>
            </p:cNvPr>
            <p:cNvGrpSpPr/>
            <p:nvPr/>
          </p:nvGrpSpPr>
          <p:grpSpPr>
            <a:xfrm>
              <a:off x="1044295" y="1859361"/>
              <a:ext cx="1013660" cy="992639"/>
              <a:chOff x="368100" y="1681449"/>
              <a:chExt cx="1125418" cy="1102079"/>
            </a:xfrm>
          </p:grpSpPr>
          <p:sp>
            <p:nvSpPr>
              <p:cNvPr id="21" name="Arrow: Pentagon 48">
                <a:extLst>
                  <a:ext uri="{FF2B5EF4-FFF2-40B4-BE49-F238E27FC236}">
                    <a16:creationId xmlns="" xmlns:a16="http://schemas.microsoft.com/office/drawing/2014/main" id="{2A37E57C-BCC4-4950-88C9-E163262EED0F}"/>
                  </a:ext>
                </a:extLst>
              </p:cNvPr>
              <p:cNvSpPr/>
              <p:nvPr/>
            </p:nvSpPr>
            <p:spPr>
              <a:xfrm>
                <a:off x="368102" y="1681449"/>
                <a:ext cx="1125416" cy="1036093"/>
              </a:xfrm>
              <a:prstGeom prst="homePlate">
                <a:avLst/>
              </a:prstGeom>
              <a:gradFill flip="none" rotWithShape="1">
                <a:gsLst>
                  <a:gs pos="0">
                    <a:srgbClr val="00CC99"/>
                  </a:gs>
                  <a:gs pos="100000">
                    <a:srgbClr val="006666"/>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Triangle 49">
                <a:extLst>
                  <a:ext uri="{FF2B5EF4-FFF2-40B4-BE49-F238E27FC236}">
                    <a16:creationId xmlns="" xmlns:a16="http://schemas.microsoft.com/office/drawing/2014/main" id="{BDC1B122-CAC1-4C05-B4ED-E522B56517B1}"/>
                  </a:ext>
                </a:extLst>
              </p:cNvPr>
              <p:cNvSpPr/>
              <p:nvPr/>
            </p:nvSpPr>
            <p:spPr>
              <a:xfrm flipH="1" flipV="1">
                <a:off x="368100" y="2717542"/>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 xmlns:a16="http://schemas.microsoft.com/office/drawing/2014/main" id="{82231D5C-374F-4FDD-B1FF-4458D376EE22}"/>
                </a:ext>
              </a:extLst>
            </p:cNvPr>
            <p:cNvSpPr txBox="1"/>
            <p:nvPr/>
          </p:nvSpPr>
          <p:spPr>
            <a:xfrm>
              <a:off x="911545" y="2110246"/>
              <a:ext cx="975646" cy="385539"/>
            </a:xfrm>
            <a:prstGeom prst="rect">
              <a:avLst/>
            </a:prstGeom>
            <a:noFill/>
          </p:spPr>
          <p:txBody>
            <a:bodyPr wrap="square" rtlCol="0">
              <a:spAutoFit/>
            </a:bodyPr>
            <a:lstStyle/>
            <a:p>
              <a:pPr algn="ctr"/>
              <a:r>
                <a:rPr lang="en-US" sz="2400" dirty="0">
                  <a:solidFill>
                    <a:schemeClr val="bg1"/>
                  </a:solidFill>
                  <a:latin typeface="Oswald" panose="02000503000000000000" pitchFamily="2" charset="0"/>
                </a:rPr>
                <a:t>02</a:t>
              </a:r>
            </a:p>
          </p:txBody>
        </p:sp>
      </p:grpSp>
      <p:sp>
        <p:nvSpPr>
          <p:cNvPr id="23" name="TextBox 22">
            <a:extLst>
              <a:ext uri="{FF2B5EF4-FFF2-40B4-BE49-F238E27FC236}">
                <a16:creationId xmlns="" xmlns:a16="http://schemas.microsoft.com/office/drawing/2014/main" id="{477C0EF2-3745-436F-A2D5-707A7B2C5EDD}"/>
              </a:ext>
            </a:extLst>
          </p:cNvPr>
          <p:cNvSpPr txBox="1"/>
          <p:nvPr/>
        </p:nvSpPr>
        <p:spPr>
          <a:xfrm>
            <a:off x="2533379" y="243290"/>
            <a:ext cx="4097015" cy="584775"/>
          </a:xfrm>
          <a:prstGeom prst="rect">
            <a:avLst/>
          </a:prstGeom>
          <a:noFill/>
        </p:spPr>
        <p:txBody>
          <a:bodyPr wrap="square" rtlCol="0">
            <a:spAutoFit/>
          </a:bodyPr>
          <a:lstStyle/>
          <a:p>
            <a:r>
              <a:rPr lang="uk-UA" sz="3200" dirty="0">
                <a:solidFill>
                  <a:schemeClr val="bg1"/>
                </a:solidFill>
                <a:latin typeface="Oswald" panose="02000503000000000000" pitchFamily="2" charset="0"/>
              </a:rPr>
              <a:t>Методична робота</a:t>
            </a:r>
            <a:endParaRPr lang="en-US" sz="3200" dirty="0">
              <a:solidFill>
                <a:schemeClr val="bg1"/>
              </a:solidFill>
              <a:latin typeface="Oswald" panose="02000503000000000000" pitchFamily="2" charset="0"/>
            </a:endParaRPr>
          </a:p>
        </p:txBody>
      </p:sp>
      <p:sp>
        <p:nvSpPr>
          <p:cNvPr id="11" name="TextBox 10">
            <a:extLst>
              <a:ext uri="{FF2B5EF4-FFF2-40B4-BE49-F238E27FC236}">
                <a16:creationId xmlns="" xmlns:a16="http://schemas.microsoft.com/office/drawing/2014/main" id="{C452296F-9BE6-4049-8BE3-43E63424782E}"/>
              </a:ext>
            </a:extLst>
          </p:cNvPr>
          <p:cNvSpPr txBox="1"/>
          <p:nvPr/>
        </p:nvSpPr>
        <p:spPr>
          <a:xfrm>
            <a:off x="1162370" y="1221646"/>
            <a:ext cx="4499437" cy="400110"/>
          </a:xfrm>
          <a:prstGeom prst="rect">
            <a:avLst/>
          </a:prstGeom>
          <a:noFill/>
        </p:spPr>
        <p:txBody>
          <a:bodyPr wrap="none" rtlCol="0">
            <a:spAutoFit/>
          </a:bodyPr>
          <a:lstStyle/>
          <a:p>
            <a:pPr algn="ctr"/>
            <a:r>
              <a:rPr lang="ru-RU" sz="20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Онлайн-ресурси</a:t>
            </a:r>
            <a:r>
              <a:rPr lang="ru-RU" sz="20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в </a:t>
            </a:r>
            <a:r>
              <a:rPr lang="ru-RU" sz="20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роботі</a:t>
            </a:r>
            <a:r>
              <a:rPr lang="ru-RU" sz="20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u-RU" sz="20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вчителя</a:t>
            </a:r>
            <a:endParaRPr lang="uk-UA" sz="20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aphicFrame>
        <p:nvGraphicFramePr>
          <p:cNvPr id="5" name="Схема 4"/>
          <p:cNvGraphicFramePr/>
          <p:nvPr>
            <p:extLst>
              <p:ext uri="{D42A27DB-BD31-4B8C-83A1-F6EECF244321}">
                <p14:modId xmlns:p14="http://schemas.microsoft.com/office/powerpoint/2010/main" val="1930099574"/>
              </p:ext>
            </p:extLst>
          </p:nvPr>
        </p:nvGraphicFramePr>
        <p:xfrm>
          <a:off x="2162805" y="1278384"/>
          <a:ext cx="8197435" cy="53310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2" descr="Как создать онлайн презентацию в Microsoft Sway? — Дидактор"/>
          <p:cNvPicPr>
            <a:picLocks noChangeAspect="1" noChangeArrowheads="1"/>
          </p:cNvPicPr>
          <p:nvPr/>
        </p:nvPicPr>
        <p:blipFill>
          <a:blip r:embed="rId9" cstate="print"/>
          <a:srcRect/>
          <a:stretch>
            <a:fillRect/>
          </a:stretch>
        </p:blipFill>
        <p:spPr bwMode="auto">
          <a:xfrm>
            <a:off x="9035908" y="1166704"/>
            <a:ext cx="1372186" cy="771855"/>
          </a:xfrm>
          <a:prstGeom prst="rect">
            <a:avLst/>
          </a:prstGeom>
          <a:noFill/>
        </p:spPr>
      </p:pic>
      <p:pic>
        <p:nvPicPr>
          <p:cNvPr id="7" name="Picture 8" descr="Choisir entre PowerPoint et Prezi pour une présentation"/>
          <p:cNvPicPr>
            <a:picLocks noChangeAspect="1" noChangeArrowheads="1"/>
          </p:cNvPicPr>
          <p:nvPr/>
        </p:nvPicPr>
        <p:blipFill>
          <a:blip r:embed="rId10" cstate="print"/>
          <a:srcRect/>
          <a:stretch>
            <a:fillRect/>
          </a:stretch>
        </p:blipFill>
        <p:spPr bwMode="auto">
          <a:xfrm>
            <a:off x="7300827" y="1597776"/>
            <a:ext cx="1619251" cy="842011"/>
          </a:xfrm>
          <a:prstGeom prst="rect">
            <a:avLst/>
          </a:prstGeom>
          <a:noFill/>
        </p:spPr>
      </p:pic>
      <p:pic>
        <p:nvPicPr>
          <p:cNvPr id="8"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20105" y="2380066"/>
            <a:ext cx="1482830" cy="1343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descr="http://www.lypovec-osvita.gov.ua/upload/image_for_news/big/CCCC.jpg"/>
          <p:cNvPicPr>
            <a:picLocks noChangeAspect="1" noChangeArrowheads="1"/>
          </p:cNvPicPr>
          <p:nvPr/>
        </p:nvPicPr>
        <p:blipFill>
          <a:blip r:embed="rId12" cstate="print"/>
          <a:srcRect l="47879" b="69379"/>
          <a:stretch>
            <a:fillRect/>
          </a:stretch>
        </p:blipFill>
        <p:spPr bwMode="auto">
          <a:xfrm>
            <a:off x="9835116" y="2914573"/>
            <a:ext cx="1898269" cy="743027"/>
          </a:xfrm>
          <a:prstGeom prst="rect">
            <a:avLst/>
          </a:prstGeom>
          <a:noFill/>
        </p:spPr>
      </p:pic>
      <p:sp>
        <p:nvSpPr>
          <p:cNvPr id="1026" name="AutoShape 2" descr="Онлайн-доска Padlet для учителя: что и как? — Взгляд по ту сторону парты"/>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28" name="AutoShape 4" descr="Why Do Educators Love Using Padle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30" name="Picture 6" descr="padlet_hi_res"/>
          <p:cNvPicPr>
            <a:picLocks noChangeAspect="1" noChangeArrowheads="1"/>
          </p:cNvPicPr>
          <p:nvPr/>
        </p:nvPicPr>
        <p:blipFill>
          <a:blip r:embed="rId13" cstate="print"/>
          <a:srcRect/>
          <a:stretch>
            <a:fillRect/>
          </a:stretch>
        </p:blipFill>
        <p:spPr bwMode="auto">
          <a:xfrm>
            <a:off x="2282087" y="4195788"/>
            <a:ext cx="2045364" cy="1445227"/>
          </a:xfrm>
          <a:prstGeom prst="rect">
            <a:avLst/>
          </a:prstGeom>
          <a:noFill/>
        </p:spPr>
      </p:pic>
      <p:pic>
        <p:nvPicPr>
          <p:cNvPr id="1032" name="Picture 8" descr="Viber Media S.à r.l.: приложения для Android в Google Play"/>
          <p:cNvPicPr>
            <a:picLocks noChangeAspect="1" noChangeArrowheads="1"/>
          </p:cNvPicPr>
          <p:nvPr/>
        </p:nvPicPr>
        <p:blipFill>
          <a:blip r:embed="rId14" cstate="print"/>
          <a:srcRect/>
          <a:stretch>
            <a:fillRect/>
          </a:stretch>
        </p:blipFill>
        <p:spPr bwMode="auto">
          <a:xfrm>
            <a:off x="2640824" y="1201479"/>
            <a:ext cx="2285999" cy="2286000"/>
          </a:xfrm>
          <a:prstGeom prst="rect">
            <a:avLst/>
          </a:prstGeom>
          <a:noFill/>
        </p:spPr>
      </p:pic>
      <p:pic>
        <p:nvPicPr>
          <p:cNvPr id="14" name="Picture 4" descr="Сервис для дизайнеров Canva закрыл доступ российским пользователям"/>
          <p:cNvPicPr>
            <a:picLocks noChangeAspect="1" noChangeArrowheads="1"/>
          </p:cNvPicPr>
          <p:nvPr/>
        </p:nvPicPr>
        <p:blipFill>
          <a:blip r:embed="rId15" cstate="print"/>
          <a:srcRect t="12636"/>
          <a:stretch>
            <a:fillRect/>
          </a:stretch>
        </p:blipFill>
        <p:spPr bwMode="auto">
          <a:xfrm>
            <a:off x="9735503" y="4016405"/>
            <a:ext cx="1947559" cy="957073"/>
          </a:xfrm>
          <a:prstGeom prst="rect">
            <a:avLst/>
          </a:prstGeom>
          <a:noFill/>
        </p:spPr>
      </p:pic>
      <p:pic>
        <p:nvPicPr>
          <p:cNvPr id="1034" name="Picture 10" descr="Wepik Logo PNG vector in SVG, PDF, AI, CDR format"/>
          <p:cNvPicPr>
            <a:picLocks noChangeAspect="1" noChangeArrowheads="1"/>
          </p:cNvPicPr>
          <p:nvPr/>
        </p:nvPicPr>
        <p:blipFill>
          <a:blip r:embed="rId16" cstate="print"/>
          <a:srcRect t="33746" b="33453"/>
          <a:stretch>
            <a:fillRect/>
          </a:stretch>
        </p:blipFill>
        <p:spPr bwMode="auto">
          <a:xfrm>
            <a:off x="9012496" y="5114656"/>
            <a:ext cx="2460034" cy="60566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Группа 24"/>
          <p:cNvGrpSpPr/>
          <p:nvPr/>
        </p:nvGrpSpPr>
        <p:grpSpPr>
          <a:xfrm>
            <a:off x="0" y="0"/>
            <a:ext cx="12192000" cy="6858000"/>
            <a:chOff x="0" y="0"/>
            <a:chExt cx="12192000" cy="6858000"/>
          </a:xfrm>
        </p:grpSpPr>
        <p:pic>
          <p:nvPicPr>
            <p:cNvPr id="26" name="Рисунок 25"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27" name="Рисунок 26"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sp>
        <p:nvSpPr>
          <p:cNvPr id="2" name="TextBox 1"/>
          <p:cNvSpPr txBox="1"/>
          <p:nvPr/>
        </p:nvSpPr>
        <p:spPr>
          <a:xfrm>
            <a:off x="4474062" y="1400590"/>
            <a:ext cx="5880679" cy="64633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«Секрети» навчання           </a:t>
            </a:r>
            <a:endPar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TextBox 2"/>
          <p:cNvSpPr txBox="1"/>
          <p:nvPr/>
        </p:nvSpPr>
        <p:spPr>
          <a:xfrm>
            <a:off x="7221731" y="2349608"/>
            <a:ext cx="1540230" cy="400110"/>
          </a:xfrm>
          <a:prstGeom prst="rect">
            <a:avLst/>
          </a:prstGeom>
          <a:noFill/>
        </p:spPr>
        <p:txBody>
          <a:bodyPr wrap="none" rtlCol="0">
            <a:spAutoFit/>
          </a:bodyPr>
          <a:lstStyle/>
          <a:p>
            <a:r>
              <a:rPr lang="uk-UA" sz="2000" b="1" dirty="0" smtClean="0">
                <a:solidFill>
                  <a:srgbClr val="FF0000"/>
                </a:solidFill>
              </a:rPr>
              <a:t>Заохочення </a:t>
            </a:r>
            <a:endParaRPr lang="ru-RU" sz="2000" b="1" dirty="0">
              <a:solidFill>
                <a:srgbClr val="FF0000"/>
              </a:solidFill>
            </a:endParaRPr>
          </a:p>
        </p:txBody>
      </p:sp>
      <p:sp>
        <p:nvSpPr>
          <p:cNvPr id="4" name="TextBox 3"/>
          <p:cNvSpPr txBox="1"/>
          <p:nvPr/>
        </p:nvSpPr>
        <p:spPr>
          <a:xfrm>
            <a:off x="4777109" y="4965009"/>
            <a:ext cx="3236784" cy="400110"/>
          </a:xfrm>
          <a:prstGeom prst="rect">
            <a:avLst/>
          </a:prstGeom>
          <a:noFill/>
        </p:spPr>
        <p:txBody>
          <a:bodyPr wrap="none" rtlCol="0">
            <a:spAutoFit/>
          </a:bodyPr>
          <a:lstStyle/>
          <a:p>
            <a:r>
              <a:rPr lang="uk-UA" sz="2000" b="1" dirty="0" smtClean="0">
                <a:solidFill>
                  <a:srgbClr val="0070C0"/>
                </a:solidFill>
              </a:rPr>
              <a:t>Навчально-пізнавальна гра</a:t>
            </a:r>
            <a:endParaRPr lang="ru-RU" sz="2000" b="1" dirty="0">
              <a:solidFill>
                <a:srgbClr val="0070C0"/>
              </a:solidFill>
            </a:endParaRPr>
          </a:p>
        </p:txBody>
      </p:sp>
      <p:sp>
        <p:nvSpPr>
          <p:cNvPr id="5" name="TextBox 4"/>
          <p:cNvSpPr txBox="1"/>
          <p:nvPr/>
        </p:nvSpPr>
        <p:spPr>
          <a:xfrm>
            <a:off x="489916" y="2319105"/>
            <a:ext cx="3009157" cy="400110"/>
          </a:xfrm>
          <a:prstGeom prst="rect">
            <a:avLst/>
          </a:prstGeom>
          <a:noFill/>
        </p:spPr>
        <p:txBody>
          <a:bodyPr wrap="none" rtlCol="0">
            <a:spAutoFit/>
          </a:bodyPr>
          <a:lstStyle/>
          <a:p>
            <a:r>
              <a:rPr lang="uk-UA" sz="2000" b="1" dirty="0" smtClean="0">
                <a:solidFill>
                  <a:srgbClr val="002060"/>
                </a:solidFill>
              </a:rPr>
              <a:t>Створення ситуації успіху</a:t>
            </a:r>
            <a:endParaRPr lang="ru-RU" sz="2000" b="1" dirty="0">
              <a:solidFill>
                <a:srgbClr val="002060"/>
              </a:solidFill>
            </a:endParaRPr>
          </a:p>
        </p:txBody>
      </p:sp>
      <p:sp>
        <p:nvSpPr>
          <p:cNvPr id="7" name="TextBox 6"/>
          <p:cNvSpPr txBox="1"/>
          <p:nvPr/>
        </p:nvSpPr>
        <p:spPr>
          <a:xfrm>
            <a:off x="7835553" y="3270385"/>
            <a:ext cx="2345642" cy="369332"/>
          </a:xfrm>
          <a:prstGeom prst="rect">
            <a:avLst/>
          </a:prstGeom>
          <a:noFill/>
        </p:spPr>
        <p:txBody>
          <a:bodyPr wrap="none" rtlCol="0">
            <a:spAutoFit/>
          </a:bodyPr>
          <a:lstStyle/>
          <a:p>
            <a:r>
              <a:rPr lang="uk-UA" b="1" dirty="0" smtClean="0">
                <a:solidFill>
                  <a:srgbClr val="00B050"/>
                </a:solidFill>
              </a:rPr>
              <a:t>Пізнавальний інтерес</a:t>
            </a:r>
            <a:endParaRPr lang="ru-RU" b="1" dirty="0">
              <a:solidFill>
                <a:srgbClr val="00B050"/>
              </a:solidFill>
            </a:endParaRPr>
          </a:p>
        </p:txBody>
      </p:sp>
      <p:sp>
        <p:nvSpPr>
          <p:cNvPr id="8" name="TextBox 7"/>
          <p:cNvSpPr txBox="1"/>
          <p:nvPr/>
        </p:nvSpPr>
        <p:spPr>
          <a:xfrm>
            <a:off x="4482040" y="3111716"/>
            <a:ext cx="3322513" cy="369332"/>
          </a:xfrm>
          <a:prstGeom prst="rect">
            <a:avLst/>
          </a:prstGeom>
          <a:noFill/>
        </p:spPr>
        <p:txBody>
          <a:bodyPr wrap="none" rtlCol="0">
            <a:spAutoFit/>
          </a:bodyPr>
          <a:lstStyle/>
          <a:p>
            <a:r>
              <a:rPr lang="uk-UA" b="1" dirty="0" smtClean="0">
                <a:solidFill>
                  <a:srgbClr val="7030A0"/>
                </a:solidFill>
              </a:rPr>
              <a:t>Створення проблемної ситуації</a:t>
            </a:r>
            <a:endParaRPr lang="ru-RU" b="1" dirty="0">
              <a:solidFill>
                <a:srgbClr val="7030A0"/>
              </a:solidFill>
            </a:endParaRPr>
          </a:p>
        </p:txBody>
      </p:sp>
      <p:sp>
        <p:nvSpPr>
          <p:cNvPr id="9" name="TextBox 8"/>
          <p:cNvSpPr txBox="1"/>
          <p:nvPr/>
        </p:nvSpPr>
        <p:spPr>
          <a:xfrm>
            <a:off x="2950401" y="3685744"/>
            <a:ext cx="4791248" cy="369332"/>
          </a:xfrm>
          <a:prstGeom prst="rect">
            <a:avLst/>
          </a:prstGeom>
          <a:noFill/>
        </p:spPr>
        <p:txBody>
          <a:bodyPr wrap="none" rtlCol="0">
            <a:spAutoFit/>
          </a:bodyPr>
          <a:lstStyle/>
          <a:p>
            <a:r>
              <a:rPr lang="uk-UA" b="1" dirty="0" smtClean="0">
                <a:solidFill>
                  <a:srgbClr val="00B0F0"/>
                </a:solidFill>
              </a:rPr>
              <a:t>Спонука до пошуку альтернативних вирішень</a:t>
            </a:r>
            <a:endParaRPr lang="ru-RU" b="1" dirty="0">
              <a:solidFill>
                <a:srgbClr val="00B0F0"/>
              </a:solidFill>
            </a:endParaRPr>
          </a:p>
        </p:txBody>
      </p:sp>
      <p:sp>
        <p:nvSpPr>
          <p:cNvPr id="10" name="TextBox 9"/>
          <p:cNvSpPr txBox="1"/>
          <p:nvPr/>
        </p:nvSpPr>
        <p:spPr>
          <a:xfrm>
            <a:off x="4589039" y="4190263"/>
            <a:ext cx="3659079" cy="400110"/>
          </a:xfrm>
          <a:prstGeom prst="rect">
            <a:avLst/>
          </a:prstGeom>
          <a:noFill/>
        </p:spPr>
        <p:txBody>
          <a:bodyPr wrap="none" rtlCol="0">
            <a:spAutoFit/>
          </a:bodyPr>
          <a:lstStyle/>
          <a:p>
            <a:r>
              <a:rPr lang="uk-UA" sz="2000" b="1" dirty="0" smtClean="0">
                <a:solidFill>
                  <a:schemeClr val="accent5">
                    <a:lumMod val="75000"/>
                  </a:schemeClr>
                </a:solidFill>
              </a:rPr>
              <a:t>Використання творчих завдань</a:t>
            </a:r>
            <a:endParaRPr lang="ru-RU" sz="2000" b="1" dirty="0">
              <a:solidFill>
                <a:schemeClr val="accent5">
                  <a:lumMod val="75000"/>
                </a:schemeClr>
              </a:solidFill>
            </a:endParaRPr>
          </a:p>
        </p:txBody>
      </p:sp>
      <p:sp>
        <p:nvSpPr>
          <p:cNvPr id="11" name="TextBox 10"/>
          <p:cNvSpPr txBox="1"/>
          <p:nvPr/>
        </p:nvSpPr>
        <p:spPr>
          <a:xfrm>
            <a:off x="528972" y="4689438"/>
            <a:ext cx="2342308" cy="707886"/>
          </a:xfrm>
          <a:prstGeom prst="rect">
            <a:avLst/>
          </a:prstGeom>
          <a:noFill/>
        </p:spPr>
        <p:txBody>
          <a:bodyPr wrap="none" rtlCol="0">
            <a:spAutoFit/>
          </a:bodyPr>
          <a:lstStyle/>
          <a:p>
            <a:r>
              <a:rPr lang="uk-UA" sz="2000" b="1" dirty="0" smtClean="0">
                <a:solidFill>
                  <a:schemeClr val="accent2">
                    <a:lumMod val="75000"/>
                  </a:schemeClr>
                </a:solidFill>
              </a:rPr>
              <a:t>Створення ситуації </a:t>
            </a:r>
          </a:p>
          <a:p>
            <a:r>
              <a:rPr lang="uk-UA" sz="2000" b="1" dirty="0" smtClean="0">
                <a:solidFill>
                  <a:schemeClr val="accent2">
                    <a:lumMod val="75000"/>
                  </a:schemeClr>
                </a:solidFill>
              </a:rPr>
              <a:t>взаємодопомоги</a:t>
            </a:r>
            <a:endParaRPr lang="ru-RU" sz="2000" b="1" dirty="0">
              <a:solidFill>
                <a:schemeClr val="accent2">
                  <a:lumMod val="75000"/>
                </a:schemeClr>
              </a:solidFill>
            </a:endParaRPr>
          </a:p>
        </p:txBody>
      </p:sp>
      <p:grpSp>
        <p:nvGrpSpPr>
          <p:cNvPr id="6" name="Group 3">
            <a:extLst>
              <a:ext uri="{FF2B5EF4-FFF2-40B4-BE49-F238E27FC236}">
                <a16:creationId xmlns="" xmlns:a16="http://schemas.microsoft.com/office/drawing/2014/main" id="{2334503A-A207-4840-9877-8BC3C778C799}"/>
              </a:ext>
            </a:extLst>
          </p:cNvPr>
          <p:cNvGrpSpPr/>
          <p:nvPr/>
        </p:nvGrpSpPr>
        <p:grpSpPr>
          <a:xfrm>
            <a:off x="946347" y="0"/>
            <a:ext cx="1288852" cy="1188639"/>
            <a:chOff x="911545" y="1859361"/>
            <a:chExt cx="1146410" cy="992639"/>
          </a:xfrm>
        </p:grpSpPr>
        <p:grpSp>
          <p:nvGrpSpPr>
            <p:cNvPr id="12" name="Group 52">
              <a:extLst>
                <a:ext uri="{FF2B5EF4-FFF2-40B4-BE49-F238E27FC236}">
                  <a16:creationId xmlns="" xmlns:a16="http://schemas.microsoft.com/office/drawing/2014/main" id="{47A0DAC4-577B-4580-B242-CCF8287FE333}"/>
                </a:ext>
              </a:extLst>
            </p:cNvPr>
            <p:cNvGrpSpPr/>
            <p:nvPr/>
          </p:nvGrpSpPr>
          <p:grpSpPr>
            <a:xfrm>
              <a:off x="1044295" y="1859361"/>
              <a:ext cx="1013660" cy="992639"/>
              <a:chOff x="368100" y="1681449"/>
              <a:chExt cx="1125418" cy="1102079"/>
            </a:xfrm>
          </p:grpSpPr>
          <p:sp>
            <p:nvSpPr>
              <p:cNvPr id="22" name="Arrow: Pentagon 48">
                <a:extLst>
                  <a:ext uri="{FF2B5EF4-FFF2-40B4-BE49-F238E27FC236}">
                    <a16:creationId xmlns="" xmlns:a16="http://schemas.microsoft.com/office/drawing/2014/main" id="{2A37E57C-BCC4-4950-88C9-E163262EED0F}"/>
                  </a:ext>
                </a:extLst>
              </p:cNvPr>
              <p:cNvSpPr/>
              <p:nvPr/>
            </p:nvSpPr>
            <p:spPr>
              <a:xfrm>
                <a:off x="368102" y="1681449"/>
                <a:ext cx="1125416" cy="1036093"/>
              </a:xfrm>
              <a:prstGeom prst="homePlate">
                <a:avLst/>
              </a:prstGeom>
              <a:gradFill flip="none" rotWithShape="1">
                <a:gsLst>
                  <a:gs pos="0">
                    <a:srgbClr val="00CC99"/>
                  </a:gs>
                  <a:gs pos="100000">
                    <a:srgbClr val="006666"/>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49">
                <a:extLst>
                  <a:ext uri="{FF2B5EF4-FFF2-40B4-BE49-F238E27FC236}">
                    <a16:creationId xmlns="" xmlns:a16="http://schemas.microsoft.com/office/drawing/2014/main" id="{BDC1B122-CAC1-4C05-B4ED-E522B56517B1}"/>
                  </a:ext>
                </a:extLst>
              </p:cNvPr>
              <p:cNvSpPr/>
              <p:nvPr/>
            </p:nvSpPr>
            <p:spPr>
              <a:xfrm flipH="1" flipV="1">
                <a:off x="368100" y="2717542"/>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 xmlns:a16="http://schemas.microsoft.com/office/drawing/2014/main" id="{82231D5C-374F-4FDD-B1FF-4458D376EE22}"/>
                </a:ext>
              </a:extLst>
            </p:cNvPr>
            <p:cNvSpPr txBox="1"/>
            <p:nvPr/>
          </p:nvSpPr>
          <p:spPr>
            <a:xfrm>
              <a:off x="911545" y="2110246"/>
              <a:ext cx="975646" cy="385539"/>
            </a:xfrm>
            <a:prstGeom prst="rect">
              <a:avLst/>
            </a:prstGeom>
            <a:noFill/>
          </p:spPr>
          <p:txBody>
            <a:bodyPr wrap="square" rtlCol="0">
              <a:spAutoFit/>
            </a:bodyPr>
            <a:lstStyle/>
            <a:p>
              <a:pPr algn="ctr"/>
              <a:r>
                <a:rPr lang="en-US" sz="2400" dirty="0">
                  <a:solidFill>
                    <a:schemeClr val="bg1"/>
                  </a:solidFill>
                  <a:latin typeface="Oswald" panose="02000503000000000000" pitchFamily="2" charset="0"/>
                </a:rPr>
                <a:t>02</a:t>
              </a:r>
            </a:p>
          </p:txBody>
        </p:sp>
      </p:grpSp>
      <p:sp>
        <p:nvSpPr>
          <p:cNvPr id="24" name="TextBox 23">
            <a:extLst>
              <a:ext uri="{FF2B5EF4-FFF2-40B4-BE49-F238E27FC236}">
                <a16:creationId xmlns="" xmlns:a16="http://schemas.microsoft.com/office/drawing/2014/main" id="{477C0EF2-3745-436F-A2D5-707A7B2C5EDD}"/>
              </a:ext>
            </a:extLst>
          </p:cNvPr>
          <p:cNvSpPr txBox="1"/>
          <p:nvPr/>
        </p:nvSpPr>
        <p:spPr>
          <a:xfrm>
            <a:off x="2431779" y="226357"/>
            <a:ext cx="4097015" cy="584775"/>
          </a:xfrm>
          <a:prstGeom prst="rect">
            <a:avLst/>
          </a:prstGeom>
          <a:noFill/>
        </p:spPr>
        <p:txBody>
          <a:bodyPr wrap="square" rtlCol="0">
            <a:spAutoFit/>
          </a:bodyPr>
          <a:lstStyle/>
          <a:p>
            <a:r>
              <a:rPr lang="uk-UA" sz="3200" dirty="0">
                <a:solidFill>
                  <a:schemeClr val="bg1"/>
                </a:solidFill>
                <a:latin typeface="Oswald" panose="02000503000000000000" pitchFamily="2" charset="0"/>
              </a:rPr>
              <a:t>Методична робота</a:t>
            </a:r>
            <a:endParaRPr lang="en-US" sz="3200" dirty="0">
              <a:solidFill>
                <a:schemeClr val="bg1"/>
              </a:solidFill>
              <a:latin typeface="Oswald" panose="02000503000000000000" pitchFamily="2" charset="0"/>
            </a:endParaRPr>
          </a:p>
        </p:txBody>
      </p:sp>
      <p:pic>
        <p:nvPicPr>
          <p:cNvPr id="28" name="Рисунок 27" descr="pngegg.png"/>
          <p:cNvPicPr>
            <a:picLocks noChangeAspect="1"/>
          </p:cNvPicPr>
          <p:nvPr/>
        </p:nvPicPr>
        <p:blipFill>
          <a:blip r:embed="rId4" cstate="print"/>
          <a:stretch>
            <a:fillRect/>
          </a:stretch>
        </p:blipFill>
        <p:spPr>
          <a:xfrm>
            <a:off x="3413443" y="1102798"/>
            <a:ext cx="1835892" cy="2131468"/>
          </a:xfrm>
          <a:prstGeom prst="rect">
            <a:avLst/>
          </a:prstGeom>
        </p:spPr>
      </p:pic>
      <p:pic>
        <p:nvPicPr>
          <p:cNvPr id="29" name="Рисунок 28" descr="pngwing.com (2) - копия.png"/>
          <p:cNvPicPr>
            <a:picLocks noChangeAspect="1"/>
          </p:cNvPicPr>
          <p:nvPr/>
        </p:nvPicPr>
        <p:blipFill>
          <a:blip r:embed="rId5" cstate="print"/>
          <a:stretch>
            <a:fillRect/>
          </a:stretch>
        </p:blipFill>
        <p:spPr>
          <a:xfrm>
            <a:off x="9099264" y="1641090"/>
            <a:ext cx="2330736" cy="1453797"/>
          </a:xfrm>
          <a:prstGeom prst="rect">
            <a:avLst/>
          </a:prstGeom>
        </p:spPr>
      </p:pic>
      <p:pic>
        <p:nvPicPr>
          <p:cNvPr id="30" name="Рисунок 29" descr="pngwing.com (2).png"/>
          <p:cNvPicPr>
            <a:picLocks noChangeAspect="1"/>
          </p:cNvPicPr>
          <p:nvPr/>
        </p:nvPicPr>
        <p:blipFill>
          <a:blip r:embed="rId6" cstate="print"/>
          <a:stretch>
            <a:fillRect/>
          </a:stretch>
        </p:blipFill>
        <p:spPr>
          <a:xfrm>
            <a:off x="8064136" y="3670758"/>
            <a:ext cx="3461640" cy="3461640"/>
          </a:xfrm>
          <a:prstGeom prst="rect">
            <a:avLst/>
          </a:prstGeom>
        </p:spPr>
      </p:pic>
      <p:pic>
        <p:nvPicPr>
          <p:cNvPr id="31" name="Рисунок 30" descr="pngwing.com (9) - копия.png"/>
          <p:cNvPicPr>
            <a:picLocks noChangeAspect="1"/>
          </p:cNvPicPr>
          <p:nvPr/>
        </p:nvPicPr>
        <p:blipFill>
          <a:blip r:embed="rId7" cstate="print"/>
          <a:stretch>
            <a:fillRect/>
          </a:stretch>
        </p:blipFill>
        <p:spPr>
          <a:xfrm>
            <a:off x="530279" y="3301041"/>
            <a:ext cx="2266096" cy="1324840"/>
          </a:xfrm>
          <a:prstGeom prst="rect">
            <a:avLst/>
          </a:prstGeom>
        </p:spPr>
      </p:pic>
    </p:spTree>
    <p:extLst>
      <p:ext uri="{BB962C8B-B14F-4D97-AF65-F5344CB8AC3E}">
        <p14:creationId xmlns:p14="http://schemas.microsoft.com/office/powerpoint/2010/main" val="184998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Группа 15"/>
          <p:cNvGrpSpPr/>
          <p:nvPr/>
        </p:nvGrpSpPr>
        <p:grpSpPr>
          <a:xfrm>
            <a:off x="0" y="0"/>
            <a:ext cx="12192000" cy="6858000"/>
            <a:chOff x="0" y="0"/>
            <a:chExt cx="12192000" cy="6858000"/>
          </a:xfrm>
        </p:grpSpPr>
        <p:pic>
          <p:nvPicPr>
            <p:cNvPr id="17" name="Рисунок 16"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18" name="Рисунок 17"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grpSp>
        <p:nvGrpSpPr>
          <p:cNvPr id="4" name="Group 5">
            <a:extLst>
              <a:ext uri="{FF2B5EF4-FFF2-40B4-BE49-F238E27FC236}">
                <a16:creationId xmlns="" xmlns:a16="http://schemas.microsoft.com/office/drawing/2014/main" id="{E47336D0-94F2-4C12-9BDF-C862A36BA2D4}"/>
              </a:ext>
            </a:extLst>
          </p:cNvPr>
          <p:cNvGrpSpPr/>
          <p:nvPr/>
        </p:nvGrpSpPr>
        <p:grpSpPr>
          <a:xfrm>
            <a:off x="709283" y="153854"/>
            <a:ext cx="1153941" cy="992639"/>
            <a:chOff x="904014" y="2930909"/>
            <a:chExt cx="1153941" cy="992639"/>
          </a:xfrm>
        </p:grpSpPr>
        <p:grpSp>
          <p:nvGrpSpPr>
            <p:cNvPr id="5" name="Group 53">
              <a:extLst>
                <a:ext uri="{FF2B5EF4-FFF2-40B4-BE49-F238E27FC236}">
                  <a16:creationId xmlns="" xmlns:a16="http://schemas.microsoft.com/office/drawing/2014/main" id="{761BB7A1-E052-4DFC-958B-8D7B05792D48}"/>
                </a:ext>
              </a:extLst>
            </p:cNvPr>
            <p:cNvGrpSpPr/>
            <p:nvPr/>
          </p:nvGrpSpPr>
          <p:grpSpPr>
            <a:xfrm>
              <a:off x="1044295" y="2930909"/>
              <a:ext cx="1013660" cy="992639"/>
              <a:chOff x="368100" y="1681449"/>
              <a:chExt cx="1125418" cy="1102079"/>
            </a:xfrm>
          </p:grpSpPr>
          <p:sp>
            <p:nvSpPr>
              <p:cNvPr id="7" name="Arrow: Pentagon 54">
                <a:extLst>
                  <a:ext uri="{FF2B5EF4-FFF2-40B4-BE49-F238E27FC236}">
                    <a16:creationId xmlns="" xmlns:a16="http://schemas.microsoft.com/office/drawing/2014/main" id="{D2E0EA08-37FF-4DBB-86F2-FB105A27D038}"/>
                  </a:ext>
                </a:extLst>
              </p:cNvPr>
              <p:cNvSpPr/>
              <p:nvPr/>
            </p:nvSpPr>
            <p:spPr>
              <a:xfrm>
                <a:off x="368102" y="1681449"/>
                <a:ext cx="1125416" cy="1036093"/>
              </a:xfrm>
              <a:prstGeom prst="homePlate">
                <a:avLst/>
              </a:prstGeom>
              <a:gradFill flip="none" rotWithShape="1">
                <a:gsLst>
                  <a:gs pos="0">
                    <a:srgbClr val="3333FF"/>
                  </a:gs>
                  <a:gs pos="100000">
                    <a:srgbClr val="003399"/>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55">
                <a:extLst>
                  <a:ext uri="{FF2B5EF4-FFF2-40B4-BE49-F238E27FC236}">
                    <a16:creationId xmlns="" xmlns:a16="http://schemas.microsoft.com/office/drawing/2014/main" id="{E7729B11-9B65-4B6D-8EDC-9A1036F038CB}"/>
                  </a:ext>
                </a:extLst>
              </p:cNvPr>
              <p:cNvSpPr/>
              <p:nvPr/>
            </p:nvSpPr>
            <p:spPr>
              <a:xfrm flipH="1" flipV="1">
                <a:off x="368100" y="2717542"/>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 xmlns:a16="http://schemas.microsoft.com/office/drawing/2014/main" id="{08AF2585-1BBA-49CD-BEBF-E91EE0AFE999}"/>
                </a:ext>
              </a:extLst>
            </p:cNvPr>
            <p:cNvSpPr txBox="1"/>
            <p:nvPr/>
          </p:nvSpPr>
          <p:spPr>
            <a:xfrm>
              <a:off x="904014" y="3146522"/>
              <a:ext cx="975645" cy="369332"/>
            </a:xfrm>
            <a:prstGeom prst="rect">
              <a:avLst/>
            </a:prstGeom>
            <a:noFill/>
          </p:spPr>
          <p:txBody>
            <a:bodyPr wrap="square" rtlCol="0">
              <a:spAutoFit/>
            </a:bodyPr>
            <a:lstStyle/>
            <a:p>
              <a:pPr algn="ctr"/>
              <a:r>
                <a:rPr lang="en-US" dirty="0">
                  <a:solidFill>
                    <a:schemeClr val="bg1"/>
                  </a:solidFill>
                  <a:latin typeface="Oswald" panose="02000503000000000000" pitchFamily="2" charset="0"/>
                </a:rPr>
                <a:t>03</a:t>
              </a:r>
            </a:p>
          </p:txBody>
        </p:sp>
      </p:grpSp>
      <p:sp>
        <p:nvSpPr>
          <p:cNvPr id="9" name="TextBox 8">
            <a:extLst>
              <a:ext uri="{FF2B5EF4-FFF2-40B4-BE49-F238E27FC236}">
                <a16:creationId xmlns="" xmlns:a16="http://schemas.microsoft.com/office/drawing/2014/main" id="{51C51B8E-8766-4CE1-9330-5F8ECCE74797}"/>
              </a:ext>
            </a:extLst>
          </p:cNvPr>
          <p:cNvSpPr txBox="1"/>
          <p:nvPr/>
        </p:nvSpPr>
        <p:spPr>
          <a:xfrm>
            <a:off x="1830645" y="247798"/>
            <a:ext cx="5941761" cy="523220"/>
          </a:xfrm>
          <a:prstGeom prst="rect">
            <a:avLst/>
          </a:prstGeom>
          <a:noFill/>
        </p:spPr>
        <p:txBody>
          <a:bodyPr wrap="square" rtlCol="0">
            <a:spAutoFit/>
          </a:bodyPr>
          <a:lstStyle/>
          <a:p>
            <a:pPr algn="ctr"/>
            <a:r>
              <a:rPr lang="uk-UA" sz="2800" dirty="0">
                <a:solidFill>
                  <a:schemeClr val="bg1"/>
                </a:solidFill>
                <a:latin typeface="Oswald" panose="02000503000000000000" pitchFamily="2" charset="0"/>
              </a:rPr>
              <a:t>Дистанційні </a:t>
            </a:r>
            <a:r>
              <a:rPr lang="uk-UA" sz="2800" dirty="0" smtClean="0">
                <a:solidFill>
                  <a:schemeClr val="bg1"/>
                </a:solidFill>
                <a:latin typeface="Oswald" panose="02000503000000000000" pitchFamily="2" charset="0"/>
              </a:rPr>
              <a:t>заняття</a:t>
            </a:r>
            <a:endParaRPr lang="en-US" sz="2800" dirty="0">
              <a:solidFill>
                <a:schemeClr val="bg1"/>
              </a:solidFill>
              <a:latin typeface="Oswald" panose="02000503000000000000" pitchFamily="2" charset="0"/>
            </a:endParaRPr>
          </a:p>
        </p:txBody>
      </p:sp>
      <p:sp>
        <p:nvSpPr>
          <p:cNvPr id="82946" name="AutoShape 2" descr="http://vyznycaschool.at.ua/metodychna/vikoristanja_ikt_u_pidgotovci_do_zno.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5" name="Заголовок 1"/>
          <p:cNvSpPr>
            <a:spLocks noGrp="1"/>
          </p:cNvSpPr>
          <p:nvPr>
            <p:ph type="title"/>
          </p:nvPr>
        </p:nvSpPr>
        <p:spPr>
          <a:xfrm>
            <a:off x="514152" y="1086603"/>
            <a:ext cx="8201250" cy="749499"/>
          </a:xfrm>
        </p:spPr>
        <p:txBody>
          <a:bodyPr>
            <a:noAutofit/>
          </a:bodyPr>
          <a:lstStyle/>
          <a:p>
            <a:r>
              <a:rPr lang="ru-RU" sz="2000" b="1" dirty="0" err="1" smtClean="0">
                <a:solidFill>
                  <a:srgbClr val="000000"/>
                </a:solidFill>
                <a:latin typeface="ProximaNova" charset="0"/>
                <a:ea typeface="Times New Roman" pitchFamily="18" charset="0"/>
                <a:cs typeface="Times New Roman" pitchFamily="18" charset="0"/>
              </a:rPr>
              <a:t>Особливості</a:t>
            </a:r>
            <a:r>
              <a:rPr lang="ru-RU" sz="2000" b="1" dirty="0" smtClean="0">
                <a:solidFill>
                  <a:srgbClr val="000000"/>
                </a:solidFill>
                <a:latin typeface="ProximaNova" charset="0"/>
                <a:ea typeface="Times New Roman" pitchFamily="18" charset="0"/>
                <a:cs typeface="Times New Roman" pitchFamily="18" charset="0"/>
              </a:rPr>
              <a:t> </a:t>
            </a:r>
            <a:r>
              <a:rPr lang="ru-RU" sz="2000" b="1" dirty="0" err="1" smtClean="0">
                <a:solidFill>
                  <a:srgbClr val="000000"/>
                </a:solidFill>
                <a:latin typeface="ProximaNova" charset="0"/>
                <a:ea typeface="Times New Roman" pitchFamily="18" charset="0"/>
                <a:cs typeface="Times New Roman" pitchFamily="18" charset="0"/>
              </a:rPr>
              <a:t>роботи</a:t>
            </a:r>
            <a:r>
              <a:rPr lang="ru-RU" sz="2000" b="1" dirty="0" smtClean="0">
                <a:solidFill>
                  <a:srgbClr val="000000"/>
                </a:solidFill>
                <a:latin typeface="ProximaNova" charset="0"/>
                <a:ea typeface="Times New Roman" pitchFamily="18" charset="0"/>
                <a:cs typeface="Times New Roman" pitchFamily="18" charset="0"/>
              </a:rPr>
              <a:t> </a:t>
            </a:r>
            <a:r>
              <a:rPr lang="ru-RU" sz="2000" b="1" dirty="0" err="1" smtClean="0">
                <a:solidFill>
                  <a:srgbClr val="000000"/>
                </a:solidFill>
                <a:latin typeface="ProximaNova" charset="0"/>
                <a:ea typeface="Times New Roman" pitchFamily="18" charset="0"/>
                <a:cs typeface="Times New Roman" pitchFamily="18" charset="0"/>
              </a:rPr>
              <a:t>під</a:t>
            </a:r>
            <a:r>
              <a:rPr lang="ru-RU" sz="2000" b="1" dirty="0" smtClean="0">
                <a:solidFill>
                  <a:srgbClr val="000000"/>
                </a:solidFill>
                <a:latin typeface="ProximaNova" charset="0"/>
                <a:ea typeface="Times New Roman" pitchFamily="18" charset="0"/>
                <a:cs typeface="Times New Roman" pitchFamily="18" charset="0"/>
              </a:rPr>
              <a:t> час ДН</a:t>
            </a:r>
            <a:endParaRPr lang="ru-RU" sz="2000" b="1" dirty="0"/>
          </a:p>
        </p:txBody>
      </p:sp>
      <p:sp>
        <p:nvSpPr>
          <p:cNvPr id="19" name="Rectangle 1"/>
          <p:cNvSpPr>
            <a:spLocks noChangeArrowheads="1"/>
          </p:cNvSpPr>
          <p:nvPr/>
        </p:nvSpPr>
        <p:spPr bwMode="auto">
          <a:xfrm>
            <a:off x="1136740" y="1726896"/>
            <a:ext cx="10428725" cy="28007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0850" algn="just" fontAlgn="base">
              <a:spcBef>
                <a:spcPct val="0"/>
              </a:spcBef>
              <a:spcAft>
                <a:spcPct val="0"/>
              </a:spcAft>
              <a:buFontTx/>
              <a:buChar char="•"/>
              <a:tabLst>
                <a:tab pos="457200" algn="l"/>
              </a:tabLst>
            </a:pPr>
            <a:r>
              <a:rPr lang="ru-RU" sz="1600" dirty="0" err="1" smtClean="0">
                <a:solidFill>
                  <a:srgbClr val="C00000"/>
                </a:solidFill>
                <a:ea typeface="Times New Roman" pitchFamily="18" charset="0"/>
                <a:cs typeface="Times New Roman" pitchFamily="18" charset="0"/>
              </a:rPr>
              <a:t>Ігрова</a:t>
            </a:r>
            <a:r>
              <a:rPr lang="ru-RU" sz="1600" dirty="0" smtClean="0">
                <a:solidFill>
                  <a:srgbClr val="C00000"/>
                </a:solidFill>
                <a:ea typeface="Times New Roman" pitchFamily="18" charset="0"/>
                <a:cs typeface="Times New Roman" pitchFamily="18" charset="0"/>
              </a:rPr>
              <a:t> </a:t>
            </a:r>
            <a:r>
              <a:rPr lang="ru-RU" sz="1600" dirty="0" err="1" smtClean="0">
                <a:solidFill>
                  <a:srgbClr val="C00000"/>
                </a:solidFill>
                <a:ea typeface="Times New Roman" pitchFamily="18" charset="0"/>
                <a:cs typeface="Times New Roman" pitchFamily="18" charset="0"/>
              </a:rPr>
              <a:t>діяльність</a:t>
            </a:r>
            <a:r>
              <a:rPr lang="ru-RU" sz="1600" dirty="0" smtClean="0">
                <a:solidFill>
                  <a:srgbClr val="C00000"/>
                </a:solidFill>
                <a:ea typeface="Times New Roman" pitchFamily="18" charset="0"/>
                <a:cs typeface="Times New Roman" pitchFamily="18" charset="0"/>
              </a:rPr>
              <a:t>: </a:t>
            </a:r>
            <a:r>
              <a:rPr lang="ru-RU" sz="1600" dirty="0" smtClean="0">
                <a:solidFill>
                  <a:srgbClr val="000000"/>
                </a:solidFill>
                <a:ea typeface="Times New Roman" pitchFamily="18" charset="0"/>
                <a:cs typeface="Times New Roman" pitchFamily="18" charset="0"/>
              </a:rPr>
              <a:t>проста </a:t>
            </a:r>
            <a:r>
              <a:rPr lang="ru-RU" sz="1600" dirty="0" err="1" smtClean="0">
                <a:solidFill>
                  <a:srgbClr val="000000"/>
                </a:solidFill>
                <a:ea typeface="Times New Roman" pitchFamily="18" charset="0"/>
                <a:cs typeface="Times New Roman" pitchFamily="18" charset="0"/>
              </a:rPr>
              <a:t>маніпуляція</a:t>
            </a:r>
            <a:r>
              <a:rPr lang="ru-RU" sz="1600" dirty="0" smtClean="0">
                <a:solidFill>
                  <a:srgbClr val="000000"/>
                </a:solidFill>
                <a:ea typeface="Times New Roman" pitchFamily="18" charset="0"/>
                <a:cs typeface="Times New Roman" pitchFamily="18" charset="0"/>
              </a:rPr>
              <a:t> предметами (крутить </a:t>
            </a:r>
            <a:r>
              <a:rPr lang="ru-RU" sz="1600" dirty="0" err="1" smtClean="0">
                <a:solidFill>
                  <a:srgbClr val="000000"/>
                </a:solidFill>
                <a:ea typeface="Times New Roman" pitchFamily="18" charset="0"/>
                <a:cs typeface="Times New Roman" pitchFamily="18" charset="0"/>
              </a:rPr>
              <a:t>м’яч</a:t>
            </a:r>
            <a:r>
              <a:rPr lang="ru-RU" sz="1600" dirty="0" smtClean="0">
                <a:solidFill>
                  <a:srgbClr val="000000"/>
                </a:solidFill>
                <a:ea typeface="Times New Roman" pitchFamily="18" charset="0"/>
                <a:cs typeface="Times New Roman" pitchFamily="18" charset="0"/>
              </a:rPr>
              <a:t> </a:t>
            </a:r>
            <a:r>
              <a:rPr lang="ru-RU" sz="1600" dirty="0" err="1" smtClean="0">
                <a:solidFill>
                  <a:srgbClr val="000000"/>
                </a:solidFill>
                <a:ea typeface="Times New Roman" pitchFamily="18" charset="0"/>
                <a:cs typeface="Times New Roman" pitchFamily="18" charset="0"/>
              </a:rPr>
              <a:t>чи</a:t>
            </a:r>
            <a:r>
              <a:rPr lang="ru-RU" sz="1600" dirty="0" smtClean="0">
                <a:solidFill>
                  <a:srgbClr val="000000"/>
                </a:solidFill>
                <a:ea typeface="Times New Roman" pitchFamily="18" charset="0"/>
                <a:cs typeface="Times New Roman" pitchFamily="18" charset="0"/>
              </a:rPr>
              <a:t> колеса, </a:t>
            </a:r>
            <a:r>
              <a:rPr lang="ru-RU" sz="1600" dirty="0" err="1" smtClean="0">
                <a:solidFill>
                  <a:srgbClr val="000000"/>
                </a:solidFill>
                <a:ea typeface="Times New Roman" pitchFamily="18" charset="0"/>
                <a:cs typeface="Times New Roman" pitchFamily="18" charset="0"/>
              </a:rPr>
              <a:t>вибудовує</a:t>
            </a:r>
            <a:r>
              <a:rPr lang="ru-RU" sz="1600" dirty="0" smtClean="0">
                <a:solidFill>
                  <a:srgbClr val="000000"/>
                </a:solidFill>
                <a:ea typeface="Times New Roman" pitchFamily="18" charset="0"/>
                <a:cs typeface="Times New Roman" pitchFamily="18" charset="0"/>
              </a:rPr>
              <a:t> в </a:t>
            </a:r>
            <a:r>
              <a:rPr lang="ru-RU" sz="1600" dirty="0" err="1" smtClean="0">
                <a:solidFill>
                  <a:srgbClr val="000000"/>
                </a:solidFill>
                <a:ea typeface="Times New Roman" pitchFamily="18" charset="0"/>
                <a:cs typeface="Times New Roman" pitchFamily="18" charset="0"/>
              </a:rPr>
              <a:t>рядочок</a:t>
            </a:r>
            <a:r>
              <a:rPr lang="ru-RU" sz="1600" dirty="0" smtClean="0">
                <a:solidFill>
                  <a:srgbClr val="000000"/>
                </a:solidFill>
                <a:ea typeface="Times New Roman" pitchFamily="18" charset="0"/>
                <a:cs typeface="Times New Roman" pitchFamily="18" charset="0"/>
              </a:rPr>
              <a:t> </a:t>
            </a:r>
            <a:r>
              <a:rPr lang="ru-RU" sz="1600" dirty="0" err="1" smtClean="0">
                <a:solidFill>
                  <a:srgbClr val="000000"/>
                </a:solidFill>
                <a:ea typeface="Times New Roman" pitchFamily="18" charset="0"/>
                <a:cs typeface="Times New Roman" pitchFamily="18" charset="0"/>
              </a:rPr>
              <a:t>предмети</a:t>
            </a:r>
            <a:r>
              <a:rPr lang="ru-RU" sz="1600" dirty="0" smtClean="0">
                <a:solidFill>
                  <a:srgbClr val="000000"/>
                </a:solidFill>
                <a:ea typeface="Times New Roman" pitchFamily="18" charset="0"/>
                <a:cs typeface="Times New Roman" pitchFamily="18" charset="0"/>
              </a:rPr>
              <a:t> та </a:t>
            </a:r>
            <a:r>
              <a:rPr lang="ru-RU" sz="1600" dirty="0" err="1" smtClean="0">
                <a:solidFill>
                  <a:srgbClr val="000000"/>
                </a:solidFill>
                <a:ea typeface="Times New Roman" pitchFamily="18" charset="0"/>
                <a:cs typeface="Times New Roman" pitchFamily="18" charset="0"/>
              </a:rPr>
              <a:t>іграшки</a:t>
            </a:r>
            <a:r>
              <a:rPr lang="ru-RU" sz="1600" dirty="0" smtClean="0">
                <a:solidFill>
                  <a:srgbClr val="000000"/>
                </a:solidFill>
                <a:ea typeface="Times New Roman" pitchFamily="18" charset="0"/>
                <a:cs typeface="Times New Roman" pitchFamily="18" charset="0"/>
              </a:rPr>
              <a:t>). </a:t>
            </a:r>
            <a:endParaRPr kumimoji="0" lang="ru-RU" sz="1600" b="0" i="0" u="none" strike="noStrike" cap="none" normalizeH="0" baseline="0" dirty="0" smtClean="0">
              <a:ln>
                <a:noFill/>
              </a:ln>
              <a:solidFill>
                <a:srgbClr val="000000"/>
              </a:solidFill>
              <a:effectLst/>
              <a:ea typeface="Times New Roman" pitchFamily="18" charset="0"/>
              <a:cs typeface="Times New Roman" pitchFamily="18" charset="0"/>
            </a:endParaRPr>
          </a:p>
          <a:p>
            <a:pPr marL="0" marR="0" lvl="0" indent="450850" algn="just" defTabSz="914400" rtl="0" eaLnBrk="1" fontAlgn="base" latinLnBrk="0" hangingPunct="1">
              <a:lnSpc>
                <a:spcPct val="100000"/>
              </a:lnSpc>
              <a:spcBef>
                <a:spcPct val="0"/>
              </a:spcBef>
              <a:spcAft>
                <a:spcPct val="0"/>
              </a:spcAft>
              <a:buClrTx/>
              <a:buSzTx/>
              <a:buFontTx/>
              <a:buChar char="•"/>
              <a:tabLst>
                <a:tab pos="457200" algn="l"/>
              </a:tabLst>
            </a:pPr>
            <a:r>
              <a:rPr kumimoji="0" lang="ru-RU" sz="1600" b="0" i="0" u="none" strike="noStrike" cap="none" normalizeH="0" baseline="0" dirty="0" err="1" smtClean="0">
                <a:ln>
                  <a:noFill/>
                </a:ln>
                <a:solidFill>
                  <a:srgbClr val="000000"/>
                </a:solidFill>
                <a:effectLst/>
                <a:ea typeface="Times New Roman" pitchFamily="18" charset="0"/>
                <a:cs typeface="Times New Roman" pitchFamily="18" charset="0"/>
              </a:rPr>
              <a:t>Можна</a:t>
            </a: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 </a:t>
            </a:r>
            <a:r>
              <a:rPr kumimoji="0" lang="ru-RU" sz="1600" b="0" i="0" u="none" strike="noStrike" cap="none" normalizeH="0" baseline="0" dirty="0" err="1" smtClean="0">
                <a:ln>
                  <a:noFill/>
                </a:ln>
                <a:solidFill>
                  <a:srgbClr val="000000"/>
                </a:solidFill>
                <a:effectLst/>
                <a:ea typeface="Times New Roman" pitchFamily="18" charset="0"/>
                <a:cs typeface="Times New Roman" pitchFamily="18" charset="0"/>
              </a:rPr>
              <a:t>пропонувати</a:t>
            </a: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 батькам </a:t>
            </a:r>
            <a:r>
              <a:rPr kumimoji="0" lang="ru-RU" sz="1600" b="0" i="0" u="none" strike="noStrike" cap="none" normalizeH="0" baseline="0" dirty="0" err="1" smtClean="0">
                <a:ln>
                  <a:noFill/>
                </a:ln>
                <a:solidFill>
                  <a:srgbClr val="000000"/>
                </a:solidFill>
                <a:effectLst/>
                <a:ea typeface="Times New Roman" pitchFamily="18" charset="0"/>
                <a:cs typeface="Times New Roman" pitchFamily="18" charset="0"/>
              </a:rPr>
              <a:t>дітей</a:t>
            </a: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 </a:t>
            </a:r>
            <a:r>
              <a:rPr kumimoji="0" lang="ru-RU" sz="1600" b="0" i="0" u="none" strike="noStrike" cap="none" normalizeH="0" baseline="0" dirty="0" err="1" smtClean="0">
                <a:ln>
                  <a:noFill/>
                </a:ln>
                <a:solidFill>
                  <a:srgbClr val="000000"/>
                </a:solidFill>
                <a:effectLst/>
                <a:ea typeface="Times New Roman" pitchFamily="18" charset="0"/>
                <a:cs typeface="Times New Roman" pitchFamily="18" charset="0"/>
              </a:rPr>
              <a:t>користуватися</a:t>
            </a: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 </a:t>
            </a:r>
            <a:r>
              <a:rPr kumimoji="0" lang="ru-RU" sz="1600" b="0" i="0" u="none" strike="noStrike" cap="none" normalizeH="0" baseline="0" dirty="0" err="1" smtClean="0">
                <a:ln>
                  <a:noFill/>
                </a:ln>
                <a:solidFill>
                  <a:srgbClr val="000000"/>
                </a:solidFill>
                <a:effectLst/>
                <a:ea typeface="Times New Roman" pitchFamily="18" charset="0"/>
                <a:cs typeface="Times New Roman" pitchFamily="18" charset="0"/>
              </a:rPr>
              <a:t>різним</a:t>
            </a: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 </a:t>
            </a:r>
            <a:r>
              <a:rPr kumimoji="0" lang="ru-RU" sz="1600" b="0" i="0" u="none" strike="noStrike" cap="none" normalizeH="0" baseline="0" dirty="0" err="1" smtClean="0">
                <a:ln>
                  <a:noFill/>
                </a:ln>
                <a:solidFill>
                  <a:srgbClr val="000000"/>
                </a:solidFill>
                <a:effectLst/>
                <a:ea typeface="Times New Roman" pitchFamily="18" charset="0"/>
                <a:cs typeface="Times New Roman" pitchFamily="18" charset="0"/>
              </a:rPr>
              <a:t>обладнанням</a:t>
            </a: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 </a:t>
            </a:r>
            <a:r>
              <a:rPr kumimoji="0" lang="ru-RU" sz="1600" b="0" i="0" u="none" strike="noStrike" cap="none" normalizeH="0" baseline="0" dirty="0" err="1" smtClean="0">
                <a:ln>
                  <a:noFill/>
                </a:ln>
                <a:solidFill>
                  <a:srgbClr val="000000"/>
                </a:solidFill>
                <a:effectLst/>
                <a:ea typeface="Times New Roman" pitchFamily="18" charset="0"/>
                <a:cs typeface="Times New Roman" pitchFamily="18" charset="0"/>
              </a:rPr>
              <a:t>навіть</a:t>
            </a: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 на </a:t>
            </a:r>
            <a:r>
              <a:rPr kumimoji="0" lang="ru-RU" sz="1600" b="0" i="0" u="none" strike="noStrike" cap="none" normalizeH="0" baseline="0" dirty="0" err="1" smtClean="0">
                <a:ln>
                  <a:noFill/>
                </a:ln>
                <a:solidFill>
                  <a:srgbClr val="000000"/>
                </a:solidFill>
                <a:effectLst/>
                <a:ea typeface="Times New Roman" pitchFamily="18" charset="0"/>
                <a:cs typeface="Times New Roman" pitchFamily="18" charset="0"/>
              </a:rPr>
              <a:t>онлайн-уроках</a:t>
            </a: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 </a:t>
            </a:r>
            <a:r>
              <a:rPr kumimoji="0" lang="ru-RU" sz="1600" b="1" i="0" u="none" strike="noStrike" cap="none" normalizeH="0" baseline="0" dirty="0" err="1" smtClean="0">
                <a:ln>
                  <a:noFill/>
                </a:ln>
                <a:solidFill>
                  <a:srgbClr val="000000"/>
                </a:solidFill>
                <a:effectLst/>
                <a:ea typeface="Times New Roman" pitchFamily="18" charset="0"/>
                <a:cs typeface="Times New Roman" pitchFamily="18" charset="0"/>
              </a:rPr>
              <a:t>розминати</a:t>
            </a:r>
            <a:r>
              <a:rPr kumimoji="0" lang="ru-RU" sz="1600" b="1" i="0" u="none" strike="noStrike" cap="none" normalizeH="0" baseline="0" dirty="0" smtClean="0">
                <a:ln>
                  <a:noFill/>
                </a:ln>
                <a:solidFill>
                  <a:srgbClr val="000000"/>
                </a:solidFill>
                <a:effectLst/>
                <a:ea typeface="Times New Roman" pitchFamily="18" charset="0"/>
                <a:cs typeface="Times New Roman" pitchFamily="18" charset="0"/>
              </a:rPr>
              <a:t> </a:t>
            </a:r>
            <a:r>
              <a:rPr kumimoji="0" lang="ru-RU" sz="1600" b="1" i="0" u="none" strike="noStrike" cap="none" normalizeH="0" baseline="0" dirty="0" err="1" smtClean="0">
                <a:ln>
                  <a:noFill/>
                </a:ln>
                <a:solidFill>
                  <a:srgbClr val="000000"/>
                </a:solidFill>
                <a:effectLst/>
                <a:ea typeface="Times New Roman" pitchFamily="18" charset="0"/>
                <a:cs typeface="Times New Roman" pitchFamily="18" charset="0"/>
              </a:rPr>
              <a:t>кольорове</a:t>
            </a:r>
            <a:r>
              <a:rPr kumimoji="0" lang="ru-RU" sz="1600" b="1" i="0" u="none" strike="noStrike" cap="none" normalizeH="0" baseline="0" dirty="0" smtClean="0">
                <a:ln>
                  <a:noFill/>
                </a:ln>
                <a:solidFill>
                  <a:srgbClr val="000000"/>
                </a:solidFill>
                <a:effectLst/>
                <a:ea typeface="Times New Roman" pitchFamily="18" charset="0"/>
                <a:cs typeface="Times New Roman" pitchFamily="18" charset="0"/>
              </a:rPr>
              <a:t> </a:t>
            </a:r>
            <a:r>
              <a:rPr kumimoji="0" lang="ru-RU" sz="1600" b="1" i="0" u="none" strike="noStrike" cap="none" normalizeH="0" baseline="0" dirty="0" err="1" smtClean="0">
                <a:ln>
                  <a:noFill/>
                </a:ln>
                <a:solidFill>
                  <a:srgbClr val="000000"/>
                </a:solidFill>
                <a:effectLst/>
                <a:ea typeface="Times New Roman" pitchFamily="18" charset="0"/>
                <a:cs typeface="Times New Roman" pitchFamily="18" charset="0"/>
              </a:rPr>
              <a:t>тісто</a:t>
            </a: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 – так </a:t>
            </a:r>
            <a:r>
              <a:rPr kumimoji="0" lang="ru-RU" sz="1600" b="0" i="0" u="none" strike="noStrike" cap="none" normalizeH="0" baseline="0" dirty="0" err="1" smtClean="0">
                <a:ln>
                  <a:noFill/>
                </a:ln>
                <a:solidFill>
                  <a:srgbClr val="000000"/>
                </a:solidFill>
                <a:effectLst/>
                <a:ea typeface="Times New Roman" pitchFamily="18" charset="0"/>
                <a:cs typeface="Times New Roman" pitchFamily="18" charset="0"/>
              </a:rPr>
              <a:t>заспокоювати</a:t>
            </a: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 себе </a:t>
            </a:r>
            <a:r>
              <a:rPr kumimoji="0" lang="ru-RU" sz="1600" b="0" i="0" u="none" strike="noStrike" cap="none" normalizeH="0" baseline="0" dirty="0" err="1" smtClean="0">
                <a:ln>
                  <a:noFill/>
                </a:ln>
                <a:solidFill>
                  <a:srgbClr val="000000"/>
                </a:solidFill>
                <a:effectLst/>
                <a:ea typeface="Times New Roman" pitchFamily="18" charset="0"/>
                <a:cs typeface="Times New Roman" pitchFamily="18" charset="0"/>
              </a:rPr>
              <a:t>і</a:t>
            </a: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 </a:t>
            </a:r>
            <a:r>
              <a:rPr kumimoji="0" lang="ru-RU" sz="1600" b="0" i="0" u="none" strike="noStrike" cap="none" normalizeH="0" baseline="0" dirty="0" err="1" smtClean="0">
                <a:ln>
                  <a:noFill/>
                </a:ln>
                <a:solidFill>
                  <a:srgbClr val="000000"/>
                </a:solidFill>
                <a:effectLst/>
                <a:ea typeface="Times New Roman" pitchFamily="18" charset="0"/>
                <a:cs typeface="Times New Roman" pitchFamily="18" charset="0"/>
              </a:rPr>
              <a:t>слухати</a:t>
            </a: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 </a:t>
            </a:r>
            <a:r>
              <a:rPr kumimoji="0" lang="ru-RU" sz="1600" b="0" i="0" u="none" strike="noStrike" cap="none" normalizeH="0" baseline="0" dirty="0" err="1" smtClean="0">
                <a:ln>
                  <a:noFill/>
                </a:ln>
                <a:solidFill>
                  <a:srgbClr val="000000"/>
                </a:solidFill>
                <a:effectLst/>
                <a:ea typeface="Times New Roman" pitchFamily="18" charset="0"/>
                <a:cs typeface="Times New Roman" pitchFamily="18" charset="0"/>
              </a:rPr>
              <a:t>навчальний</a:t>
            </a: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 </a:t>
            </a:r>
            <a:r>
              <a:rPr kumimoji="0" lang="ru-RU" sz="1600" b="0" i="0" u="none" strike="noStrike" cap="none" normalizeH="0" baseline="0" dirty="0" err="1" smtClean="0">
                <a:ln>
                  <a:noFill/>
                </a:ln>
                <a:solidFill>
                  <a:srgbClr val="000000"/>
                </a:solidFill>
                <a:effectLst/>
                <a:ea typeface="Times New Roman" pitchFamily="18" charset="0"/>
                <a:cs typeface="Times New Roman" pitchFamily="18" charset="0"/>
              </a:rPr>
              <a:t>матеріал</a:t>
            </a: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 </a:t>
            </a:r>
            <a:r>
              <a:rPr kumimoji="0" lang="ru-RU" sz="1600" b="0" i="0" u="none" strike="noStrike" cap="none" normalizeH="0" baseline="0" dirty="0" err="1" smtClean="0">
                <a:ln>
                  <a:noFill/>
                </a:ln>
                <a:solidFill>
                  <a:srgbClr val="000000"/>
                </a:solidFill>
                <a:effectLst/>
                <a:ea typeface="Times New Roman" pitchFamily="18" charset="0"/>
                <a:cs typeface="Times New Roman" pitchFamily="18" charset="0"/>
              </a:rPr>
              <a:t>або</a:t>
            </a: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 </a:t>
            </a:r>
            <a:r>
              <a:rPr kumimoji="0" lang="ru-RU" sz="1600" b="1" i="0" u="none" strike="noStrike" cap="none" normalizeH="0" baseline="0" dirty="0" err="1" smtClean="0">
                <a:ln>
                  <a:noFill/>
                </a:ln>
                <a:solidFill>
                  <a:srgbClr val="000000"/>
                </a:solidFill>
                <a:effectLst/>
                <a:ea typeface="Times New Roman" pitchFamily="18" charset="0"/>
                <a:cs typeface="Times New Roman" pitchFamily="18" charset="0"/>
              </a:rPr>
              <a:t>малювати</a:t>
            </a:r>
            <a:r>
              <a:rPr kumimoji="0" lang="ru-RU" sz="1600" b="1" i="0" u="none" strike="noStrike" cap="none" normalizeH="0" baseline="0" dirty="0" smtClean="0">
                <a:ln>
                  <a:noFill/>
                </a:ln>
                <a:solidFill>
                  <a:srgbClr val="000000"/>
                </a:solidFill>
                <a:effectLst/>
                <a:ea typeface="Times New Roman" pitchFamily="18" charset="0"/>
                <a:cs typeface="Times New Roman" pitchFamily="18" charset="0"/>
              </a:rPr>
              <a:t> </a:t>
            </a:r>
            <a:r>
              <a:rPr kumimoji="0" lang="ru-RU" sz="1600" b="1" i="0" u="none" strike="noStrike" cap="none" normalizeH="0" baseline="0" dirty="0" err="1" smtClean="0">
                <a:ln>
                  <a:noFill/>
                </a:ln>
                <a:solidFill>
                  <a:srgbClr val="000000"/>
                </a:solidFill>
                <a:effectLst/>
                <a:ea typeface="Times New Roman" pitchFamily="18" charset="0"/>
                <a:cs typeface="Times New Roman" pitchFamily="18" charset="0"/>
              </a:rPr>
              <a:t>чи</a:t>
            </a:r>
            <a:r>
              <a:rPr kumimoji="0" lang="ru-RU" sz="1600" b="1" i="0" u="none" strike="noStrike" cap="none" normalizeH="0" baseline="0" dirty="0" smtClean="0">
                <a:ln>
                  <a:noFill/>
                </a:ln>
                <a:solidFill>
                  <a:srgbClr val="000000"/>
                </a:solidFill>
                <a:effectLst/>
                <a:ea typeface="Times New Roman" pitchFamily="18" charset="0"/>
                <a:cs typeface="Times New Roman" pitchFamily="18" charset="0"/>
              </a:rPr>
              <a:t> </a:t>
            </a:r>
            <a:r>
              <a:rPr kumimoji="0" lang="ru-RU" sz="1600" b="1" i="0" u="none" strike="noStrike" cap="none" normalizeH="0" baseline="0" dirty="0" err="1" smtClean="0">
                <a:ln>
                  <a:noFill/>
                </a:ln>
                <a:solidFill>
                  <a:srgbClr val="000000"/>
                </a:solidFill>
                <a:effectLst/>
                <a:ea typeface="Times New Roman" pitchFamily="18" charset="0"/>
                <a:cs typeface="Times New Roman" pitchFamily="18" charset="0"/>
              </a:rPr>
              <a:t>писати</a:t>
            </a: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a:t>
            </a:r>
            <a:endParaRPr kumimoji="0" lang="ru-RU" sz="1600" b="0" i="0" u="none" strike="noStrike" cap="none" normalizeH="0" baseline="0" dirty="0" smtClean="0">
              <a:ln>
                <a:noFill/>
              </a:ln>
              <a:solidFill>
                <a:schemeClr val="tx1"/>
              </a:solidFill>
              <a:effectLst/>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Char char="•"/>
              <a:tabLst>
                <a:tab pos="457200" algn="l"/>
              </a:tabLst>
            </a:pPr>
            <a:r>
              <a:rPr kumimoji="0" lang="ru-RU" sz="1600" b="1" i="0" u="none" strike="noStrike" cap="none" normalizeH="0" baseline="0" dirty="0" err="1" smtClean="0">
                <a:ln>
                  <a:noFill/>
                </a:ln>
                <a:solidFill>
                  <a:srgbClr val="000000"/>
                </a:solidFill>
                <a:effectLst/>
                <a:ea typeface="Times New Roman" pitchFamily="18" charset="0"/>
                <a:cs typeface="Times New Roman" pitchFamily="18" charset="0"/>
              </a:rPr>
              <a:t>Малювання</a:t>
            </a:r>
            <a:r>
              <a:rPr kumimoji="0" lang="ru-RU" sz="1600" b="1" i="0" u="none" strike="noStrike" cap="none" normalizeH="0" baseline="0" dirty="0" smtClean="0">
                <a:ln>
                  <a:noFill/>
                </a:ln>
                <a:solidFill>
                  <a:srgbClr val="000000"/>
                </a:solidFill>
                <a:effectLst/>
                <a:ea typeface="Times New Roman" pitchFamily="18" charset="0"/>
                <a:cs typeface="Times New Roman" pitchFamily="18" charset="0"/>
              </a:rPr>
              <a:t> </a:t>
            </a:r>
            <a:r>
              <a:rPr kumimoji="0" lang="ru-RU" sz="1600" b="1" i="0" u="none" strike="noStrike" cap="none" normalizeH="0" baseline="0" dirty="0" err="1" smtClean="0">
                <a:ln>
                  <a:noFill/>
                </a:ln>
                <a:solidFill>
                  <a:srgbClr val="000000"/>
                </a:solidFill>
                <a:effectLst/>
                <a:ea typeface="Times New Roman" pitchFamily="18" charset="0"/>
                <a:cs typeface="Times New Roman" pitchFamily="18" charset="0"/>
              </a:rPr>
              <a:t>пінкою</a:t>
            </a:r>
            <a:r>
              <a:rPr kumimoji="0" lang="ru-RU" sz="1600" b="1" i="0" u="none" strike="noStrike" cap="none" normalizeH="0" baseline="0" dirty="0" smtClean="0">
                <a:ln>
                  <a:noFill/>
                </a:ln>
                <a:solidFill>
                  <a:srgbClr val="000000"/>
                </a:solidFill>
                <a:effectLst/>
                <a:ea typeface="Times New Roman" pitchFamily="18" charset="0"/>
                <a:cs typeface="Times New Roman" pitchFamily="18" charset="0"/>
              </a:rPr>
              <a:t> для </a:t>
            </a:r>
            <a:r>
              <a:rPr kumimoji="0" lang="ru-RU" sz="1600" b="1" i="0" u="none" strike="noStrike" cap="none" normalizeH="0" baseline="0" dirty="0" err="1" smtClean="0">
                <a:ln>
                  <a:noFill/>
                </a:ln>
                <a:solidFill>
                  <a:srgbClr val="000000"/>
                </a:solidFill>
                <a:effectLst/>
                <a:ea typeface="Times New Roman" pitchFamily="18" charset="0"/>
                <a:cs typeface="Times New Roman" pitchFamily="18" charset="0"/>
              </a:rPr>
              <a:t>гоління</a:t>
            </a: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 </a:t>
            </a:r>
            <a:r>
              <a:rPr kumimoji="0" lang="ru-RU" sz="1600" b="0" i="0" u="none" strike="noStrike" cap="none" normalizeH="0" baseline="0" dirty="0" err="1" smtClean="0">
                <a:ln>
                  <a:noFill/>
                </a:ln>
                <a:solidFill>
                  <a:srgbClr val="000000"/>
                </a:solidFill>
                <a:effectLst/>
                <a:ea typeface="Times New Roman" pitchFamily="18" charset="0"/>
                <a:cs typeface="Times New Roman" pitchFamily="18" charset="0"/>
              </a:rPr>
              <a:t>Його</a:t>
            </a: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 </a:t>
            </a:r>
            <a:r>
              <a:rPr kumimoji="0" lang="ru-RU" sz="1600" b="0" i="0" u="none" strike="noStrike" cap="none" normalizeH="0" baseline="0" dirty="0" err="1" smtClean="0">
                <a:ln>
                  <a:noFill/>
                </a:ln>
                <a:solidFill>
                  <a:srgbClr val="000000"/>
                </a:solidFill>
                <a:effectLst/>
                <a:ea typeface="Times New Roman" pitchFamily="18" charset="0"/>
                <a:cs typeface="Times New Roman" pitchFamily="18" charset="0"/>
              </a:rPr>
              <a:t>можна</a:t>
            </a: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 </a:t>
            </a:r>
            <a:r>
              <a:rPr kumimoji="0" lang="ru-RU" sz="1600" b="0" i="0" u="none" strike="noStrike" cap="none" normalizeH="0" baseline="0" dirty="0" err="1" smtClean="0">
                <a:ln>
                  <a:noFill/>
                </a:ln>
                <a:solidFill>
                  <a:srgbClr val="000000"/>
                </a:solidFill>
                <a:effectLst/>
                <a:ea typeface="Times New Roman" pitchFamily="18" charset="0"/>
                <a:cs typeface="Times New Roman" pitchFamily="18" charset="0"/>
              </a:rPr>
              <a:t>використати</a:t>
            </a: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 </a:t>
            </a:r>
            <a:r>
              <a:rPr kumimoji="0" lang="ru-RU" sz="1600" b="0" i="0" u="none" strike="noStrike" cap="none" normalizeH="0" baseline="0" dirty="0" err="1" smtClean="0">
                <a:ln>
                  <a:noFill/>
                </a:ln>
                <a:solidFill>
                  <a:srgbClr val="000000"/>
                </a:solidFill>
                <a:effectLst/>
                <a:ea typeface="Times New Roman" pitchFamily="18" charset="0"/>
                <a:cs typeface="Times New Roman" pitchFamily="18" charset="0"/>
              </a:rPr>
              <a:t>після</a:t>
            </a: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 </a:t>
            </a:r>
            <a:r>
              <a:rPr kumimoji="0" lang="ru-RU" sz="1600" b="0" i="0" u="none" strike="noStrike" cap="none" normalizeH="0" baseline="0" dirty="0" err="1" smtClean="0">
                <a:ln>
                  <a:noFill/>
                </a:ln>
                <a:solidFill>
                  <a:srgbClr val="000000"/>
                </a:solidFill>
                <a:effectLst/>
                <a:ea typeface="Times New Roman" pitchFamily="18" charset="0"/>
                <a:cs typeface="Times New Roman" pitchFamily="18" charset="0"/>
              </a:rPr>
              <a:t>онлайн-уроку</a:t>
            </a: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a:t>
            </a:r>
            <a:endParaRPr kumimoji="0" lang="ru-RU" sz="1600" b="0" i="0" u="none" strike="noStrike" cap="none" normalizeH="0" baseline="0" dirty="0" smtClean="0">
              <a:ln>
                <a:noFill/>
              </a:ln>
              <a:solidFill>
                <a:schemeClr val="tx1"/>
              </a:solidFill>
              <a:effectLst/>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Char char="•"/>
              <a:tabLst>
                <a:tab pos="457200" algn="l"/>
              </a:tabLst>
            </a:pPr>
            <a:r>
              <a:rPr kumimoji="0" lang="ru-RU" sz="1600" b="1" i="0" u="none" strike="noStrike" cap="none" normalizeH="0" baseline="0" dirty="0" err="1" smtClean="0">
                <a:ln>
                  <a:noFill/>
                </a:ln>
                <a:solidFill>
                  <a:srgbClr val="000000"/>
                </a:solidFill>
                <a:effectLst/>
                <a:ea typeface="Times New Roman" pitchFamily="18" charset="0"/>
                <a:cs typeface="Times New Roman" pitchFamily="18" charset="0"/>
              </a:rPr>
              <a:t>Обійми</a:t>
            </a:r>
            <a:r>
              <a:rPr kumimoji="0" lang="ru-RU" sz="1600" b="1" i="0" u="none" strike="noStrike" cap="none" normalizeH="0" baseline="0" dirty="0" smtClean="0">
                <a:ln>
                  <a:noFill/>
                </a:ln>
                <a:solidFill>
                  <a:srgbClr val="000000"/>
                </a:solidFill>
                <a:effectLst/>
                <a:ea typeface="Times New Roman" pitchFamily="18" charset="0"/>
                <a:cs typeface="Times New Roman" pitchFamily="18" charset="0"/>
              </a:rPr>
              <a:t> та </a:t>
            </a:r>
            <a:r>
              <a:rPr kumimoji="0" lang="ru-RU" sz="1600" b="1" i="0" u="none" strike="noStrike" cap="none" normalizeH="0" baseline="0" dirty="0" err="1" smtClean="0">
                <a:ln>
                  <a:noFill/>
                </a:ln>
                <a:solidFill>
                  <a:srgbClr val="000000"/>
                </a:solidFill>
                <a:effectLst/>
                <a:ea typeface="Times New Roman" pitchFamily="18" charset="0"/>
                <a:cs typeface="Times New Roman" pitchFamily="18" charset="0"/>
              </a:rPr>
              <a:t>глибоке</a:t>
            </a:r>
            <a:r>
              <a:rPr kumimoji="0" lang="ru-RU" sz="1600" b="1" i="0" u="none" strike="noStrike" cap="none" normalizeH="0" baseline="0" dirty="0" smtClean="0">
                <a:ln>
                  <a:noFill/>
                </a:ln>
                <a:solidFill>
                  <a:srgbClr val="000000"/>
                </a:solidFill>
                <a:effectLst/>
                <a:ea typeface="Times New Roman" pitchFamily="18" charset="0"/>
                <a:cs typeface="Times New Roman" pitchFamily="18" charset="0"/>
              </a:rPr>
              <a:t> </a:t>
            </a:r>
            <a:r>
              <a:rPr kumimoji="0" lang="ru-RU" sz="1600" b="1" i="0" u="none" strike="noStrike" cap="none" normalizeH="0" baseline="0" dirty="0" err="1" smtClean="0">
                <a:ln>
                  <a:noFill/>
                </a:ln>
                <a:solidFill>
                  <a:srgbClr val="000000"/>
                </a:solidFill>
                <a:effectLst/>
                <a:ea typeface="Times New Roman" pitchFamily="18" charset="0"/>
                <a:cs typeface="Times New Roman" pitchFamily="18" charset="0"/>
              </a:rPr>
              <a:t>дихання</a:t>
            </a:r>
            <a:r>
              <a:rPr kumimoji="0" lang="ru-RU" sz="1600" b="1" i="0" u="none" strike="noStrike" cap="none" normalizeH="0" baseline="0" dirty="0" smtClean="0">
                <a:ln>
                  <a:noFill/>
                </a:ln>
                <a:solidFill>
                  <a:srgbClr val="000000"/>
                </a:solidFill>
                <a:effectLst/>
                <a:ea typeface="Times New Roman" pitchFamily="18" charset="0"/>
                <a:cs typeface="Times New Roman" pitchFamily="18" charset="0"/>
              </a:rPr>
              <a:t>. </a:t>
            </a:r>
            <a:r>
              <a:rPr lang="ru-RU" sz="1600" b="1" dirty="0" err="1" smtClean="0">
                <a:solidFill>
                  <a:srgbClr val="000000"/>
                </a:solidFill>
                <a:ea typeface="Times New Roman" pitchFamily="18" charset="0"/>
                <a:cs typeface="Times New Roman" pitchFamily="18" charset="0"/>
              </a:rPr>
              <a:t>Музикотерапія</a:t>
            </a:r>
            <a:r>
              <a:rPr lang="ru-RU" sz="1600" b="1" dirty="0" smtClean="0">
                <a:solidFill>
                  <a:srgbClr val="000000"/>
                </a:solidFill>
                <a:ea typeface="Times New Roman" pitchFamily="18" charset="0"/>
                <a:cs typeface="Times New Roman" pitchFamily="18" charset="0"/>
              </a:rPr>
              <a:t>. </a:t>
            </a: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Перша </a:t>
            </a:r>
            <a:r>
              <a:rPr kumimoji="0" lang="ru-RU" sz="1600" b="0" i="0" u="none" strike="noStrike" cap="none" normalizeH="0" baseline="0" dirty="0" err="1" smtClean="0">
                <a:ln>
                  <a:noFill/>
                </a:ln>
                <a:solidFill>
                  <a:srgbClr val="000000"/>
                </a:solidFill>
                <a:effectLst/>
                <a:ea typeface="Times New Roman" pitchFamily="18" charset="0"/>
                <a:cs typeface="Times New Roman" pitchFamily="18" charset="0"/>
              </a:rPr>
              <a:t>емоційна</a:t>
            </a: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 </a:t>
            </a:r>
            <a:r>
              <a:rPr kumimoji="0" lang="ru-RU" sz="1600" b="0" i="0" u="none" strike="noStrike" cap="none" normalizeH="0" baseline="0" dirty="0" err="1" smtClean="0">
                <a:ln>
                  <a:noFill/>
                </a:ln>
                <a:solidFill>
                  <a:srgbClr val="000000"/>
                </a:solidFill>
                <a:effectLst/>
                <a:ea typeface="Times New Roman" pitchFamily="18" charset="0"/>
                <a:cs typeface="Times New Roman" pitchFamily="18" charset="0"/>
              </a:rPr>
              <a:t>допомога</a:t>
            </a: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 </a:t>
            </a:r>
            <a:r>
              <a:rPr kumimoji="0" lang="ru-RU" sz="1600" b="0" i="0" u="none" strike="noStrike" cap="none" normalizeH="0" baseline="0" dirty="0" err="1" smtClean="0">
                <a:ln>
                  <a:noFill/>
                </a:ln>
                <a:solidFill>
                  <a:srgbClr val="000000"/>
                </a:solidFill>
                <a:effectLst/>
                <a:ea typeface="Times New Roman" pitchFamily="18" charset="0"/>
                <a:cs typeface="Times New Roman" pitchFamily="18" charset="0"/>
              </a:rPr>
              <a:t>щоб</a:t>
            </a: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 </a:t>
            </a:r>
            <a:r>
              <a:rPr kumimoji="0" lang="ru-RU" sz="1600" b="0" i="0" u="none" strike="noStrike" cap="none" normalizeH="0" baseline="0" dirty="0" err="1" smtClean="0">
                <a:ln>
                  <a:noFill/>
                </a:ln>
                <a:solidFill>
                  <a:srgbClr val="000000"/>
                </a:solidFill>
                <a:effectLst/>
                <a:ea typeface="Times New Roman" pitchFamily="18" charset="0"/>
                <a:cs typeface="Times New Roman" pitchFamily="18" charset="0"/>
              </a:rPr>
              <a:t>діти</a:t>
            </a: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 могли </a:t>
            </a:r>
            <a:r>
              <a:rPr kumimoji="0" lang="ru-RU" sz="1600" b="0" i="0" u="none" strike="noStrike" cap="none" normalizeH="0" baseline="0" dirty="0" err="1" smtClean="0">
                <a:ln>
                  <a:noFill/>
                </a:ln>
                <a:solidFill>
                  <a:srgbClr val="000000"/>
                </a:solidFill>
                <a:effectLst/>
                <a:ea typeface="Times New Roman" pitchFamily="18" charset="0"/>
                <a:cs typeface="Times New Roman" pitchFamily="18" charset="0"/>
              </a:rPr>
              <a:t>впоратися</a:t>
            </a: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 </a:t>
            </a:r>
            <a:r>
              <a:rPr kumimoji="0" lang="ru-RU" sz="1600" b="0" i="0" u="none" strike="noStrike" cap="none" normalizeH="0" baseline="0" dirty="0" err="1" smtClean="0">
                <a:ln>
                  <a:noFill/>
                </a:ln>
                <a:solidFill>
                  <a:srgbClr val="000000"/>
                </a:solidFill>
                <a:effectLst/>
                <a:ea typeface="Times New Roman" pitchFamily="18" charset="0"/>
                <a:cs typeface="Times New Roman" pitchFamily="18" charset="0"/>
              </a:rPr>
              <a:t>зі</a:t>
            </a: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 </a:t>
            </a:r>
            <a:r>
              <a:rPr kumimoji="0" lang="ru-RU" sz="1600" b="0" i="0" u="none" strike="noStrike" cap="none" normalizeH="0" baseline="0" dirty="0" err="1" smtClean="0">
                <a:ln>
                  <a:noFill/>
                </a:ln>
                <a:solidFill>
                  <a:srgbClr val="000000"/>
                </a:solidFill>
                <a:effectLst/>
                <a:ea typeface="Times New Roman" pitchFamily="18" charset="0"/>
                <a:cs typeface="Times New Roman" pitchFamily="18" charset="0"/>
              </a:rPr>
              <a:t>своїми</a:t>
            </a: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 </a:t>
            </a:r>
            <a:r>
              <a:rPr kumimoji="0" lang="ru-RU" sz="1600" b="0" i="0" u="none" strike="noStrike" cap="none" normalizeH="0" baseline="0" dirty="0" err="1" smtClean="0">
                <a:ln>
                  <a:noFill/>
                </a:ln>
                <a:solidFill>
                  <a:srgbClr val="000000"/>
                </a:solidFill>
                <a:effectLst/>
                <a:ea typeface="Times New Roman" pitchFamily="18" charset="0"/>
                <a:cs typeface="Times New Roman" pitchFamily="18" charset="0"/>
              </a:rPr>
              <a:t>емоціями</a:t>
            </a: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a:t>
            </a:r>
          </a:p>
          <a:p>
            <a:pPr lvl="0" indent="450850" algn="just" eaLnBrk="0" fontAlgn="base" hangingPunct="0">
              <a:spcBef>
                <a:spcPct val="0"/>
              </a:spcBef>
              <a:spcAft>
                <a:spcPct val="0"/>
              </a:spcAft>
              <a:buFontTx/>
              <a:buChar char="•"/>
              <a:tabLst>
                <a:tab pos="457200" algn="l"/>
              </a:tabLst>
            </a:pPr>
            <a:r>
              <a:rPr lang="ru-RU" sz="1600" dirty="0" err="1" smtClean="0">
                <a:solidFill>
                  <a:srgbClr val="C00000"/>
                </a:solidFill>
                <a:ea typeface="Times New Roman" pitchFamily="18" charset="0"/>
                <a:cs typeface="Times New Roman" pitchFamily="18" charset="0"/>
              </a:rPr>
              <a:t>Навчальна</a:t>
            </a:r>
            <a:r>
              <a:rPr lang="ru-RU" sz="1600" dirty="0" smtClean="0">
                <a:solidFill>
                  <a:srgbClr val="C00000"/>
                </a:solidFill>
                <a:ea typeface="Times New Roman" pitchFamily="18" charset="0"/>
                <a:cs typeface="Times New Roman" pitchFamily="18" charset="0"/>
              </a:rPr>
              <a:t> </a:t>
            </a:r>
            <a:r>
              <a:rPr lang="ru-RU" sz="1600" dirty="0" err="1" smtClean="0">
                <a:solidFill>
                  <a:srgbClr val="C00000"/>
                </a:solidFill>
                <a:ea typeface="Times New Roman" pitchFamily="18" charset="0"/>
                <a:cs typeface="Times New Roman" pitchFamily="18" charset="0"/>
              </a:rPr>
              <a:t>діяльність</a:t>
            </a:r>
            <a:r>
              <a:rPr lang="ru-RU" sz="1600" dirty="0" smtClean="0">
                <a:solidFill>
                  <a:srgbClr val="C00000"/>
                </a:solidFill>
                <a:ea typeface="Times New Roman" pitchFamily="18" charset="0"/>
                <a:cs typeface="Times New Roman" pitchFamily="18" charset="0"/>
              </a:rPr>
              <a:t>: </a:t>
            </a:r>
            <a:r>
              <a:rPr lang="ru-RU" sz="1600" dirty="0" err="1" smtClean="0"/>
              <a:t>досвід</a:t>
            </a:r>
            <a:r>
              <a:rPr lang="ru-RU" sz="1600" dirty="0" smtClean="0"/>
              <a:t> </a:t>
            </a:r>
            <a:r>
              <a:rPr lang="ru-RU" sz="1600" dirty="0" err="1" smtClean="0"/>
              <a:t>свідчить</a:t>
            </a:r>
            <a:r>
              <a:rPr lang="ru-RU" sz="1600" dirty="0" smtClean="0"/>
              <a:t>, </a:t>
            </a:r>
            <a:r>
              <a:rPr lang="ru-RU" sz="1600" dirty="0" err="1" smtClean="0"/>
              <a:t>що</a:t>
            </a:r>
            <a:r>
              <a:rPr lang="ru-RU" sz="1600" dirty="0" smtClean="0"/>
              <a:t> </a:t>
            </a:r>
            <a:r>
              <a:rPr lang="ru-RU" sz="1600" dirty="0" err="1" smtClean="0"/>
              <a:t>майже</a:t>
            </a:r>
            <a:r>
              <a:rPr lang="ru-RU" sz="1600" dirty="0" smtClean="0"/>
              <a:t> </a:t>
            </a:r>
            <a:r>
              <a:rPr lang="ru-RU" sz="1600" dirty="0" err="1" smtClean="0"/>
              <a:t>всі</a:t>
            </a:r>
            <a:r>
              <a:rPr lang="ru-RU" sz="1600" dirty="0" smtClean="0"/>
              <a:t> </a:t>
            </a:r>
            <a:r>
              <a:rPr lang="ru-RU" sz="1600" dirty="0" err="1" smtClean="0"/>
              <a:t>знання</a:t>
            </a:r>
            <a:r>
              <a:rPr lang="ru-RU" sz="1600" dirty="0" smtClean="0"/>
              <a:t>, </a:t>
            </a:r>
            <a:r>
              <a:rPr lang="ru-RU" sz="1600" dirty="0" err="1" smtClean="0"/>
              <a:t>вміння</a:t>
            </a:r>
            <a:r>
              <a:rPr lang="ru-RU" sz="1600" dirty="0" smtClean="0"/>
              <a:t> та </a:t>
            </a:r>
            <a:r>
              <a:rPr lang="ru-RU" sz="1600" dirty="0" err="1" smtClean="0"/>
              <a:t>навички</a:t>
            </a:r>
            <a:r>
              <a:rPr lang="ru-RU" sz="1600" dirty="0" smtClean="0"/>
              <a:t> у </a:t>
            </a:r>
            <a:r>
              <a:rPr lang="ru-RU" sz="1600" dirty="0" err="1" smtClean="0"/>
              <a:t>дітей</a:t>
            </a:r>
            <a:r>
              <a:rPr lang="ru-RU" sz="1600" dirty="0" smtClean="0"/>
              <a:t> </a:t>
            </a:r>
            <a:r>
              <a:rPr lang="ru-RU" sz="1600" dirty="0" err="1" smtClean="0"/>
              <a:t>формуються</a:t>
            </a:r>
            <a:r>
              <a:rPr lang="ru-RU" sz="1600" dirty="0" smtClean="0"/>
              <a:t> </a:t>
            </a:r>
            <a:r>
              <a:rPr lang="ru-RU" sz="1600" dirty="0" err="1" smtClean="0"/>
              <a:t>під</a:t>
            </a:r>
            <a:r>
              <a:rPr lang="ru-RU" sz="1600" dirty="0" smtClean="0"/>
              <a:t> </a:t>
            </a:r>
            <a:r>
              <a:rPr lang="ru-RU" sz="1600" dirty="0" err="1" smtClean="0"/>
              <a:t>впливом</a:t>
            </a:r>
            <a:r>
              <a:rPr lang="ru-RU" sz="1600" dirty="0" smtClean="0"/>
              <a:t> </a:t>
            </a:r>
            <a:r>
              <a:rPr lang="ru-RU" sz="1600" dirty="0" err="1" smtClean="0"/>
              <a:t>батьків</a:t>
            </a:r>
            <a:r>
              <a:rPr lang="ru-RU" sz="1600" dirty="0" smtClean="0"/>
              <a:t> та педагога. </a:t>
            </a:r>
            <a:r>
              <a:rPr lang="ru-RU" sz="1600" dirty="0" err="1" smtClean="0"/>
              <a:t>Починати</a:t>
            </a:r>
            <a:r>
              <a:rPr lang="ru-RU" sz="1600" dirty="0" smtClean="0"/>
              <a:t> </a:t>
            </a:r>
            <a:r>
              <a:rPr lang="ru-RU" sz="1600" dirty="0" err="1" smtClean="0"/>
              <a:t>потрібно</a:t>
            </a:r>
            <a:r>
              <a:rPr lang="ru-RU" sz="1600" dirty="0" smtClean="0"/>
              <a:t> </a:t>
            </a:r>
            <a:r>
              <a:rPr lang="ru-RU" sz="1600" dirty="0" err="1" smtClean="0"/>
              <a:t>з</a:t>
            </a:r>
            <a:r>
              <a:rPr lang="ru-RU" sz="1600" dirty="0" smtClean="0"/>
              <a:t> </a:t>
            </a:r>
            <a:r>
              <a:rPr lang="ru-RU" sz="1600" dirty="0" err="1" smtClean="0"/>
              <a:t>розвитку</a:t>
            </a:r>
            <a:r>
              <a:rPr lang="ru-RU" sz="1600" dirty="0" smtClean="0"/>
              <a:t> </a:t>
            </a:r>
            <a:r>
              <a:rPr lang="ru-RU" sz="1600" dirty="0" err="1" smtClean="0"/>
              <a:t>загальної</a:t>
            </a:r>
            <a:r>
              <a:rPr lang="ru-RU" sz="1600" dirty="0" smtClean="0"/>
              <a:t> та </a:t>
            </a:r>
            <a:r>
              <a:rPr lang="ru-RU" sz="1600" dirty="0" err="1" smtClean="0"/>
              <a:t>дрібної</a:t>
            </a:r>
            <a:r>
              <a:rPr lang="ru-RU" sz="1600" dirty="0" smtClean="0"/>
              <a:t> моторики – </a:t>
            </a:r>
            <a:r>
              <a:rPr lang="ru-RU" sz="1600" dirty="0" err="1" smtClean="0"/>
              <a:t>з</a:t>
            </a:r>
            <a:r>
              <a:rPr lang="ru-RU" sz="1600" dirty="0" smtClean="0"/>
              <a:t> </a:t>
            </a:r>
            <a:r>
              <a:rPr lang="ru-RU" sz="1600" dirty="0" err="1" smtClean="0"/>
              <a:t>опанування</a:t>
            </a:r>
            <a:r>
              <a:rPr lang="ru-RU" sz="1600" dirty="0" smtClean="0"/>
              <a:t> </a:t>
            </a:r>
            <a:r>
              <a:rPr lang="ru-RU" sz="1600" dirty="0" err="1" smtClean="0"/>
              <a:t>навичок</a:t>
            </a:r>
            <a:r>
              <a:rPr lang="ru-RU" sz="1600" dirty="0" smtClean="0"/>
              <a:t> </a:t>
            </a:r>
            <a:r>
              <a:rPr lang="ru-RU" sz="1600" dirty="0" err="1" smtClean="0"/>
              <a:t>самообслуговування</a:t>
            </a:r>
            <a:r>
              <a:rPr lang="ru-RU" sz="1600" dirty="0" smtClean="0"/>
              <a:t> та </a:t>
            </a:r>
            <a:r>
              <a:rPr lang="ru-RU" sz="1600" dirty="0" err="1" smtClean="0"/>
              <a:t>розвитку</a:t>
            </a:r>
            <a:r>
              <a:rPr lang="ru-RU" sz="1600" dirty="0" smtClean="0"/>
              <a:t> </a:t>
            </a:r>
            <a:r>
              <a:rPr lang="ru-RU" sz="1600" dirty="0" err="1" smtClean="0"/>
              <a:t>життєвих</a:t>
            </a:r>
            <a:r>
              <a:rPr lang="ru-RU" sz="1600" dirty="0" smtClean="0"/>
              <a:t> компетентностей (</a:t>
            </a:r>
            <a:r>
              <a:rPr lang="ru-RU" sz="1600" dirty="0" err="1" smtClean="0"/>
              <a:t>навчитися</a:t>
            </a:r>
            <a:r>
              <a:rPr lang="ru-RU" sz="1600" dirty="0" smtClean="0"/>
              <a:t> </a:t>
            </a:r>
            <a:r>
              <a:rPr lang="ru-RU" sz="1600" dirty="0" err="1" smtClean="0"/>
              <a:t>прибирати</a:t>
            </a:r>
            <a:r>
              <a:rPr lang="ru-RU" sz="1600" dirty="0" smtClean="0"/>
              <a:t> </a:t>
            </a:r>
            <a:r>
              <a:rPr lang="ru-RU" sz="1600" dirty="0" err="1" smtClean="0"/>
              <a:t>іграшки</a:t>
            </a:r>
            <a:r>
              <a:rPr lang="ru-RU" sz="1600" dirty="0" smtClean="0"/>
              <a:t> </a:t>
            </a:r>
            <a:r>
              <a:rPr lang="ru-RU" sz="1600" dirty="0" err="1" smtClean="0"/>
              <a:t>чи</a:t>
            </a:r>
            <a:r>
              <a:rPr lang="ru-RU" sz="1600" dirty="0" smtClean="0"/>
              <a:t> </a:t>
            </a:r>
            <a:r>
              <a:rPr lang="ru-RU" sz="1600" dirty="0" err="1" smtClean="0"/>
              <a:t>застиляти</a:t>
            </a:r>
            <a:r>
              <a:rPr lang="ru-RU" sz="1600" dirty="0" smtClean="0"/>
              <a:t> </a:t>
            </a:r>
            <a:r>
              <a:rPr lang="ru-RU" sz="1600" dirty="0" err="1" smtClean="0"/>
              <a:t>ліжко</a:t>
            </a:r>
            <a:r>
              <a:rPr lang="ru-RU" sz="1600" dirty="0" smtClean="0"/>
              <a:t>, </a:t>
            </a:r>
            <a:r>
              <a:rPr lang="ru-RU" sz="1600" dirty="0" err="1" smtClean="0"/>
              <a:t>мити</a:t>
            </a:r>
            <a:r>
              <a:rPr lang="ru-RU" sz="1600" dirty="0" smtClean="0"/>
              <a:t> посуд, </a:t>
            </a:r>
            <a:r>
              <a:rPr lang="ru-RU" sz="1600" dirty="0" err="1" smtClean="0"/>
              <a:t>прибрати</a:t>
            </a:r>
            <a:r>
              <a:rPr lang="ru-RU" sz="1600" dirty="0" smtClean="0"/>
              <a:t> на </a:t>
            </a:r>
            <a:r>
              <a:rPr lang="ru-RU" sz="1600" dirty="0" err="1" smtClean="0"/>
              <a:t>столі</a:t>
            </a:r>
            <a:r>
              <a:rPr lang="ru-RU" sz="1600" dirty="0" smtClean="0"/>
              <a:t>).</a:t>
            </a:r>
            <a:endParaRPr kumimoji="0" lang="ru-RU" sz="1600" b="0" i="0" u="none" strike="noStrike" cap="none" normalizeH="0" baseline="0" dirty="0" smtClean="0">
              <a:ln>
                <a:noFill/>
              </a:ln>
              <a:solidFill>
                <a:schemeClr val="tx1"/>
              </a:solidFill>
              <a:effectLst/>
              <a:cs typeface="Arial" pitchFamily="34" charset="0"/>
            </a:endParaRPr>
          </a:p>
        </p:txBody>
      </p:sp>
      <p:sp>
        <p:nvSpPr>
          <p:cNvPr id="20" name="Прямоугольник 19"/>
          <p:cNvSpPr/>
          <p:nvPr/>
        </p:nvSpPr>
        <p:spPr>
          <a:xfrm>
            <a:off x="916524" y="4568718"/>
            <a:ext cx="10665875" cy="830997"/>
          </a:xfrm>
          <a:prstGeom prst="rect">
            <a:avLst/>
          </a:prstGeom>
        </p:spPr>
        <p:txBody>
          <a:bodyPr wrap="square">
            <a:spAutoFit/>
          </a:bodyPr>
          <a:lstStyle/>
          <a:p>
            <a:pPr indent="358775" algn="just"/>
            <a:r>
              <a:rPr lang="uk-UA" sz="1600" dirty="0" smtClean="0">
                <a:solidFill>
                  <a:srgbClr val="0070C0"/>
                </a:solidFill>
              </a:rPr>
              <a:t>При проведенні дистанційних занять з дитиною, дуже важливий зворотній зв’язок з батьками.</a:t>
            </a:r>
            <a:r>
              <a:rPr lang="uk-UA" sz="1600" b="1" dirty="0" smtClean="0">
                <a:solidFill>
                  <a:srgbClr val="0070C0"/>
                </a:solidFill>
              </a:rPr>
              <a:t> </a:t>
            </a:r>
            <a:r>
              <a:rPr lang="uk-UA" sz="1600" dirty="0" smtClean="0">
                <a:solidFill>
                  <a:srgbClr val="0070C0"/>
                </a:solidFill>
              </a:rPr>
              <a:t> Тому</a:t>
            </a:r>
            <a:r>
              <a:rPr lang="uk-UA" sz="1600" b="1" dirty="0" smtClean="0">
                <a:solidFill>
                  <a:srgbClr val="0070C0"/>
                </a:solidFill>
              </a:rPr>
              <a:t> </a:t>
            </a:r>
            <a:r>
              <a:rPr lang="uk-UA" sz="1600" dirty="0" err="1" smtClean="0">
                <a:solidFill>
                  <a:srgbClr val="0070C0"/>
                </a:solidFill>
              </a:rPr>
              <a:t>застосовуюю</a:t>
            </a:r>
            <a:r>
              <a:rPr lang="uk-UA" sz="1600" dirty="0" smtClean="0">
                <a:solidFill>
                  <a:srgbClr val="0070C0"/>
                </a:solidFill>
              </a:rPr>
              <a:t> для батьків опитувальники, тестові завдання, телефонні дзвінки про дистанційне навчання. Батьки заповнюють, чи сподобалося заняття, на що потрібно звернути увагу, вчителю зворотній зв’язок допомагає розуміти ситуацію в сім’ї.</a:t>
            </a:r>
            <a:endParaRPr lang="ru-RU" sz="1600" dirty="0">
              <a:solidFill>
                <a:srgbClr val="0070C0"/>
              </a:solidFill>
            </a:endParaRPr>
          </a:p>
        </p:txBody>
      </p:sp>
    </p:spTree>
    <p:extLst>
      <p:ext uri="{BB962C8B-B14F-4D97-AF65-F5344CB8AC3E}">
        <p14:creationId xmlns:p14="http://schemas.microsoft.com/office/powerpoint/2010/main" val="38532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15"/>
          <p:cNvGrpSpPr/>
          <p:nvPr/>
        </p:nvGrpSpPr>
        <p:grpSpPr>
          <a:xfrm>
            <a:off x="0" y="0"/>
            <a:ext cx="12192000" cy="6858000"/>
            <a:chOff x="0" y="0"/>
            <a:chExt cx="12192000" cy="6858000"/>
          </a:xfrm>
        </p:grpSpPr>
        <p:pic>
          <p:nvPicPr>
            <p:cNvPr id="17" name="Рисунок 16"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19" name="Рисунок 18"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sp>
        <p:nvSpPr>
          <p:cNvPr id="2" name="Прямоугольник 1"/>
          <p:cNvSpPr/>
          <p:nvPr/>
        </p:nvSpPr>
        <p:spPr>
          <a:xfrm>
            <a:off x="4149560" y="417666"/>
            <a:ext cx="7483640" cy="605681"/>
          </a:xfrm>
          <a:prstGeom prst="rect">
            <a:avLst/>
          </a:prstGeom>
          <a:noFill/>
        </p:spPr>
        <p:txBody>
          <a:bodyPr wrap="none" lIns="91440" tIns="45720" rIns="91440" bIns="45720">
            <a:prstTxWarp prst="textPlai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Інформація про освіту</a:t>
            </a:r>
            <a:endParaRPr lang="ru-RU"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p:txBody>
      </p:sp>
      <p:sp>
        <p:nvSpPr>
          <p:cNvPr id="9" name="Прямоугольник 8"/>
          <p:cNvSpPr/>
          <p:nvPr/>
        </p:nvSpPr>
        <p:spPr>
          <a:xfrm>
            <a:off x="211666" y="4477444"/>
            <a:ext cx="3081867" cy="923330"/>
          </a:xfrm>
          <a:prstGeom prst="rect">
            <a:avLst/>
          </a:prstGeom>
        </p:spPr>
        <p:txBody>
          <a:bodyPr wrap="square">
            <a:spAutoFit/>
          </a:bodyPr>
          <a:lstStyle/>
          <a:p>
            <a:pPr algn="ctr"/>
            <a:r>
              <a:rPr lang="ru-RU" i="1" dirty="0" smtClean="0"/>
              <a:t>"</a:t>
            </a:r>
            <a:r>
              <a:rPr lang="ru-RU" i="1" dirty="0" err="1" smtClean="0"/>
              <a:t>Щоб</a:t>
            </a:r>
            <a:r>
              <a:rPr lang="ru-RU" i="1" dirty="0" smtClean="0"/>
              <a:t> </a:t>
            </a:r>
            <a:r>
              <a:rPr lang="ru-RU" i="1" dirty="0" err="1" smtClean="0"/>
              <a:t>мати</a:t>
            </a:r>
            <a:r>
              <a:rPr lang="ru-RU" i="1" dirty="0" smtClean="0"/>
              <a:t> право </a:t>
            </a:r>
            <a:r>
              <a:rPr lang="ru-RU" i="1" dirty="0" err="1" smtClean="0"/>
              <a:t>вчити</a:t>
            </a:r>
            <a:r>
              <a:rPr lang="ru-RU" i="1" dirty="0" smtClean="0"/>
              <a:t> </a:t>
            </a:r>
            <a:r>
              <a:rPr lang="ru-RU" i="1" dirty="0" err="1" smtClean="0"/>
              <a:t>інших</a:t>
            </a:r>
            <a:r>
              <a:rPr lang="ru-RU" i="1" dirty="0" smtClean="0"/>
              <a:t>, </a:t>
            </a:r>
            <a:r>
              <a:rPr lang="ru-RU" i="1" dirty="0" err="1" smtClean="0"/>
              <a:t>потрібно</a:t>
            </a:r>
            <a:r>
              <a:rPr lang="ru-RU" i="1" dirty="0" smtClean="0"/>
              <a:t> </a:t>
            </a:r>
            <a:r>
              <a:rPr lang="ru-RU" i="1" dirty="0" err="1" smtClean="0"/>
              <a:t>постійно</a:t>
            </a:r>
            <a:r>
              <a:rPr lang="ru-RU" i="1" dirty="0" smtClean="0"/>
              <a:t> </a:t>
            </a:r>
            <a:r>
              <a:rPr lang="ru-RU" i="1" dirty="0" err="1" smtClean="0"/>
              <a:t>вчитися</a:t>
            </a:r>
            <a:r>
              <a:rPr lang="ru-RU" i="1" dirty="0" smtClean="0"/>
              <a:t> самому" </a:t>
            </a:r>
            <a:endParaRPr lang="ru-RU" dirty="0"/>
          </a:p>
        </p:txBody>
      </p:sp>
      <p:grpSp>
        <p:nvGrpSpPr>
          <p:cNvPr id="4" name="Group 2">
            <a:extLst>
              <a:ext uri="{FF2B5EF4-FFF2-40B4-BE49-F238E27FC236}">
                <a16:creationId xmlns="" xmlns:a16="http://schemas.microsoft.com/office/drawing/2014/main" id="{675BCD58-74B2-4443-A96A-E41D54CA2B83}"/>
              </a:ext>
            </a:extLst>
          </p:cNvPr>
          <p:cNvGrpSpPr/>
          <p:nvPr/>
        </p:nvGrpSpPr>
        <p:grpSpPr>
          <a:xfrm>
            <a:off x="455289" y="389877"/>
            <a:ext cx="1398919" cy="1125656"/>
            <a:chOff x="904014" y="787812"/>
            <a:chExt cx="1153941" cy="992639"/>
          </a:xfrm>
        </p:grpSpPr>
        <p:grpSp>
          <p:nvGrpSpPr>
            <p:cNvPr id="5" name="Group 51">
              <a:extLst>
                <a:ext uri="{FF2B5EF4-FFF2-40B4-BE49-F238E27FC236}">
                  <a16:creationId xmlns="" xmlns:a16="http://schemas.microsoft.com/office/drawing/2014/main" id="{5205F007-97B1-4834-8908-80E502C1618E}"/>
                </a:ext>
              </a:extLst>
            </p:cNvPr>
            <p:cNvGrpSpPr/>
            <p:nvPr/>
          </p:nvGrpSpPr>
          <p:grpSpPr>
            <a:xfrm>
              <a:off x="1044295" y="787812"/>
              <a:ext cx="1013660" cy="992639"/>
              <a:chOff x="368102" y="535302"/>
              <a:chExt cx="1125418" cy="1102079"/>
            </a:xfrm>
          </p:grpSpPr>
          <p:sp>
            <p:nvSpPr>
              <p:cNvPr id="13" name="Arrow: Pentagon 46">
                <a:extLst>
                  <a:ext uri="{FF2B5EF4-FFF2-40B4-BE49-F238E27FC236}">
                    <a16:creationId xmlns="" xmlns:a16="http://schemas.microsoft.com/office/drawing/2014/main" id="{35D1DD0E-8AE5-43DA-8CD2-CAFB39168775}"/>
                  </a:ext>
                </a:extLst>
              </p:cNvPr>
              <p:cNvSpPr/>
              <p:nvPr/>
            </p:nvSpPr>
            <p:spPr>
              <a:xfrm>
                <a:off x="368104" y="535302"/>
                <a:ext cx="1125416" cy="1036093"/>
              </a:xfrm>
              <a:prstGeom prst="homePlate">
                <a:avLst/>
              </a:prstGeom>
              <a:gradFill flip="none" rotWithShape="1">
                <a:gsLst>
                  <a:gs pos="0">
                    <a:srgbClr val="FF5050"/>
                  </a:gs>
                  <a:gs pos="100000">
                    <a:srgbClr val="D60093"/>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4" name="Right Triangle 47">
                <a:extLst>
                  <a:ext uri="{FF2B5EF4-FFF2-40B4-BE49-F238E27FC236}">
                    <a16:creationId xmlns="" xmlns:a16="http://schemas.microsoft.com/office/drawing/2014/main" id="{A5B41838-BD6A-4231-BA44-790C47DD3EA8}"/>
                  </a:ext>
                </a:extLst>
              </p:cNvPr>
              <p:cNvSpPr/>
              <p:nvPr/>
            </p:nvSpPr>
            <p:spPr>
              <a:xfrm flipH="1" flipV="1">
                <a:off x="368102" y="1571395"/>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sp>
          <p:nvSpPr>
            <p:cNvPr id="12" name="TextBox 11">
              <a:extLst>
                <a:ext uri="{FF2B5EF4-FFF2-40B4-BE49-F238E27FC236}">
                  <a16:creationId xmlns="" xmlns:a16="http://schemas.microsoft.com/office/drawing/2014/main" id="{73DE9C29-526E-42E9-A5ED-1A457305F5B7}"/>
                </a:ext>
              </a:extLst>
            </p:cNvPr>
            <p:cNvSpPr txBox="1"/>
            <p:nvPr/>
          </p:nvSpPr>
          <p:spPr>
            <a:xfrm>
              <a:off x="904014" y="975494"/>
              <a:ext cx="975645" cy="461392"/>
            </a:xfrm>
            <a:prstGeom prst="rect">
              <a:avLst/>
            </a:prstGeom>
            <a:noFill/>
          </p:spPr>
          <p:txBody>
            <a:bodyPr wrap="square" rtlCol="0">
              <a:spAutoFit/>
            </a:bodyPr>
            <a:lstStyle/>
            <a:p>
              <a:pPr algn="ctr"/>
              <a:r>
                <a:rPr lang="en-US" sz="2800" dirty="0">
                  <a:solidFill>
                    <a:schemeClr val="bg1"/>
                  </a:solidFill>
                  <a:latin typeface="Times New Roman" pitchFamily="18" charset="0"/>
                  <a:cs typeface="Times New Roman" pitchFamily="18" charset="0"/>
                </a:rPr>
                <a:t>01</a:t>
              </a:r>
            </a:p>
          </p:txBody>
        </p:sp>
      </p:grpSp>
      <p:pic>
        <p:nvPicPr>
          <p:cNvPr id="15" name="Picture 4" descr="Нет описания."/>
          <p:cNvPicPr>
            <a:picLocks noChangeAspect="1" noChangeArrowheads="1"/>
          </p:cNvPicPr>
          <p:nvPr/>
        </p:nvPicPr>
        <p:blipFill>
          <a:blip r:embed="rId4" cstate="print"/>
          <a:srcRect l="2039" t="1808" r="8251" b="3637"/>
          <a:stretch>
            <a:fillRect/>
          </a:stretch>
        </p:blipFill>
        <p:spPr bwMode="auto">
          <a:xfrm rot="21396848">
            <a:off x="547973" y="1441117"/>
            <a:ext cx="2169459" cy="3073401"/>
          </a:xfrm>
          <a:prstGeom prst="rect">
            <a:avLst/>
          </a:prstGeom>
          <a:noFill/>
        </p:spPr>
      </p:pic>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631006">
            <a:off x="3132862" y="686953"/>
            <a:ext cx="2033396" cy="2711194"/>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972065">
            <a:off x="5976274" y="3555243"/>
            <a:ext cx="2504781" cy="3339708"/>
          </a:xfrm>
          <a:prstGeom prst="rect">
            <a:avLst/>
          </a:prstGeom>
        </p:spPr>
      </p:pic>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592189">
            <a:off x="5851898" y="860728"/>
            <a:ext cx="2820504" cy="3760672"/>
          </a:xfrm>
          <a:prstGeom prst="rect">
            <a:avLst/>
          </a:prstGeom>
        </p:spPr>
      </p:pic>
      <p:pic>
        <p:nvPicPr>
          <p:cNvPr id="8" name="Рисунок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14594" y="2964156"/>
            <a:ext cx="2269931" cy="3026575"/>
          </a:xfrm>
          <a:prstGeom prst="rect">
            <a:avLst/>
          </a:prstGeom>
        </p:spPr>
      </p:pic>
      <p:pic>
        <p:nvPicPr>
          <p:cNvPr id="10" name="Рисунок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502338">
            <a:off x="9517360" y="3258593"/>
            <a:ext cx="2156580" cy="2875440"/>
          </a:xfrm>
          <a:prstGeom prst="rect">
            <a:avLst/>
          </a:prstGeom>
        </p:spPr>
      </p:pic>
      <p:pic>
        <p:nvPicPr>
          <p:cNvPr id="11" name="Рисунок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a:off x="9162244" y="737233"/>
            <a:ext cx="2332166" cy="31095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par>
                          <p:cTn id="11" fill="hold">
                            <p:stCondLst>
                              <p:cond delay="280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5"/>
          <p:cNvGrpSpPr/>
          <p:nvPr/>
        </p:nvGrpSpPr>
        <p:grpSpPr>
          <a:xfrm>
            <a:off x="0" y="0"/>
            <a:ext cx="12192000" cy="6858000"/>
            <a:chOff x="0" y="0"/>
            <a:chExt cx="12192000" cy="6858000"/>
          </a:xfrm>
        </p:grpSpPr>
        <p:pic>
          <p:nvPicPr>
            <p:cNvPr id="17" name="Рисунок 16"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18" name="Рисунок 17"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grpSp>
        <p:nvGrpSpPr>
          <p:cNvPr id="3" name="Group 5">
            <a:extLst>
              <a:ext uri="{FF2B5EF4-FFF2-40B4-BE49-F238E27FC236}">
                <a16:creationId xmlns="" xmlns:a16="http://schemas.microsoft.com/office/drawing/2014/main" id="{E47336D0-94F2-4C12-9BDF-C862A36BA2D4}"/>
              </a:ext>
            </a:extLst>
          </p:cNvPr>
          <p:cNvGrpSpPr/>
          <p:nvPr/>
        </p:nvGrpSpPr>
        <p:grpSpPr>
          <a:xfrm>
            <a:off x="709283" y="153854"/>
            <a:ext cx="1153941" cy="992639"/>
            <a:chOff x="904014" y="2930909"/>
            <a:chExt cx="1153941" cy="992639"/>
          </a:xfrm>
        </p:grpSpPr>
        <p:grpSp>
          <p:nvGrpSpPr>
            <p:cNvPr id="4" name="Group 53">
              <a:extLst>
                <a:ext uri="{FF2B5EF4-FFF2-40B4-BE49-F238E27FC236}">
                  <a16:creationId xmlns="" xmlns:a16="http://schemas.microsoft.com/office/drawing/2014/main" id="{761BB7A1-E052-4DFC-958B-8D7B05792D48}"/>
                </a:ext>
              </a:extLst>
            </p:cNvPr>
            <p:cNvGrpSpPr/>
            <p:nvPr/>
          </p:nvGrpSpPr>
          <p:grpSpPr>
            <a:xfrm>
              <a:off x="1044295" y="2930909"/>
              <a:ext cx="1013660" cy="992639"/>
              <a:chOff x="368100" y="1681449"/>
              <a:chExt cx="1125418" cy="1102079"/>
            </a:xfrm>
          </p:grpSpPr>
          <p:sp>
            <p:nvSpPr>
              <p:cNvPr id="7" name="Arrow: Pentagon 54">
                <a:extLst>
                  <a:ext uri="{FF2B5EF4-FFF2-40B4-BE49-F238E27FC236}">
                    <a16:creationId xmlns="" xmlns:a16="http://schemas.microsoft.com/office/drawing/2014/main" id="{D2E0EA08-37FF-4DBB-86F2-FB105A27D038}"/>
                  </a:ext>
                </a:extLst>
              </p:cNvPr>
              <p:cNvSpPr/>
              <p:nvPr/>
            </p:nvSpPr>
            <p:spPr>
              <a:xfrm>
                <a:off x="368102" y="1681449"/>
                <a:ext cx="1125416" cy="1036093"/>
              </a:xfrm>
              <a:prstGeom prst="homePlate">
                <a:avLst/>
              </a:prstGeom>
              <a:gradFill flip="none" rotWithShape="1">
                <a:gsLst>
                  <a:gs pos="0">
                    <a:srgbClr val="3333FF"/>
                  </a:gs>
                  <a:gs pos="100000">
                    <a:srgbClr val="003399"/>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55">
                <a:extLst>
                  <a:ext uri="{FF2B5EF4-FFF2-40B4-BE49-F238E27FC236}">
                    <a16:creationId xmlns="" xmlns:a16="http://schemas.microsoft.com/office/drawing/2014/main" id="{E7729B11-9B65-4B6D-8EDC-9A1036F038CB}"/>
                  </a:ext>
                </a:extLst>
              </p:cNvPr>
              <p:cNvSpPr/>
              <p:nvPr/>
            </p:nvSpPr>
            <p:spPr>
              <a:xfrm flipH="1" flipV="1">
                <a:off x="368100" y="2717542"/>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 xmlns:a16="http://schemas.microsoft.com/office/drawing/2014/main" id="{08AF2585-1BBA-49CD-BEBF-E91EE0AFE999}"/>
                </a:ext>
              </a:extLst>
            </p:cNvPr>
            <p:cNvSpPr txBox="1"/>
            <p:nvPr/>
          </p:nvSpPr>
          <p:spPr>
            <a:xfrm>
              <a:off x="904014" y="3146522"/>
              <a:ext cx="975645" cy="369332"/>
            </a:xfrm>
            <a:prstGeom prst="rect">
              <a:avLst/>
            </a:prstGeom>
            <a:noFill/>
          </p:spPr>
          <p:txBody>
            <a:bodyPr wrap="square" rtlCol="0">
              <a:spAutoFit/>
            </a:bodyPr>
            <a:lstStyle/>
            <a:p>
              <a:pPr algn="ctr"/>
              <a:r>
                <a:rPr lang="en-US" dirty="0">
                  <a:solidFill>
                    <a:schemeClr val="bg1"/>
                  </a:solidFill>
                  <a:latin typeface="Oswald" panose="02000503000000000000" pitchFamily="2" charset="0"/>
                </a:rPr>
                <a:t>03</a:t>
              </a:r>
            </a:p>
          </p:txBody>
        </p:sp>
      </p:grpSp>
      <p:sp>
        <p:nvSpPr>
          <p:cNvPr id="9" name="TextBox 8">
            <a:extLst>
              <a:ext uri="{FF2B5EF4-FFF2-40B4-BE49-F238E27FC236}">
                <a16:creationId xmlns="" xmlns:a16="http://schemas.microsoft.com/office/drawing/2014/main" id="{51C51B8E-8766-4CE1-9330-5F8ECCE74797}"/>
              </a:ext>
            </a:extLst>
          </p:cNvPr>
          <p:cNvSpPr txBox="1"/>
          <p:nvPr/>
        </p:nvSpPr>
        <p:spPr>
          <a:xfrm>
            <a:off x="1830645" y="247798"/>
            <a:ext cx="5941761" cy="523220"/>
          </a:xfrm>
          <a:prstGeom prst="rect">
            <a:avLst/>
          </a:prstGeom>
          <a:noFill/>
        </p:spPr>
        <p:txBody>
          <a:bodyPr wrap="square" rtlCol="0">
            <a:spAutoFit/>
          </a:bodyPr>
          <a:lstStyle/>
          <a:p>
            <a:pPr algn="ctr"/>
            <a:r>
              <a:rPr lang="uk-UA" sz="2800" dirty="0">
                <a:solidFill>
                  <a:schemeClr val="bg1"/>
                </a:solidFill>
                <a:latin typeface="Oswald" panose="02000503000000000000" pitchFamily="2" charset="0"/>
              </a:rPr>
              <a:t>Дистанційні </a:t>
            </a:r>
            <a:r>
              <a:rPr lang="uk-UA" sz="2800" dirty="0" smtClean="0">
                <a:solidFill>
                  <a:schemeClr val="bg1"/>
                </a:solidFill>
                <a:latin typeface="Oswald" panose="02000503000000000000" pitchFamily="2" charset="0"/>
              </a:rPr>
              <a:t>заняття</a:t>
            </a:r>
            <a:endParaRPr lang="en-US" sz="2800" dirty="0">
              <a:solidFill>
                <a:schemeClr val="bg1"/>
              </a:solidFill>
              <a:latin typeface="Oswald" panose="02000503000000000000" pitchFamily="2" charset="0"/>
            </a:endParaRPr>
          </a:p>
        </p:txBody>
      </p:sp>
      <p:sp>
        <p:nvSpPr>
          <p:cNvPr id="82946" name="AutoShape 2" descr="http://vyznycaschool.at.ua/metodychna/vikoristanja_ikt_u_pidgotovci_do_zno.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1" name="Заголовок 1"/>
          <p:cNvSpPr>
            <a:spLocks noGrp="1"/>
          </p:cNvSpPr>
          <p:nvPr>
            <p:ph type="title"/>
          </p:nvPr>
        </p:nvSpPr>
        <p:spPr>
          <a:xfrm>
            <a:off x="1580869" y="955245"/>
            <a:ext cx="8229600" cy="1000555"/>
          </a:xfrm>
        </p:spPr>
        <p:txBody>
          <a:bodyPr>
            <a:normAutofit/>
          </a:bodyPr>
          <a:lstStyle/>
          <a:p>
            <a:pPr algn="ctr"/>
            <a:r>
              <a:rPr lang="uk-UA" sz="2400" b="1" dirty="0" smtClean="0">
                <a:latin typeface="+mn-lt"/>
              </a:rPr>
              <a:t>Успішне дистанційне навчання</a:t>
            </a:r>
            <a:endParaRPr lang="ru-RU" sz="2400" b="1" dirty="0">
              <a:latin typeface="+mn-lt"/>
            </a:endParaRPr>
          </a:p>
        </p:txBody>
      </p:sp>
      <p:sp>
        <p:nvSpPr>
          <p:cNvPr id="22" name="Прямоугольник 21"/>
          <p:cNvSpPr/>
          <p:nvPr/>
        </p:nvSpPr>
        <p:spPr>
          <a:xfrm>
            <a:off x="2794000" y="1651000"/>
            <a:ext cx="8559800" cy="3785652"/>
          </a:xfrm>
          <a:prstGeom prst="rect">
            <a:avLst/>
          </a:prstGeom>
        </p:spPr>
        <p:txBody>
          <a:bodyPr wrap="square">
            <a:spAutoFit/>
          </a:bodyPr>
          <a:lstStyle/>
          <a:p>
            <a:pPr indent="534988" algn="just"/>
            <a:r>
              <a:rPr lang="ru-RU" sz="2000" dirty="0" smtClean="0"/>
              <a:t>Одна </a:t>
            </a:r>
            <a:r>
              <a:rPr lang="ru-RU" sz="2000" dirty="0" err="1" smtClean="0"/>
              <a:t>з</a:t>
            </a:r>
            <a:r>
              <a:rPr lang="ru-RU" sz="2000" dirty="0" smtClean="0"/>
              <a:t> умов </a:t>
            </a:r>
            <a:r>
              <a:rPr lang="ru-RU" sz="2000" dirty="0" err="1" smtClean="0"/>
              <a:t>успішного</a:t>
            </a:r>
            <a:r>
              <a:rPr lang="ru-RU" sz="2000" dirty="0" smtClean="0"/>
              <a:t> </a:t>
            </a:r>
            <a:r>
              <a:rPr lang="ru-RU" sz="2000" dirty="0" err="1" smtClean="0"/>
              <a:t>дистанційного</a:t>
            </a:r>
            <a:r>
              <a:rPr lang="ru-RU" sz="2000" dirty="0" smtClean="0"/>
              <a:t> </a:t>
            </a:r>
            <a:r>
              <a:rPr lang="ru-RU" sz="2000" dirty="0" err="1" smtClean="0"/>
              <a:t>навчання</a:t>
            </a:r>
            <a:r>
              <a:rPr lang="ru-RU" sz="2000" dirty="0" smtClean="0"/>
              <a:t> </a:t>
            </a:r>
            <a:r>
              <a:rPr lang="ru-RU" sz="2000" dirty="0" err="1" smtClean="0"/>
              <a:t>дітей</a:t>
            </a:r>
            <a:r>
              <a:rPr lang="ru-RU" sz="2000" dirty="0" smtClean="0"/>
              <a:t> – </a:t>
            </a:r>
            <a:r>
              <a:rPr lang="ru-RU" sz="2000" dirty="0" err="1" smtClean="0"/>
              <a:t>залучення</a:t>
            </a:r>
            <a:r>
              <a:rPr lang="ru-RU" sz="2000" dirty="0" smtClean="0"/>
              <a:t> </a:t>
            </a:r>
            <a:r>
              <a:rPr lang="ru-RU" sz="2000" dirty="0" err="1" smtClean="0"/>
              <a:t>батьків</a:t>
            </a:r>
            <a:r>
              <a:rPr lang="ru-RU" sz="2000" dirty="0" smtClean="0"/>
              <a:t> до </a:t>
            </a:r>
            <a:r>
              <a:rPr lang="ru-RU" sz="2000" dirty="0" err="1" smtClean="0"/>
              <a:t>спільної</a:t>
            </a:r>
            <a:r>
              <a:rPr lang="ru-RU" sz="2000" dirty="0" smtClean="0"/>
              <a:t> </a:t>
            </a:r>
            <a:r>
              <a:rPr lang="ru-RU" sz="2000" dirty="0" err="1" smtClean="0"/>
              <a:t>роботи</a:t>
            </a:r>
            <a:r>
              <a:rPr lang="ru-RU" sz="2000" dirty="0" smtClean="0"/>
              <a:t>. Перше, </a:t>
            </a:r>
            <a:r>
              <a:rPr lang="ru-RU" sz="2000" dirty="0" err="1" smtClean="0"/>
              <a:t>що</a:t>
            </a:r>
            <a:r>
              <a:rPr lang="ru-RU" sz="2000" dirty="0" smtClean="0"/>
              <a:t> треба </a:t>
            </a:r>
            <a:r>
              <a:rPr lang="ru-RU" sz="2000" dirty="0" err="1" smtClean="0"/>
              <a:t>зробити</a:t>
            </a:r>
            <a:r>
              <a:rPr lang="ru-RU" sz="2000" dirty="0" smtClean="0"/>
              <a:t> </a:t>
            </a:r>
            <a:r>
              <a:rPr lang="ru-RU" sz="2000" dirty="0" err="1" smtClean="0"/>
              <a:t>вихователям</a:t>
            </a:r>
            <a:r>
              <a:rPr lang="ru-RU" sz="2000" dirty="0" smtClean="0"/>
              <a:t>, – </a:t>
            </a:r>
            <a:r>
              <a:rPr lang="ru-RU" sz="2000" dirty="0" err="1" smtClean="0"/>
              <a:t>зрозуміти</a:t>
            </a:r>
            <a:r>
              <a:rPr lang="ru-RU" sz="2000" dirty="0" smtClean="0"/>
              <a:t>, </a:t>
            </a:r>
            <a:r>
              <a:rPr lang="ru-RU" sz="2000" dirty="0" err="1" smtClean="0"/>
              <a:t>що</a:t>
            </a:r>
            <a:r>
              <a:rPr lang="ru-RU" sz="2000" dirty="0" smtClean="0"/>
              <a:t> в </a:t>
            </a:r>
            <a:r>
              <a:rPr lang="ru-RU" sz="2000" dirty="0" err="1" smtClean="0"/>
              <a:t>дистанційному</a:t>
            </a:r>
            <a:r>
              <a:rPr lang="ru-RU" sz="2000" dirty="0" smtClean="0"/>
              <a:t> </a:t>
            </a:r>
            <a:r>
              <a:rPr lang="ru-RU" sz="2000" dirty="0" err="1" smtClean="0"/>
              <a:t>навчанні</a:t>
            </a:r>
            <a:r>
              <a:rPr lang="ru-RU" sz="2000" dirty="0" smtClean="0"/>
              <a:t> батьки </a:t>
            </a:r>
            <a:r>
              <a:rPr lang="ru-RU" sz="2000" dirty="0" err="1" smtClean="0"/>
              <a:t>є</a:t>
            </a:r>
            <a:r>
              <a:rPr lang="ru-RU" sz="2000" dirty="0" smtClean="0"/>
              <a:t> партнерами </a:t>
            </a:r>
            <a:r>
              <a:rPr lang="ru-RU" sz="2000" dirty="0" err="1" smtClean="0"/>
              <a:t>педагогів</a:t>
            </a:r>
            <a:r>
              <a:rPr lang="ru-RU" sz="2000" dirty="0" smtClean="0"/>
              <a:t>. Тому перед </a:t>
            </a:r>
            <a:r>
              <a:rPr lang="ru-RU" sz="2000" dirty="0" err="1" smtClean="0"/>
              <a:t>тим</a:t>
            </a:r>
            <a:r>
              <a:rPr lang="ru-RU" sz="2000" dirty="0" smtClean="0"/>
              <a:t> як </a:t>
            </a:r>
            <a:r>
              <a:rPr lang="ru-RU" sz="2000" dirty="0" err="1" smtClean="0"/>
              <a:t>починати</a:t>
            </a:r>
            <a:r>
              <a:rPr lang="ru-RU" sz="2000" dirty="0" smtClean="0"/>
              <a:t> </a:t>
            </a:r>
            <a:r>
              <a:rPr lang="ru-RU" sz="2000" dirty="0" err="1" smtClean="0"/>
              <a:t>заняття</a:t>
            </a:r>
            <a:r>
              <a:rPr lang="ru-RU" sz="2000" dirty="0" smtClean="0"/>
              <a:t>, треба </a:t>
            </a:r>
            <a:r>
              <a:rPr lang="ru-RU" sz="2000" dirty="0" err="1" smtClean="0"/>
              <a:t>виділити</a:t>
            </a:r>
            <a:r>
              <a:rPr lang="ru-RU" sz="2000" dirty="0" smtClean="0"/>
              <a:t> час на роботу </a:t>
            </a:r>
            <a:r>
              <a:rPr lang="ru-RU" sz="2000" dirty="0" err="1" smtClean="0"/>
              <a:t>з</a:t>
            </a:r>
            <a:r>
              <a:rPr lang="ru-RU" sz="2000" dirty="0" smtClean="0"/>
              <a:t> батьками. Перед </a:t>
            </a:r>
            <a:r>
              <a:rPr lang="ru-RU" sz="2000" dirty="0" err="1" smtClean="0"/>
              <a:t>кожним</a:t>
            </a:r>
            <a:r>
              <a:rPr lang="ru-RU" sz="2000" dirty="0" smtClean="0"/>
              <a:t> </a:t>
            </a:r>
            <a:r>
              <a:rPr lang="ru-RU" sz="2000" dirty="0" err="1" smtClean="0"/>
              <a:t>навчальним</a:t>
            </a:r>
            <a:r>
              <a:rPr lang="ru-RU" sz="2000" dirty="0" smtClean="0"/>
              <a:t> днем у </a:t>
            </a:r>
            <a:r>
              <a:rPr lang="ru-RU" sz="2000" dirty="0" err="1" smtClean="0"/>
              <a:t>групі</a:t>
            </a:r>
            <a:r>
              <a:rPr lang="ru-RU" sz="2000" dirty="0" smtClean="0"/>
              <a:t> в </a:t>
            </a:r>
            <a:r>
              <a:rPr lang="ru-RU" sz="2000" dirty="0" err="1" smtClean="0"/>
              <a:t>соцмережах</a:t>
            </a:r>
            <a:r>
              <a:rPr lang="ru-RU" sz="2000" dirty="0" smtClean="0"/>
              <a:t>, </a:t>
            </a:r>
            <a:r>
              <a:rPr lang="ru-RU" sz="2000" dirty="0" err="1" smtClean="0"/>
              <a:t>в</a:t>
            </a:r>
            <a:r>
              <a:rPr lang="ru-RU" sz="2000" dirty="0" smtClean="0"/>
              <a:t> </a:t>
            </a:r>
            <a:r>
              <a:rPr lang="ru-RU" sz="2000" dirty="0" err="1" smtClean="0"/>
              <a:t>якій</a:t>
            </a:r>
            <a:r>
              <a:rPr lang="ru-RU" sz="2000" dirty="0" smtClean="0"/>
              <a:t> </a:t>
            </a:r>
            <a:r>
              <a:rPr lang="ru-RU" sz="2000" dirty="0" err="1" smtClean="0"/>
              <a:t>є</a:t>
            </a:r>
            <a:r>
              <a:rPr lang="ru-RU" sz="2000" dirty="0" smtClean="0"/>
              <a:t> батьки та </a:t>
            </a:r>
            <a:r>
              <a:rPr lang="ru-RU" sz="2000" dirty="0" err="1" smtClean="0"/>
              <a:t>вихователі</a:t>
            </a:r>
            <a:r>
              <a:rPr lang="ru-RU" sz="2000" dirty="0" smtClean="0"/>
              <a:t>, педагоги </a:t>
            </a:r>
            <a:r>
              <a:rPr lang="ru-RU" sz="2000" dirty="0" err="1" smtClean="0"/>
              <a:t>пишуть</a:t>
            </a:r>
            <a:r>
              <a:rPr lang="ru-RU" sz="2000" dirty="0" smtClean="0"/>
              <a:t>, </a:t>
            </a:r>
            <a:r>
              <a:rPr lang="ru-RU" sz="2000" dirty="0" err="1" smtClean="0"/>
              <a:t>які</a:t>
            </a:r>
            <a:r>
              <a:rPr lang="ru-RU" sz="2000" dirty="0" smtClean="0"/>
              <a:t> </a:t>
            </a:r>
            <a:r>
              <a:rPr lang="ru-RU" sz="2000" dirty="0" err="1" smtClean="0"/>
              <a:t>матеріали</a:t>
            </a:r>
            <a:r>
              <a:rPr lang="ru-RU" sz="2000" dirty="0" smtClean="0"/>
              <a:t> </a:t>
            </a:r>
            <a:r>
              <a:rPr lang="ru-RU" sz="2000" dirty="0" err="1" smtClean="0"/>
              <a:t>будуть</a:t>
            </a:r>
            <a:r>
              <a:rPr lang="ru-RU" sz="2000" dirty="0" smtClean="0"/>
              <a:t> </a:t>
            </a:r>
            <a:r>
              <a:rPr lang="ru-RU" sz="2000" dirty="0" err="1" smtClean="0"/>
              <a:t>потрібні</a:t>
            </a:r>
            <a:r>
              <a:rPr lang="ru-RU" sz="2000" dirty="0" smtClean="0"/>
              <a:t> на </a:t>
            </a:r>
            <a:r>
              <a:rPr lang="ru-RU" sz="2000" dirty="0" err="1" smtClean="0"/>
              <a:t>занятті</a:t>
            </a:r>
            <a:r>
              <a:rPr lang="ru-RU" sz="2000" dirty="0" smtClean="0"/>
              <a:t>: </a:t>
            </a:r>
            <a:r>
              <a:rPr lang="ru-RU" sz="2000" dirty="0" err="1" smtClean="0"/>
              <a:t>це</a:t>
            </a:r>
            <a:r>
              <a:rPr lang="ru-RU" sz="2000" dirty="0" smtClean="0"/>
              <a:t> </a:t>
            </a:r>
            <a:r>
              <a:rPr lang="ru-RU" sz="2000" dirty="0" err="1" smtClean="0"/>
              <a:t>можуть</a:t>
            </a:r>
            <a:r>
              <a:rPr lang="ru-RU" sz="2000" dirty="0" smtClean="0"/>
              <a:t> бути </a:t>
            </a:r>
            <a:r>
              <a:rPr lang="ru-RU" sz="2000" dirty="0" err="1" smtClean="0"/>
              <a:t>різноманітні</a:t>
            </a:r>
            <a:r>
              <a:rPr lang="ru-RU" sz="2000" dirty="0" smtClean="0"/>
              <a:t> </a:t>
            </a:r>
            <a:r>
              <a:rPr lang="ru-RU" sz="2000" dirty="0" err="1" smtClean="0"/>
              <a:t>картки</a:t>
            </a:r>
            <a:r>
              <a:rPr lang="ru-RU" sz="2000" dirty="0" smtClean="0"/>
              <a:t>, </a:t>
            </a:r>
            <a:r>
              <a:rPr lang="ru-RU" sz="2000" dirty="0" err="1" smtClean="0"/>
              <a:t>фарби</a:t>
            </a:r>
            <a:r>
              <a:rPr lang="ru-RU" sz="2000" dirty="0" smtClean="0"/>
              <a:t>, </a:t>
            </a:r>
            <a:r>
              <a:rPr lang="ru-RU" sz="2000" dirty="0" err="1" smtClean="0"/>
              <a:t>кольоровий</a:t>
            </a:r>
            <a:r>
              <a:rPr lang="ru-RU" sz="2000" dirty="0" smtClean="0"/>
              <a:t> </a:t>
            </a:r>
            <a:r>
              <a:rPr lang="ru-RU" sz="2000" dirty="0" err="1" smtClean="0"/>
              <a:t>папір</a:t>
            </a:r>
            <a:r>
              <a:rPr lang="ru-RU" sz="2000" dirty="0" smtClean="0"/>
              <a:t>, </a:t>
            </a:r>
            <a:r>
              <a:rPr lang="ru-RU" sz="2000" dirty="0" err="1" smtClean="0"/>
              <a:t>пластилін</a:t>
            </a:r>
            <a:r>
              <a:rPr lang="ru-RU" sz="2000" dirty="0" smtClean="0"/>
              <a:t> </a:t>
            </a:r>
            <a:r>
              <a:rPr lang="ru-RU" sz="2000" dirty="0" err="1" smtClean="0"/>
              <a:t>тощо</a:t>
            </a:r>
            <a:r>
              <a:rPr lang="ru-RU" sz="2000" dirty="0" smtClean="0"/>
              <a:t>. </a:t>
            </a:r>
            <a:r>
              <a:rPr lang="ru-RU" sz="2000" dirty="0" err="1" smtClean="0"/>
              <a:t>Або</a:t>
            </a:r>
            <a:r>
              <a:rPr lang="ru-RU" sz="2000" dirty="0" smtClean="0"/>
              <a:t> </a:t>
            </a:r>
            <a:r>
              <a:rPr lang="ru-RU" sz="2000" dirty="0" err="1" smtClean="0"/>
              <a:t>корекційному</a:t>
            </a:r>
            <a:r>
              <a:rPr lang="ru-RU" sz="2000" dirty="0" smtClean="0"/>
              <a:t> педагогу перед </a:t>
            </a:r>
            <a:r>
              <a:rPr lang="ru-RU" sz="2000" dirty="0" err="1" smtClean="0"/>
              <a:t>заняттям</a:t>
            </a:r>
            <a:r>
              <a:rPr lang="ru-RU" sz="2000" dirty="0" smtClean="0"/>
              <a:t> </a:t>
            </a:r>
            <a:r>
              <a:rPr lang="ru-RU" sz="2000" dirty="0" err="1" smtClean="0"/>
              <a:t>варто</a:t>
            </a:r>
            <a:r>
              <a:rPr lang="ru-RU" sz="2000" dirty="0" smtClean="0"/>
              <a:t> </a:t>
            </a:r>
            <a:r>
              <a:rPr lang="ru-RU" sz="2000" dirty="0" err="1" smtClean="0"/>
              <a:t>поспілкуватися</a:t>
            </a:r>
            <a:r>
              <a:rPr lang="ru-RU" sz="2000" dirty="0" smtClean="0"/>
              <a:t> </a:t>
            </a:r>
            <a:r>
              <a:rPr lang="ru-RU" sz="2000" dirty="0" err="1" smtClean="0"/>
              <a:t>з</a:t>
            </a:r>
            <a:r>
              <a:rPr lang="ru-RU" sz="2000" dirty="0" smtClean="0"/>
              <a:t> батьками, </a:t>
            </a:r>
            <a:r>
              <a:rPr lang="ru-RU" sz="2000" dirty="0" err="1" smtClean="0"/>
              <a:t>пояснити</a:t>
            </a:r>
            <a:r>
              <a:rPr lang="ru-RU" sz="2000" dirty="0" smtClean="0"/>
              <a:t>, як </a:t>
            </a:r>
            <a:r>
              <a:rPr lang="ru-RU" sz="2000" dirty="0" err="1" smtClean="0"/>
              <a:t>виконувати</a:t>
            </a:r>
            <a:r>
              <a:rPr lang="ru-RU" sz="2000" dirty="0" smtClean="0"/>
              <a:t> </a:t>
            </a:r>
            <a:r>
              <a:rPr lang="ru-RU" sz="2000" dirty="0" err="1" smtClean="0"/>
              <a:t>вправи</a:t>
            </a:r>
            <a:r>
              <a:rPr lang="ru-RU" sz="2000" dirty="0" smtClean="0"/>
              <a:t> </a:t>
            </a:r>
            <a:r>
              <a:rPr lang="ru-RU" sz="2000" dirty="0" err="1" smtClean="0"/>
              <a:t>з</a:t>
            </a:r>
            <a:r>
              <a:rPr lang="ru-RU" sz="2000" dirty="0" smtClean="0"/>
              <a:t> </a:t>
            </a:r>
            <a:r>
              <a:rPr lang="ru-RU" sz="2000" dirty="0" err="1" smtClean="0"/>
              <a:t>дрібної</a:t>
            </a:r>
            <a:r>
              <a:rPr lang="ru-RU" sz="2000" dirty="0" smtClean="0"/>
              <a:t> моторики та як </a:t>
            </a:r>
            <a:r>
              <a:rPr lang="ru-RU" sz="2000" dirty="0" err="1" smtClean="0"/>
              <a:t>допомогти</a:t>
            </a:r>
            <a:r>
              <a:rPr lang="ru-RU" sz="2000" dirty="0" smtClean="0"/>
              <a:t> </a:t>
            </a:r>
            <a:r>
              <a:rPr lang="ru-RU" sz="2000" dirty="0" err="1" smtClean="0"/>
              <a:t>дитині</a:t>
            </a:r>
            <a:r>
              <a:rPr lang="ru-RU" sz="2000" dirty="0" smtClean="0"/>
              <a:t>. </a:t>
            </a:r>
            <a:r>
              <a:rPr lang="ru-RU" sz="2000" dirty="0" err="1" smtClean="0"/>
              <a:t>Також</a:t>
            </a:r>
            <a:r>
              <a:rPr lang="ru-RU" sz="2000" dirty="0" smtClean="0"/>
              <a:t> </a:t>
            </a:r>
            <a:r>
              <a:rPr lang="ru-RU" sz="2000" dirty="0" err="1" smtClean="0"/>
              <a:t>слід</a:t>
            </a:r>
            <a:r>
              <a:rPr lang="ru-RU" sz="2000" dirty="0" smtClean="0"/>
              <a:t> </a:t>
            </a:r>
            <a:r>
              <a:rPr lang="ru-RU" sz="2000" dirty="0" err="1" smtClean="0"/>
              <a:t>запитати</a:t>
            </a:r>
            <a:r>
              <a:rPr lang="ru-RU" sz="2000" dirty="0" smtClean="0"/>
              <a:t> </a:t>
            </a:r>
            <a:r>
              <a:rPr lang="ru-RU" sz="2000" dirty="0" err="1" smtClean="0"/>
              <a:t>батьків</a:t>
            </a:r>
            <a:r>
              <a:rPr lang="ru-RU" sz="2000" dirty="0" smtClean="0"/>
              <a:t>, </a:t>
            </a:r>
            <a:r>
              <a:rPr lang="ru-RU" sz="2000" dirty="0" err="1" smtClean="0"/>
              <a:t>чи</a:t>
            </a:r>
            <a:r>
              <a:rPr lang="ru-RU" sz="2000" dirty="0" smtClean="0"/>
              <a:t> в них </a:t>
            </a:r>
            <a:r>
              <a:rPr lang="ru-RU" sz="2000" dirty="0" err="1" smtClean="0"/>
              <a:t>є</a:t>
            </a:r>
            <a:r>
              <a:rPr lang="ru-RU" sz="2000" dirty="0" smtClean="0"/>
              <a:t> </a:t>
            </a:r>
            <a:r>
              <a:rPr lang="ru-RU" sz="2000" dirty="0" err="1" smtClean="0"/>
              <a:t>матеріали</a:t>
            </a:r>
            <a:r>
              <a:rPr lang="ru-RU" sz="2000" dirty="0" smtClean="0"/>
              <a:t>, </a:t>
            </a:r>
            <a:r>
              <a:rPr lang="ru-RU" sz="2000" dirty="0" err="1" smtClean="0"/>
              <a:t>які</a:t>
            </a:r>
            <a:r>
              <a:rPr lang="ru-RU" sz="2000" dirty="0" smtClean="0"/>
              <a:t> </a:t>
            </a:r>
            <a:r>
              <a:rPr lang="ru-RU" sz="2000" dirty="0" err="1" smtClean="0"/>
              <a:t>необхідні</a:t>
            </a:r>
            <a:r>
              <a:rPr lang="ru-RU" sz="2000" dirty="0" smtClean="0"/>
              <a:t> для </a:t>
            </a:r>
            <a:r>
              <a:rPr lang="ru-RU" sz="2000" dirty="0" err="1" smtClean="0"/>
              <a:t>розвитку</a:t>
            </a:r>
            <a:r>
              <a:rPr lang="ru-RU" sz="2000" dirty="0" smtClean="0"/>
              <a:t> моторики. </a:t>
            </a:r>
            <a:r>
              <a:rPr lang="ru-RU" sz="2000" dirty="0" err="1" smtClean="0"/>
              <a:t>Якщо</a:t>
            </a:r>
            <a:r>
              <a:rPr lang="ru-RU" sz="2000" dirty="0" smtClean="0"/>
              <a:t> </a:t>
            </a:r>
            <a:r>
              <a:rPr lang="ru-RU" sz="2000" dirty="0" err="1" smtClean="0"/>
              <a:t>немає</a:t>
            </a:r>
            <a:r>
              <a:rPr lang="ru-RU" sz="2000" dirty="0" smtClean="0"/>
              <a:t> – треба </a:t>
            </a:r>
            <a:r>
              <a:rPr lang="ru-RU" sz="2000" dirty="0" err="1" smtClean="0"/>
              <a:t>передати</a:t>
            </a:r>
            <a:r>
              <a:rPr lang="ru-RU" sz="2000" dirty="0" smtClean="0"/>
              <a:t> </a:t>
            </a:r>
            <a:r>
              <a:rPr lang="ru-RU" sz="2000" dirty="0" err="1" smtClean="0"/>
              <a:t>ці</a:t>
            </a:r>
            <a:r>
              <a:rPr lang="ru-RU" sz="2000" dirty="0" smtClean="0"/>
              <a:t> </a:t>
            </a:r>
            <a:r>
              <a:rPr lang="ru-RU" sz="2000" dirty="0" err="1" smtClean="0"/>
              <a:t>матеріали</a:t>
            </a:r>
            <a:r>
              <a:rPr lang="ru-RU" sz="2000" dirty="0" smtClean="0"/>
              <a:t> </a:t>
            </a:r>
            <a:r>
              <a:rPr lang="ru-RU" sz="2000" dirty="0" err="1" smtClean="0"/>
              <a:t>або</a:t>
            </a:r>
            <a:r>
              <a:rPr lang="ru-RU" sz="2000" dirty="0" smtClean="0"/>
              <a:t> </a:t>
            </a:r>
            <a:r>
              <a:rPr lang="ru-RU" sz="2000" dirty="0" err="1" smtClean="0"/>
              <a:t>пояснити</a:t>
            </a:r>
            <a:r>
              <a:rPr lang="ru-RU" sz="2000" dirty="0" smtClean="0"/>
              <a:t>, як </a:t>
            </a:r>
            <a:r>
              <a:rPr lang="ru-RU" sz="2000" dirty="0" err="1" smtClean="0"/>
              <a:t>зробити</a:t>
            </a:r>
            <a:r>
              <a:rPr lang="ru-RU" sz="2000" dirty="0" smtClean="0"/>
              <a:t> </a:t>
            </a:r>
            <a:r>
              <a:rPr lang="ru-RU" sz="2000" dirty="0" err="1" smtClean="0"/>
              <a:t>їх</a:t>
            </a:r>
            <a:r>
              <a:rPr lang="ru-RU" sz="2000" dirty="0" smtClean="0"/>
              <a:t> </a:t>
            </a:r>
            <a:r>
              <a:rPr lang="ru-RU" sz="2000" dirty="0" err="1" smtClean="0"/>
              <a:t>власноруч</a:t>
            </a:r>
            <a:r>
              <a:rPr lang="ru-RU" sz="2000" dirty="0" smtClean="0"/>
              <a:t>.</a:t>
            </a:r>
            <a:endParaRPr lang="ru-RU" sz="2000" dirty="0"/>
          </a:p>
        </p:txBody>
      </p:sp>
      <p:pic>
        <p:nvPicPr>
          <p:cNvPr id="23" name="Рисунок 22" descr="phpaWK5I1_57a84829-8bce-409b-84e8-b1f419236557.png"/>
          <p:cNvPicPr>
            <a:picLocks noChangeAspect="1"/>
          </p:cNvPicPr>
          <p:nvPr/>
        </p:nvPicPr>
        <p:blipFill>
          <a:blip r:embed="rId4" cstate="print"/>
          <a:stretch>
            <a:fillRect/>
          </a:stretch>
        </p:blipFill>
        <p:spPr>
          <a:xfrm>
            <a:off x="446433" y="2333271"/>
            <a:ext cx="2169767" cy="2350581"/>
          </a:xfrm>
          <a:prstGeom prst="rect">
            <a:avLst/>
          </a:prstGeom>
        </p:spPr>
      </p:pic>
    </p:spTree>
    <p:extLst>
      <p:ext uri="{BB962C8B-B14F-4D97-AF65-F5344CB8AC3E}">
        <p14:creationId xmlns:p14="http://schemas.microsoft.com/office/powerpoint/2010/main" val="38532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Группа 17"/>
          <p:cNvGrpSpPr/>
          <p:nvPr/>
        </p:nvGrpSpPr>
        <p:grpSpPr>
          <a:xfrm>
            <a:off x="0" y="0"/>
            <a:ext cx="12192000" cy="6858000"/>
            <a:chOff x="0" y="0"/>
            <a:chExt cx="12192000" cy="6858000"/>
          </a:xfrm>
        </p:grpSpPr>
        <p:pic>
          <p:nvPicPr>
            <p:cNvPr id="20" name="Рисунок 19"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22" name="Рисунок 21"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grpSp>
        <p:nvGrpSpPr>
          <p:cNvPr id="10" name="Group 6">
            <a:extLst>
              <a:ext uri="{FF2B5EF4-FFF2-40B4-BE49-F238E27FC236}">
                <a16:creationId xmlns="" xmlns:a16="http://schemas.microsoft.com/office/drawing/2014/main" id="{CAA0CE71-F668-43F2-B1C4-210CE2F5C635}"/>
              </a:ext>
            </a:extLst>
          </p:cNvPr>
          <p:cNvGrpSpPr/>
          <p:nvPr/>
        </p:nvGrpSpPr>
        <p:grpSpPr>
          <a:xfrm>
            <a:off x="937881" y="211679"/>
            <a:ext cx="1432787" cy="1184351"/>
            <a:chOff x="904014" y="3976312"/>
            <a:chExt cx="1153941" cy="992639"/>
          </a:xfrm>
        </p:grpSpPr>
        <p:grpSp>
          <p:nvGrpSpPr>
            <p:cNvPr id="11" name="Group 56">
              <a:extLst>
                <a:ext uri="{FF2B5EF4-FFF2-40B4-BE49-F238E27FC236}">
                  <a16:creationId xmlns="" xmlns:a16="http://schemas.microsoft.com/office/drawing/2014/main" id="{D7328DE9-F951-45AE-BF65-417FC3F70F26}"/>
                </a:ext>
              </a:extLst>
            </p:cNvPr>
            <p:cNvGrpSpPr/>
            <p:nvPr/>
          </p:nvGrpSpPr>
          <p:grpSpPr>
            <a:xfrm>
              <a:off x="1044295" y="3976312"/>
              <a:ext cx="1013660" cy="992639"/>
              <a:chOff x="368100" y="1681449"/>
              <a:chExt cx="1125418" cy="1102079"/>
            </a:xfrm>
          </p:grpSpPr>
          <p:sp>
            <p:nvSpPr>
              <p:cNvPr id="17" name="Arrow: Pentagon 57">
                <a:extLst>
                  <a:ext uri="{FF2B5EF4-FFF2-40B4-BE49-F238E27FC236}">
                    <a16:creationId xmlns="" xmlns:a16="http://schemas.microsoft.com/office/drawing/2014/main" id="{33732AE9-730B-4E61-BC50-26A1DA0150A4}"/>
                  </a:ext>
                </a:extLst>
              </p:cNvPr>
              <p:cNvSpPr/>
              <p:nvPr/>
            </p:nvSpPr>
            <p:spPr>
              <a:xfrm>
                <a:off x="368102" y="1681449"/>
                <a:ext cx="1125416" cy="1036093"/>
              </a:xfrm>
              <a:prstGeom prst="homePlate">
                <a:avLst/>
              </a:prstGeom>
              <a:gradFill flip="none" rotWithShape="1">
                <a:gsLst>
                  <a:gs pos="0">
                    <a:srgbClr val="FF9900"/>
                  </a:gs>
                  <a:gs pos="100000">
                    <a:srgbClr val="CC3300"/>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58">
                <a:extLst>
                  <a:ext uri="{FF2B5EF4-FFF2-40B4-BE49-F238E27FC236}">
                    <a16:creationId xmlns="" xmlns:a16="http://schemas.microsoft.com/office/drawing/2014/main" id="{EDEF68EC-8D13-40AD-A851-8D4AE5085A85}"/>
                  </a:ext>
                </a:extLst>
              </p:cNvPr>
              <p:cNvSpPr/>
              <p:nvPr/>
            </p:nvSpPr>
            <p:spPr>
              <a:xfrm flipH="1" flipV="1">
                <a:off x="368100" y="2717542"/>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 xmlns:a16="http://schemas.microsoft.com/office/drawing/2014/main" id="{D26C6237-E9B9-49C9-ABA9-333FCCE4E4F0}"/>
                </a:ext>
              </a:extLst>
            </p:cNvPr>
            <p:cNvSpPr txBox="1"/>
            <p:nvPr/>
          </p:nvSpPr>
          <p:spPr>
            <a:xfrm>
              <a:off x="904014" y="4251492"/>
              <a:ext cx="975645" cy="335344"/>
            </a:xfrm>
            <a:prstGeom prst="rect">
              <a:avLst/>
            </a:prstGeom>
            <a:noFill/>
          </p:spPr>
          <p:txBody>
            <a:bodyPr wrap="square" rtlCol="0">
              <a:spAutoFit/>
            </a:bodyPr>
            <a:lstStyle/>
            <a:p>
              <a:pPr algn="ctr"/>
              <a:r>
                <a:rPr lang="en-US" sz="2000" dirty="0">
                  <a:solidFill>
                    <a:schemeClr val="bg1"/>
                  </a:solidFill>
                  <a:latin typeface="Oswald" panose="02000503000000000000" pitchFamily="2" charset="0"/>
                </a:rPr>
                <a:t>04</a:t>
              </a:r>
            </a:p>
          </p:txBody>
        </p:sp>
      </p:grpSp>
      <p:sp>
        <p:nvSpPr>
          <p:cNvPr id="21" name="TextBox 20">
            <a:extLst>
              <a:ext uri="{FF2B5EF4-FFF2-40B4-BE49-F238E27FC236}">
                <a16:creationId xmlns="" xmlns:a16="http://schemas.microsoft.com/office/drawing/2014/main" id="{E9236866-CF04-4E0F-B09E-6DD3FDE930A0}"/>
              </a:ext>
            </a:extLst>
          </p:cNvPr>
          <p:cNvSpPr txBox="1"/>
          <p:nvPr/>
        </p:nvSpPr>
        <p:spPr>
          <a:xfrm>
            <a:off x="2677312" y="413182"/>
            <a:ext cx="4815695" cy="523220"/>
          </a:xfrm>
          <a:prstGeom prst="rect">
            <a:avLst/>
          </a:prstGeom>
          <a:noFill/>
        </p:spPr>
        <p:txBody>
          <a:bodyPr wrap="square" rtlCol="0">
            <a:spAutoFit/>
          </a:bodyPr>
          <a:lstStyle/>
          <a:p>
            <a:r>
              <a:rPr lang="uk-UA" sz="2800" dirty="0">
                <a:solidFill>
                  <a:schemeClr val="tx2">
                    <a:lumMod val="20000"/>
                    <a:lumOff val="80000"/>
                  </a:schemeClr>
                </a:solidFill>
                <a:latin typeface="Oswald" panose="02000503000000000000" pitchFamily="2" charset="0"/>
              </a:rPr>
              <a:t>Позакласна робота</a:t>
            </a:r>
            <a:endParaRPr lang="en-US" sz="2800" dirty="0">
              <a:solidFill>
                <a:schemeClr val="tx2">
                  <a:lumMod val="20000"/>
                  <a:lumOff val="80000"/>
                </a:schemeClr>
              </a:solidFill>
              <a:latin typeface="Oswald" panose="02000503000000000000" pitchFamily="2" charset="0"/>
            </a:endParaRPr>
          </a:p>
        </p:txBody>
      </p:sp>
      <p:sp>
        <p:nvSpPr>
          <p:cNvPr id="24" name="Выноска со стрелкой вправо 23"/>
          <p:cNvSpPr/>
          <p:nvPr/>
        </p:nvSpPr>
        <p:spPr>
          <a:xfrm rot="1047106">
            <a:off x="592686" y="5414982"/>
            <a:ext cx="2309523" cy="1049865"/>
          </a:xfrm>
          <a:prstGeom prst="rightArrowCallout">
            <a:avLst>
              <a:gd name="adj1" fmla="val 25000"/>
              <a:gd name="adj2" fmla="val 25000"/>
              <a:gd name="adj3" fmla="val 38949"/>
              <a:gd name="adj4" fmla="val 64977"/>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r>
              <a:rPr lang="uk-UA" sz="2000" b="1" dirty="0">
                <a:solidFill>
                  <a:schemeClr val="bg1"/>
                </a:solidFill>
              </a:rPr>
              <a:t>Позакласна діяльність</a:t>
            </a:r>
            <a:endParaRPr lang="ru-RU" sz="2000" b="1" dirty="0">
              <a:solidFill>
                <a:schemeClr val="bg1"/>
              </a:solidFill>
            </a:endParaRPr>
          </a:p>
        </p:txBody>
      </p:sp>
      <p:sp>
        <p:nvSpPr>
          <p:cNvPr id="25" name="Прямоугольник 24"/>
          <p:cNvSpPr/>
          <p:nvPr/>
        </p:nvSpPr>
        <p:spPr>
          <a:xfrm>
            <a:off x="2915901" y="5469468"/>
            <a:ext cx="9064435" cy="1058332"/>
          </a:xfrm>
          <a:prstGeom prst="rect">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r>
              <a:rPr lang="uk-UA" sz="2000" dirty="0">
                <a:solidFill>
                  <a:schemeClr val="bg1"/>
                </a:solidFill>
              </a:rPr>
              <a:t>Виховні бесіди, години спілкування, тематичні </a:t>
            </a:r>
            <a:r>
              <a:rPr lang="uk-UA" sz="2000" dirty="0" err="1" smtClean="0">
                <a:solidFill>
                  <a:schemeClr val="bg1"/>
                </a:solidFill>
              </a:rPr>
              <a:t>проєкти</a:t>
            </a:r>
            <a:r>
              <a:rPr lang="uk-UA" sz="2000" dirty="0" smtClean="0">
                <a:solidFill>
                  <a:schemeClr val="bg1"/>
                </a:solidFill>
              </a:rPr>
              <a:t> </a:t>
            </a:r>
            <a:r>
              <a:rPr lang="uk-UA" sz="2000" dirty="0">
                <a:solidFill>
                  <a:schemeClr val="bg1"/>
                </a:solidFill>
              </a:rPr>
              <a:t>та </a:t>
            </a:r>
            <a:r>
              <a:rPr lang="uk-UA" sz="2000" dirty="0" smtClean="0">
                <a:solidFill>
                  <a:schemeClr val="bg1"/>
                </a:solidFill>
              </a:rPr>
              <a:t>свята, </a:t>
            </a:r>
            <a:r>
              <a:rPr lang="uk-UA" sz="2000" dirty="0">
                <a:solidFill>
                  <a:schemeClr val="bg1"/>
                </a:solidFill>
              </a:rPr>
              <a:t>родинні заходи, подорожі, екскурсії</a:t>
            </a:r>
            <a:endParaRPr lang="ru-RU" sz="2000" dirty="0">
              <a:solidFill>
                <a:schemeClr val="bg1"/>
              </a:solidFill>
            </a:endParaRPr>
          </a:p>
        </p:txBody>
      </p:sp>
      <p:sp>
        <p:nvSpPr>
          <p:cNvPr id="14" name="Прямоугольник 13"/>
          <p:cNvSpPr/>
          <p:nvPr/>
        </p:nvSpPr>
        <p:spPr>
          <a:xfrm>
            <a:off x="1747448" y="1262173"/>
            <a:ext cx="4229088" cy="400110"/>
          </a:xfrm>
          <a:prstGeom prst="rect">
            <a:avLst/>
          </a:prstGeom>
        </p:spPr>
        <p:txBody>
          <a:bodyPr wrap="square">
            <a:spAutoFit/>
          </a:bodyPr>
          <a:lstStyle/>
          <a:p>
            <a:r>
              <a:rPr lang="uk-UA" sz="2000" b="1" dirty="0" smtClean="0"/>
              <a:t>Форми позакласної роботи</a:t>
            </a:r>
            <a:endParaRPr lang="ru-RU" sz="2000" dirty="0"/>
          </a:p>
        </p:txBody>
      </p:sp>
      <p:sp>
        <p:nvSpPr>
          <p:cNvPr id="16" name="Прямоугольник 15"/>
          <p:cNvSpPr/>
          <p:nvPr/>
        </p:nvSpPr>
        <p:spPr>
          <a:xfrm>
            <a:off x="880533" y="1539246"/>
            <a:ext cx="7714827" cy="3477875"/>
          </a:xfrm>
          <a:prstGeom prst="rect">
            <a:avLst/>
          </a:prstGeom>
        </p:spPr>
        <p:txBody>
          <a:bodyPr wrap="square">
            <a:spAutoFit/>
          </a:bodyPr>
          <a:lstStyle/>
          <a:p>
            <a:pPr algn="ctr">
              <a:buNone/>
            </a:pPr>
            <a:endParaRPr lang="uk-UA" sz="2000" dirty="0" smtClean="0">
              <a:latin typeface="Calibri" pitchFamily="34" charset="0"/>
            </a:endParaRPr>
          </a:p>
          <a:p>
            <a:pPr marL="342900" indent="-342900">
              <a:buAutoNum type="arabicParenR"/>
            </a:pPr>
            <a:r>
              <a:rPr lang="uk-UA" sz="2000" dirty="0" smtClean="0">
                <a:solidFill>
                  <a:srgbClr val="C00000"/>
                </a:solidFill>
                <a:latin typeface="Calibri" pitchFamily="34" charset="0"/>
              </a:rPr>
              <a:t>змагальні</a:t>
            </a:r>
            <a:r>
              <a:rPr lang="uk-UA" sz="2000" dirty="0" smtClean="0">
                <a:latin typeface="Calibri" pitchFamily="34" charset="0"/>
              </a:rPr>
              <a:t> (конкурс, гра, олімпіада); </a:t>
            </a:r>
            <a:endParaRPr lang="ru-RU" sz="2000" dirty="0" smtClean="0">
              <a:latin typeface="Calibri" pitchFamily="34" charset="0"/>
            </a:endParaRPr>
          </a:p>
          <a:p>
            <a:pPr marL="342900" indent="-342900">
              <a:buAutoNum type="arabicParenR"/>
            </a:pPr>
            <a:r>
              <a:rPr lang="uk-UA" sz="2000" dirty="0" smtClean="0">
                <a:solidFill>
                  <a:srgbClr val="C00000"/>
                </a:solidFill>
                <a:latin typeface="Calibri" pitchFamily="34" charset="0"/>
              </a:rPr>
              <a:t>засоби масової інформації </a:t>
            </a:r>
            <a:r>
              <a:rPr lang="uk-UA" sz="2000" dirty="0" smtClean="0">
                <a:latin typeface="Calibri" pitchFamily="34" charset="0"/>
              </a:rPr>
              <a:t>(стінгазета, оголошення, дайджест);  </a:t>
            </a:r>
          </a:p>
          <a:p>
            <a:pPr algn="just"/>
            <a:r>
              <a:rPr lang="uk-UA" sz="2000" dirty="0" smtClean="0">
                <a:solidFill>
                  <a:srgbClr val="C00000"/>
                </a:solidFill>
                <a:latin typeface="Calibri" pitchFamily="34" charset="0"/>
              </a:rPr>
              <a:t>3) культурно-масові</a:t>
            </a:r>
            <a:r>
              <a:rPr lang="uk-UA" sz="2000" dirty="0" smtClean="0">
                <a:latin typeface="Calibri" pitchFamily="34" charset="0"/>
              </a:rPr>
              <a:t> (вечір-свято, присвячений народним традиціям рідної країни або країни, мова якої вивчається; вечір-портрет, присвячений життю та діяльності відомих письменників, поетів, композиторів, акторів тощо; вечір-зустріч з цікавими людьми; </a:t>
            </a:r>
            <a:r>
              <a:rPr lang="uk-UA" sz="2000" dirty="0" err="1" smtClean="0">
                <a:latin typeface="Calibri" pitchFamily="34" charset="0"/>
              </a:rPr>
              <a:t>вечір-хроніка</a:t>
            </a:r>
            <a:r>
              <a:rPr lang="uk-UA" sz="2000" dirty="0" smtClean="0">
                <a:latin typeface="Calibri" pitchFamily="34" charset="0"/>
              </a:rPr>
              <a:t> у зв'язку зі знаменними подіями та інші); </a:t>
            </a:r>
          </a:p>
          <a:p>
            <a:pPr algn="just"/>
            <a:r>
              <a:rPr lang="uk-UA" sz="2000" dirty="0" smtClean="0">
                <a:solidFill>
                  <a:srgbClr val="C00000"/>
                </a:solidFill>
                <a:latin typeface="Calibri" pitchFamily="34" charset="0"/>
              </a:rPr>
              <a:t>4) політико-масові</a:t>
            </a:r>
            <a:r>
              <a:rPr lang="uk-UA" sz="2000" dirty="0" smtClean="0">
                <a:latin typeface="Calibri" pitchFamily="34" charset="0"/>
              </a:rPr>
              <a:t> (форум, фестиваль, прес-конференція, </a:t>
            </a:r>
            <a:r>
              <a:rPr lang="uk-UA" sz="2000" dirty="0" err="1" smtClean="0">
                <a:latin typeface="Calibri" pitchFamily="34" charset="0"/>
              </a:rPr>
              <a:t>ярмарка</a:t>
            </a:r>
            <a:r>
              <a:rPr lang="uk-UA" sz="2000" dirty="0" smtClean="0">
                <a:latin typeface="Calibri" pitchFamily="34" charset="0"/>
              </a:rPr>
              <a:t>,  телеміст та інші). </a:t>
            </a:r>
            <a:endParaRPr lang="ru-RU" sz="2000" dirty="0" smtClean="0">
              <a:latin typeface="Calibri" pitchFamily="34" charset="0"/>
            </a:endParaRPr>
          </a:p>
          <a:p>
            <a:endParaRPr lang="ru-RU" sz="2000" dirty="0">
              <a:latin typeface="Calibri"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6251" y="1233173"/>
            <a:ext cx="2725969" cy="3638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800" decel="100000"/>
                                        <p:tgtEl>
                                          <p:spTgt spid="24"/>
                                        </p:tgtEl>
                                      </p:cBhvr>
                                    </p:animEffect>
                                    <p:anim calcmode="lin" valueType="num">
                                      <p:cBhvr>
                                        <p:cTn id="13" dur="800" decel="100000" fill="hold"/>
                                        <p:tgtEl>
                                          <p:spTgt spid="24"/>
                                        </p:tgtEl>
                                        <p:attrNameLst>
                                          <p:attrName>style.rotation</p:attrName>
                                        </p:attrNameLst>
                                      </p:cBhvr>
                                      <p:tavLst>
                                        <p:tav tm="0">
                                          <p:val>
                                            <p:fltVal val="-90"/>
                                          </p:val>
                                        </p:tav>
                                        <p:tav tm="100000">
                                          <p:val>
                                            <p:fltVal val="0"/>
                                          </p:val>
                                        </p:tav>
                                      </p:tavLst>
                                    </p:anim>
                                    <p:anim calcmode="lin" valueType="num">
                                      <p:cBhvr>
                                        <p:cTn id="14" dur="800" decel="100000" fill="hold"/>
                                        <p:tgtEl>
                                          <p:spTgt spid="24"/>
                                        </p:tgtEl>
                                        <p:attrNameLst>
                                          <p:attrName>ppt_x</p:attrName>
                                        </p:attrNameLst>
                                      </p:cBhvr>
                                      <p:tavLst>
                                        <p:tav tm="0">
                                          <p:val>
                                            <p:strVal val="#ppt_x+0.4"/>
                                          </p:val>
                                        </p:tav>
                                        <p:tav tm="100000">
                                          <p:val>
                                            <p:strVal val="#ppt_x-0.05"/>
                                          </p:val>
                                        </p:tav>
                                      </p:tavLst>
                                    </p:anim>
                                    <p:anim calcmode="lin" valueType="num">
                                      <p:cBhvr>
                                        <p:cTn id="15" dur="800" decel="100000" fill="hold"/>
                                        <p:tgtEl>
                                          <p:spTgt spid="2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childTnLst>
                          </p:cTn>
                        </p:par>
                        <p:par>
                          <p:cTn id="18" fill="hold">
                            <p:stCondLst>
                              <p:cond delay="1000"/>
                            </p:stCondLst>
                            <p:childTnLst>
                              <p:par>
                                <p:cTn id="19" presetID="30" presetClass="entr" presetSubtype="0"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800" decel="100000"/>
                                        <p:tgtEl>
                                          <p:spTgt spid="25"/>
                                        </p:tgtEl>
                                      </p:cBhvr>
                                    </p:animEffect>
                                    <p:anim calcmode="lin" valueType="num">
                                      <p:cBhvr>
                                        <p:cTn id="22" dur="800" decel="100000" fill="hold"/>
                                        <p:tgtEl>
                                          <p:spTgt spid="25"/>
                                        </p:tgtEl>
                                        <p:attrNameLst>
                                          <p:attrName>style.rotation</p:attrName>
                                        </p:attrNameLst>
                                      </p:cBhvr>
                                      <p:tavLst>
                                        <p:tav tm="0">
                                          <p:val>
                                            <p:fltVal val="-90"/>
                                          </p:val>
                                        </p:tav>
                                        <p:tav tm="100000">
                                          <p:val>
                                            <p:fltVal val="0"/>
                                          </p:val>
                                        </p:tav>
                                      </p:tavLst>
                                    </p:anim>
                                    <p:anim calcmode="lin" valueType="num">
                                      <p:cBhvr>
                                        <p:cTn id="23" dur="800" decel="100000" fill="hold"/>
                                        <p:tgtEl>
                                          <p:spTgt spid="25"/>
                                        </p:tgtEl>
                                        <p:attrNameLst>
                                          <p:attrName>ppt_x</p:attrName>
                                        </p:attrNameLst>
                                      </p:cBhvr>
                                      <p:tavLst>
                                        <p:tav tm="0">
                                          <p:val>
                                            <p:strVal val="#ppt_x+0.4"/>
                                          </p:val>
                                        </p:tav>
                                        <p:tav tm="100000">
                                          <p:val>
                                            <p:strVal val="#ppt_x-0.05"/>
                                          </p:val>
                                        </p:tav>
                                      </p:tavLst>
                                    </p:anim>
                                    <p:anim calcmode="lin" valueType="num">
                                      <p:cBhvr>
                                        <p:cTn id="24" dur="800" decel="100000" fill="hold"/>
                                        <p:tgtEl>
                                          <p:spTgt spid="25"/>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па 10"/>
          <p:cNvGrpSpPr/>
          <p:nvPr/>
        </p:nvGrpSpPr>
        <p:grpSpPr>
          <a:xfrm>
            <a:off x="0" y="0"/>
            <a:ext cx="12192000" cy="6858000"/>
            <a:chOff x="0" y="0"/>
            <a:chExt cx="12192000" cy="6858000"/>
          </a:xfrm>
        </p:grpSpPr>
        <p:pic>
          <p:nvPicPr>
            <p:cNvPr id="12" name="Рисунок 11"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14" name="Рисунок 13"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grpSp>
        <p:nvGrpSpPr>
          <p:cNvPr id="2" name="Group 6">
            <a:extLst>
              <a:ext uri="{FF2B5EF4-FFF2-40B4-BE49-F238E27FC236}">
                <a16:creationId xmlns="" xmlns:a16="http://schemas.microsoft.com/office/drawing/2014/main" id="{CAA0CE71-F668-43F2-B1C4-210CE2F5C635}"/>
              </a:ext>
            </a:extLst>
          </p:cNvPr>
          <p:cNvGrpSpPr/>
          <p:nvPr/>
        </p:nvGrpSpPr>
        <p:grpSpPr>
          <a:xfrm>
            <a:off x="954814" y="101613"/>
            <a:ext cx="1432787" cy="1184351"/>
            <a:chOff x="904014" y="3976312"/>
            <a:chExt cx="1153941" cy="992639"/>
          </a:xfrm>
        </p:grpSpPr>
        <p:grpSp>
          <p:nvGrpSpPr>
            <p:cNvPr id="3" name="Group 56">
              <a:extLst>
                <a:ext uri="{FF2B5EF4-FFF2-40B4-BE49-F238E27FC236}">
                  <a16:creationId xmlns="" xmlns:a16="http://schemas.microsoft.com/office/drawing/2014/main" id="{D7328DE9-F951-45AE-BF65-417FC3F70F26}"/>
                </a:ext>
              </a:extLst>
            </p:cNvPr>
            <p:cNvGrpSpPr/>
            <p:nvPr/>
          </p:nvGrpSpPr>
          <p:grpSpPr>
            <a:xfrm>
              <a:off x="1044295" y="3976312"/>
              <a:ext cx="1013660" cy="992639"/>
              <a:chOff x="368100" y="1681449"/>
              <a:chExt cx="1125418" cy="1102079"/>
            </a:xfrm>
          </p:grpSpPr>
          <p:sp>
            <p:nvSpPr>
              <p:cNvPr id="17" name="Arrow: Pentagon 57">
                <a:extLst>
                  <a:ext uri="{FF2B5EF4-FFF2-40B4-BE49-F238E27FC236}">
                    <a16:creationId xmlns="" xmlns:a16="http://schemas.microsoft.com/office/drawing/2014/main" id="{33732AE9-730B-4E61-BC50-26A1DA0150A4}"/>
                  </a:ext>
                </a:extLst>
              </p:cNvPr>
              <p:cNvSpPr/>
              <p:nvPr/>
            </p:nvSpPr>
            <p:spPr>
              <a:xfrm>
                <a:off x="368102" y="1681449"/>
                <a:ext cx="1125416" cy="1036093"/>
              </a:xfrm>
              <a:prstGeom prst="homePlate">
                <a:avLst/>
              </a:prstGeom>
              <a:gradFill flip="none" rotWithShape="1">
                <a:gsLst>
                  <a:gs pos="0">
                    <a:srgbClr val="FF9900"/>
                  </a:gs>
                  <a:gs pos="100000">
                    <a:srgbClr val="CC3300"/>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58">
                <a:extLst>
                  <a:ext uri="{FF2B5EF4-FFF2-40B4-BE49-F238E27FC236}">
                    <a16:creationId xmlns="" xmlns:a16="http://schemas.microsoft.com/office/drawing/2014/main" id="{EDEF68EC-8D13-40AD-A851-8D4AE5085A85}"/>
                  </a:ext>
                </a:extLst>
              </p:cNvPr>
              <p:cNvSpPr/>
              <p:nvPr/>
            </p:nvSpPr>
            <p:spPr>
              <a:xfrm flipH="1" flipV="1">
                <a:off x="368100" y="2717542"/>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 xmlns:a16="http://schemas.microsoft.com/office/drawing/2014/main" id="{D26C6237-E9B9-49C9-ABA9-333FCCE4E4F0}"/>
                </a:ext>
              </a:extLst>
            </p:cNvPr>
            <p:cNvSpPr txBox="1"/>
            <p:nvPr/>
          </p:nvSpPr>
          <p:spPr>
            <a:xfrm>
              <a:off x="904014" y="4251492"/>
              <a:ext cx="975645" cy="335344"/>
            </a:xfrm>
            <a:prstGeom prst="rect">
              <a:avLst/>
            </a:prstGeom>
            <a:noFill/>
          </p:spPr>
          <p:txBody>
            <a:bodyPr wrap="square" rtlCol="0">
              <a:spAutoFit/>
            </a:bodyPr>
            <a:lstStyle/>
            <a:p>
              <a:pPr algn="ctr"/>
              <a:r>
                <a:rPr lang="en-US" sz="2000" dirty="0">
                  <a:solidFill>
                    <a:schemeClr val="bg1"/>
                  </a:solidFill>
                  <a:latin typeface="Oswald" panose="02000503000000000000" pitchFamily="2" charset="0"/>
                </a:rPr>
                <a:t>04</a:t>
              </a:r>
            </a:p>
          </p:txBody>
        </p:sp>
      </p:grpSp>
      <p:sp>
        <p:nvSpPr>
          <p:cNvPr id="21" name="TextBox 20">
            <a:extLst>
              <a:ext uri="{FF2B5EF4-FFF2-40B4-BE49-F238E27FC236}">
                <a16:creationId xmlns="" xmlns:a16="http://schemas.microsoft.com/office/drawing/2014/main" id="{E9236866-CF04-4E0F-B09E-6DD3FDE930A0}"/>
              </a:ext>
            </a:extLst>
          </p:cNvPr>
          <p:cNvSpPr txBox="1"/>
          <p:nvPr/>
        </p:nvSpPr>
        <p:spPr>
          <a:xfrm>
            <a:off x="2855112" y="260782"/>
            <a:ext cx="4815695" cy="523220"/>
          </a:xfrm>
          <a:prstGeom prst="rect">
            <a:avLst/>
          </a:prstGeom>
          <a:noFill/>
        </p:spPr>
        <p:txBody>
          <a:bodyPr wrap="square" rtlCol="0">
            <a:spAutoFit/>
          </a:bodyPr>
          <a:lstStyle/>
          <a:p>
            <a:r>
              <a:rPr lang="uk-UA" sz="2800" dirty="0">
                <a:solidFill>
                  <a:schemeClr val="tx2">
                    <a:lumMod val="20000"/>
                    <a:lumOff val="80000"/>
                  </a:schemeClr>
                </a:solidFill>
                <a:latin typeface="Oswald" panose="02000503000000000000" pitchFamily="2" charset="0"/>
              </a:rPr>
              <a:t>Позакласна робота</a:t>
            </a:r>
            <a:endParaRPr lang="en-US" sz="2800" dirty="0">
              <a:solidFill>
                <a:schemeClr val="tx2">
                  <a:lumMod val="20000"/>
                  <a:lumOff val="80000"/>
                </a:schemeClr>
              </a:solidFill>
              <a:latin typeface="Oswald" panose="02000503000000000000" pitchFamily="2" charset="0"/>
            </a:endParaRPr>
          </a:p>
        </p:txBody>
      </p:sp>
      <p:sp>
        <p:nvSpPr>
          <p:cNvPr id="18" name="Rectangle 1"/>
          <p:cNvSpPr>
            <a:spLocks noChangeArrowheads="1"/>
          </p:cNvSpPr>
          <p:nvPr/>
        </p:nvSpPr>
        <p:spPr bwMode="auto">
          <a:xfrm>
            <a:off x="3403600" y="1808080"/>
            <a:ext cx="8382000"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49263" algn="just"/>
            <a:r>
              <a:rPr lang="uk-UA" sz="2000" dirty="0" smtClean="0"/>
              <a:t>Застосовую як </a:t>
            </a:r>
            <a:r>
              <a:rPr lang="uk-UA" sz="2000" dirty="0" smtClean="0">
                <a:solidFill>
                  <a:srgbClr val="C00000"/>
                </a:solidFill>
              </a:rPr>
              <a:t>традиційні форми </a:t>
            </a:r>
            <a:r>
              <a:rPr lang="uk-UA" sz="2000" dirty="0" smtClean="0"/>
              <a:t>(розповіді, бесіди, свята, конкурси, змагання, зустрічі з учасниками воєнних подій, екскурсії, перегляд фільмів, участь в акціях, читання та обговорення книг з патріотичної тематики тощо), так і </a:t>
            </a:r>
            <a:r>
              <a:rPr lang="uk-UA" sz="2000" dirty="0" smtClean="0">
                <a:solidFill>
                  <a:srgbClr val="C00000"/>
                </a:solidFill>
              </a:rPr>
              <a:t>сучасні форми і методи </a:t>
            </a:r>
            <a:r>
              <a:rPr lang="uk-UA" sz="2000" dirty="0" smtClean="0"/>
              <a:t>(метод проектів, КТС, метод ситуацій, створення художніх виставок, диспути, ігрові методики, участь в акціях тощо).</a:t>
            </a:r>
          </a:p>
          <a:p>
            <a:pPr indent="449263" algn="just"/>
            <a:r>
              <a:rPr lang="uk-UA" sz="2000" dirty="0" smtClean="0"/>
              <a:t> У вихованні патріотичних почуттів  школярів вагому роль відіграє культурна спадщина нашого народу. Звернення до біографії та творчого шляху наших земляків, видатних митців України, дає значні можливості для патріотичного виховання учнівської молоді на культурно-історичному досвіді українського народу.</a:t>
            </a:r>
            <a:endParaRPr lang="ru-RU" sz="2000" dirty="0"/>
          </a:p>
        </p:txBody>
      </p:sp>
      <p:pic>
        <p:nvPicPr>
          <p:cNvPr id="93186" name="Picture 2" descr="D:\фото пнг\pngwing.com (69).png"/>
          <p:cNvPicPr>
            <a:picLocks noChangeAspect="1" noChangeArrowheads="1"/>
          </p:cNvPicPr>
          <p:nvPr/>
        </p:nvPicPr>
        <p:blipFill>
          <a:blip r:embed="rId4" cstate="print"/>
          <a:srcRect/>
          <a:stretch>
            <a:fillRect/>
          </a:stretch>
        </p:blipFill>
        <p:spPr bwMode="auto">
          <a:xfrm>
            <a:off x="1" y="2455338"/>
            <a:ext cx="3940555" cy="344593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Группа 11"/>
          <p:cNvGrpSpPr/>
          <p:nvPr/>
        </p:nvGrpSpPr>
        <p:grpSpPr>
          <a:xfrm>
            <a:off x="0" y="0"/>
            <a:ext cx="12192000" cy="6858000"/>
            <a:chOff x="0" y="0"/>
            <a:chExt cx="12192000" cy="6858000"/>
          </a:xfrm>
        </p:grpSpPr>
        <p:pic>
          <p:nvPicPr>
            <p:cNvPr id="17" name="Рисунок 16"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18" name="Рисунок 17"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grpSp>
        <p:nvGrpSpPr>
          <p:cNvPr id="2" name="Group 7">
            <a:extLst>
              <a:ext uri="{FF2B5EF4-FFF2-40B4-BE49-F238E27FC236}">
                <a16:creationId xmlns="" xmlns:a16="http://schemas.microsoft.com/office/drawing/2014/main" id="{1838F2D1-FD93-4835-BB37-CA8A1637B56F}"/>
              </a:ext>
            </a:extLst>
          </p:cNvPr>
          <p:cNvGrpSpPr/>
          <p:nvPr/>
        </p:nvGrpSpPr>
        <p:grpSpPr>
          <a:xfrm>
            <a:off x="726217" y="174921"/>
            <a:ext cx="1407387" cy="1154346"/>
            <a:chOff x="931130" y="5034788"/>
            <a:chExt cx="1126825" cy="992639"/>
          </a:xfrm>
        </p:grpSpPr>
        <p:grpSp>
          <p:nvGrpSpPr>
            <p:cNvPr id="3" name="Group 59">
              <a:extLst>
                <a:ext uri="{FF2B5EF4-FFF2-40B4-BE49-F238E27FC236}">
                  <a16:creationId xmlns="" xmlns:a16="http://schemas.microsoft.com/office/drawing/2014/main" id="{EABA2F3C-4B78-4F38-BCA9-88480D0562C0}"/>
                </a:ext>
              </a:extLst>
            </p:cNvPr>
            <p:cNvGrpSpPr/>
            <p:nvPr/>
          </p:nvGrpSpPr>
          <p:grpSpPr>
            <a:xfrm>
              <a:off x="1044295" y="5034788"/>
              <a:ext cx="1013660" cy="992639"/>
              <a:chOff x="368100" y="1681449"/>
              <a:chExt cx="1125418" cy="1102079"/>
            </a:xfrm>
          </p:grpSpPr>
          <p:sp>
            <p:nvSpPr>
              <p:cNvPr id="10" name="Arrow: Pentagon 60">
                <a:extLst>
                  <a:ext uri="{FF2B5EF4-FFF2-40B4-BE49-F238E27FC236}">
                    <a16:creationId xmlns="" xmlns:a16="http://schemas.microsoft.com/office/drawing/2014/main" id="{0592793B-C314-4D80-A2EB-94D54E291C70}"/>
                  </a:ext>
                </a:extLst>
              </p:cNvPr>
              <p:cNvSpPr/>
              <p:nvPr/>
            </p:nvSpPr>
            <p:spPr>
              <a:xfrm>
                <a:off x="368102" y="1681449"/>
                <a:ext cx="1125416" cy="1036093"/>
              </a:xfrm>
              <a:prstGeom prst="homePlate">
                <a:avLst/>
              </a:prstGeom>
              <a:gradFill flip="none" rotWithShape="1">
                <a:gsLst>
                  <a:gs pos="0">
                    <a:srgbClr val="9900FF"/>
                  </a:gs>
                  <a:gs pos="100000">
                    <a:srgbClr val="660066"/>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61">
                <a:extLst>
                  <a:ext uri="{FF2B5EF4-FFF2-40B4-BE49-F238E27FC236}">
                    <a16:creationId xmlns="" xmlns:a16="http://schemas.microsoft.com/office/drawing/2014/main" id="{9ED749CB-2598-4665-A259-244587335C28}"/>
                  </a:ext>
                </a:extLst>
              </p:cNvPr>
              <p:cNvSpPr/>
              <p:nvPr/>
            </p:nvSpPr>
            <p:spPr>
              <a:xfrm flipH="1" flipV="1">
                <a:off x="368100" y="2717542"/>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 xmlns:a16="http://schemas.microsoft.com/office/drawing/2014/main" id="{E11F631C-09F5-4708-B169-0AF0F6150246}"/>
                </a:ext>
              </a:extLst>
            </p:cNvPr>
            <p:cNvSpPr txBox="1"/>
            <p:nvPr/>
          </p:nvSpPr>
          <p:spPr>
            <a:xfrm>
              <a:off x="931130" y="5304268"/>
              <a:ext cx="975645" cy="317594"/>
            </a:xfrm>
            <a:prstGeom prst="rect">
              <a:avLst/>
            </a:prstGeom>
            <a:noFill/>
          </p:spPr>
          <p:txBody>
            <a:bodyPr wrap="square" rtlCol="0">
              <a:spAutoFit/>
            </a:bodyPr>
            <a:lstStyle/>
            <a:p>
              <a:pPr algn="ctr"/>
              <a:r>
                <a:rPr lang="en-US" dirty="0">
                  <a:solidFill>
                    <a:schemeClr val="bg1"/>
                  </a:solidFill>
                  <a:latin typeface="Oswald" panose="02000503000000000000" pitchFamily="2" charset="0"/>
                </a:rPr>
                <a:t>05</a:t>
              </a:r>
            </a:p>
          </p:txBody>
        </p:sp>
      </p:grpSp>
      <p:sp>
        <p:nvSpPr>
          <p:cNvPr id="13" name="TextBox 12">
            <a:extLst>
              <a:ext uri="{FF2B5EF4-FFF2-40B4-BE49-F238E27FC236}">
                <a16:creationId xmlns="" xmlns:a16="http://schemas.microsoft.com/office/drawing/2014/main" id="{2F9CE4EE-EE3E-4C9D-84FE-4848E72FB50B}"/>
              </a:ext>
            </a:extLst>
          </p:cNvPr>
          <p:cNvSpPr txBox="1"/>
          <p:nvPr/>
        </p:nvSpPr>
        <p:spPr>
          <a:xfrm>
            <a:off x="2524906" y="313135"/>
            <a:ext cx="4519363" cy="523220"/>
          </a:xfrm>
          <a:prstGeom prst="rect">
            <a:avLst/>
          </a:prstGeom>
          <a:noFill/>
        </p:spPr>
        <p:txBody>
          <a:bodyPr wrap="square" rtlCol="0">
            <a:spAutoFit/>
          </a:bodyPr>
          <a:lstStyle/>
          <a:p>
            <a:r>
              <a:rPr lang="uk-UA" sz="2800" dirty="0">
                <a:solidFill>
                  <a:schemeClr val="tx2">
                    <a:lumMod val="20000"/>
                    <a:lumOff val="80000"/>
                  </a:schemeClr>
                </a:solidFill>
                <a:latin typeface="Oswald" panose="02000503000000000000" pitchFamily="2" charset="0"/>
              </a:rPr>
              <a:t>Результати діяльності</a:t>
            </a:r>
            <a:endParaRPr lang="en-US" sz="2800" dirty="0">
              <a:solidFill>
                <a:schemeClr val="tx2">
                  <a:lumMod val="20000"/>
                  <a:lumOff val="80000"/>
                </a:schemeClr>
              </a:solidFill>
              <a:latin typeface="Oswald" panose="02000503000000000000" pitchFamily="2" charset="0"/>
            </a:endParaRPr>
          </a:p>
        </p:txBody>
      </p:sp>
      <p:sp>
        <p:nvSpPr>
          <p:cNvPr id="15" name="Прямоугольник 14"/>
          <p:cNvSpPr/>
          <p:nvPr/>
        </p:nvSpPr>
        <p:spPr>
          <a:xfrm>
            <a:off x="6201294" y="1630202"/>
            <a:ext cx="4867261" cy="2308324"/>
          </a:xfrm>
          <a:prstGeom prst="rect">
            <a:avLst/>
          </a:prstGeom>
        </p:spPr>
        <p:txBody>
          <a:bodyPr wrap="square">
            <a:spAutoFit/>
          </a:bodyPr>
          <a:lstStyle/>
          <a:p>
            <a:pPr indent="444500" algn="just"/>
            <a:r>
              <a:rPr lang="uk-UA" sz="2400" dirty="0" smtClean="0"/>
              <a:t>Результатом моєї діяльності є учень, який відчуває себе повноцінним учасником освітнього процесу, </a:t>
            </a:r>
            <a:r>
              <a:rPr lang="ru-RU" sz="2400" dirty="0" err="1" smtClean="0"/>
              <a:t>навчається</a:t>
            </a:r>
            <a:r>
              <a:rPr lang="ru-RU" sz="2400" dirty="0" smtClean="0"/>
              <a:t> і </a:t>
            </a:r>
            <a:r>
              <a:rPr lang="ru-RU" sz="2400" dirty="0" err="1" smtClean="0"/>
              <a:t>розвивається</a:t>
            </a:r>
            <a:r>
              <a:rPr lang="ru-RU" sz="2400" dirty="0" smtClean="0"/>
              <a:t> у </a:t>
            </a:r>
            <a:r>
              <a:rPr lang="ru-RU" sz="2400" dirty="0" err="1" smtClean="0"/>
              <a:t>міру</a:t>
            </a:r>
            <a:r>
              <a:rPr lang="ru-RU" sz="2400" dirty="0" smtClean="0"/>
              <a:t> </a:t>
            </a:r>
            <a:r>
              <a:rPr lang="ru-RU" sz="2400" dirty="0" err="1" smtClean="0"/>
              <a:t>своїх</a:t>
            </a:r>
            <a:r>
              <a:rPr lang="ru-RU" sz="2400" dirty="0" smtClean="0"/>
              <a:t> </a:t>
            </a:r>
            <a:r>
              <a:rPr lang="ru-RU" sz="2400" dirty="0" err="1" smtClean="0"/>
              <a:t>можливостей</a:t>
            </a:r>
            <a:r>
              <a:rPr lang="ru-RU" sz="2400" dirty="0" smtClean="0"/>
              <a:t> та </a:t>
            </a:r>
            <a:r>
              <a:rPr lang="ru-RU" sz="2400" dirty="0" err="1" smtClean="0"/>
              <a:t>отримує</a:t>
            </a:r>
            <a:r>
              <a:rPr lang="ru-RU" sz="2400" dirty="0" smtClean="0"/>
              <a:t> нагороди.</a:t>
            </a:r>
            <a:endParaRPr lang="uk-UA" sz="2400" dirty="0" smtClean="0"/>
          </a:p>
        </p:txBody>
      </p:sp>
      <p:pic>
        <p:nvPicPr>
          <p:cNvPr id="14" name="Picture 2" descr="ОЗДОРОВЛЕННЯ ДІТЕЙ, ЯКІ ПОТРЕБУЮТЬ ОСОБЛИВОЇ СОЦІАЛЬНОЇ УВАГИ ТА ПІДТРИМКИ  ⋆ Офіційний сайт міста Славута"/>
          <p:cNvPicPr>
            <a:picLocks noChangeAspect="1" noChangeArrowheads="1"/>
          </p:cNvPicPr>
          <p:nvPr/>
        </p:nvPicPr>
        <p:blipFill>
          <a:blip r:embed="rId4" cstate="print"/>
          <a:srcRect t="18553" b="17838"/>
          <a:stretch>
            <a:fillRect/>
          </a:stretch>
        </p:blipFill>
        <p:spPr bwMode="auto">
          <a:xfrm>
            <a:off x="6661294" y="3968151"/>
            <a:ext cx="3438670" cy="1370722"/>
          </a:xfrm>
          <a:prstGeom prst="rect">
            <a:avLst/>
          </a:prstGeom>
          <a:noFill/>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217" y="1816055"/>
            <a:ext cx="2522363" cy="3363150"/>
          </a:xfrm>
          <a:prstGeom prst="rect">
            <a:avLst/>
          </a:prstGeom>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53056">
            <a:off x="3524250" y="1783130"/>
            <a:ext cx="2571750"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па 5"/>
          <p:cNvGrpSpPr/>
          <p:nvPr/>
        </p:nvGrpSpPr>
        <p:grpSpPr>
          <a:xfrm>
            <a:off x="0" y="0"/>
            <a:ext cx="12192000" cy="6858000"/>
            <a:chOff x="0" y="0"/>
            <a:chExt cx="12192000" cy="6858000"/>
          </a:xfrm>
        </p:grpSpPr>
        <p:pic>
          <p:nvPicPr>
            <p:cNvPr id="8" name="Рисунок 7"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9" name="Рисунок 8"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sp>
        <p:nvSpPr>
          <p:cNvPr id="4" name="Заголовок 2"/>
          <p:cNvSpPr txBox="1">
            <a:spLocks/>
          </p:cNvSpPr>
          <p:nvPr/>
        </p:nvSpPr>
        <p:spPr>
          <a:xfrm>
            <a:off x="3193813" y="370714"/>
            <a:ext cx="5662323" cy="792088"/>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uk-UA" sz="4000" b="1" i="0" u="none" strike="noStrike" kern="1200" spc="50" normalizeH="0" baseline="0" noProof="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mj-lt"/>
                <a:ea typeface="+mj-ea"/>
                <a:cs typeface="+mj-cs"/>
              </a:rPr>
              <a:t>Мої досягнення</a:t>
            </a:r>
          </a:p>
        </p:txBody>
      </p:sp>
      <p:sp>
        <p:nvSpPr>
          <p:cNvPr id="5" name="Rectangle 1"/>
          <p:cNvSpPr>
            <a:spLocks noChangeArrowheads="1"/>
          </p:cNvSpPr>
          <p:nvPr/>
        </p:nvSpPr>
        <p:spPr bwMode="auto">
          <a:xfrm>
            <a:off x="2793076" y="1490147"/>
            <a:ext cx="7946044"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358775" algn="just"/>
            <a:r>
              <a:rPr lang="uk-UA" sz="2400" dirty="0" smtClean="0">
                <a:latin typeface="Calibri" pitchFamily="34" charset="0"/>
              </a:rPr>
              <a:t>Систематично підвищую  свій професійний рівень, займаюся самоосвітою: беру участь у </a:t>
            </a:r>
            <a:r>
              <a:rPr lang="uk-UA" sz="2400" dirty="0" err="1" smtClean="0">
                <a:latin typeface="Calibri" pitchFamily="34" charset="0"/>
              </a:rPr>
              <a:t>вебінарах</a:t>
            </a:r>
            <a:r>
              <a:rPr lang="uk-UA" sz="2400" dirty="0" smtClean="0">
                <a:latin typeface="Calibri" pitchFamily="34" charset="0"/>
              </a:rPr>
              <a:t>, </a:t>
            </a:r>
            <a:r>
              <a:rPr lang="uk-UA" sz="2400" dirty="0" err="1" smtClean="0">
                <a:latin typeface="Calibri" pitchFamily="34" charset="0"/>
              </a:rPr>
              <a:t>онлайн-навчаннях</a:t>
            </a:r>
            <a:r>
              <a:rPr lang="uk-UA" sz="2400" dirty="0" smtClean="0">
                <a:latin typeface="Calibri" pitchFamily="34" charset="0"/>
              </a:rPr>
              <a:t>, семінарах, майстер-класах тощо.</a:t>
            </a:r>
          </a:p>
          <a:p>
            <a:pPr indent="358775" algn="just"/>
            <a:r>
              <a:rPr lang="uk-UA" sz="2400" dirty="0" smtClean="0">
                <a:latin typeface="Calibri" pitchFamily="34" charset="0"/>
              </a:rPr>
              <a:t>Розміщую свої розробки на освітньому порталі "На </a:t>
            </a:r>
            <a:r>
              <a:rPr lang="uk-UA" sz="2400" dirty="0" err="1" smtClean="0">
                <a:latin typeface="Calibri" pitchFamily="34" charset="0"/>
              </a:rPr>
              <a:t>урок“</a:t>
            </a:r>
            <a:r>
              <a:rPr lang="uk-UA" sz="2400" dirty="0" smtClean="0">
                <a:latin typeface="Calibri" pitchFamily="34" charset="0"/>
              </a:rPr>
              <a:t> та </a:t>
            </a:r>
            <a:r>
              <a:rPr lang="uk-UA" sz="2400" dirty="0" err="1" smtClean="0">
                <a:latin typeface="Calibri" pitchFamily="34" charset="0"/>
              </a:rPr>
              <a:t>“Всеосвіта”</a:t>
            </a:r>
            <a:r>
              <a:rPr lang="uk-UA" sz="2400" dirty="0" smtClean="0">
                <a:latin typeface="Calibri" pitchFamily="34" charset="0"/>
              </a:rPr>
              <a:t>.</a:t>
            </a:r>
          </a:p>
          <a:p>
            <a:pPr indent="358775" algn="just"/>
            <a:r>
              <a:rPr lang="uk-UA" sz="2400" dirty="0" smtClean="0">
                <a:latin typeface="Calibri" pitchFamily="34" charset="0"/>
              </a:rPr>
              <a:t>Значну увагу приділяю позакласній діяльності. Досвідом своєї роботи обмінююся під час відкритих виховних заходів.</a:t>
            </a:r>
          </a:p>
          <a:p>
            <a:pPr indent="358775" algn="just"/>
            <a:r>
              <a:rPr lang="uk-UA" sz="2400" dirty="0" smtClean="0">
                <a:latin typeface="Calibri" pitchFamily="34" charset="0"/>
              </a:rPr>
              <a:t>Беру активну участь у роботі шкільного  методичного об’єднання вчителів. </a:t>
            </a:r>
          </a:p>
        </p:txBody>
      </p:sp>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977" y="2008371"/>
            <a:ext cx="2061903" cy="274920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па 5"/>
          <p:cNvGrpSpPr/>
          <p:nvPr/>
        </p:nvGrpSpPr>
        <p:grpSpPr>
          <a:xfrm>
            <a:off x="0" y="0"/>
            <a:ext cx="12192000" cy="6858000"/>
            <a:chOff x="0" y="0"/>
            <a:chExt cx="12192000" cy="6858000"/>
          </a:xfrm>
        </p:grpSpPr>
        <p:pic>
          <p:nvPicPr>
            <p:cNvPr id="8" name="Рисунок 7"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9" name="Рисунок 8"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sp>
        <p:nvSpPr>
          <p:cNvPr id="4" name="Заголовок 2"/>
          <p:cNvSpPr txBox="1">
            <a:spLocks/>
          </p:cNvSpPr>
          <p:nvPr/>
        </p:nvSpPr>
        <p:spPr>
          <a:xfrm>
            <a:off x="3193813" y="370714"/>
            <a:ext cx="5662323" cy="792088"/>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uk-UA" sz="4000" b="1" i="0" u="none" strike="noStrike" kern="1200" spc="50" normalizeH="0" baseline="0" noProof="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mj-lt"/>
                <a:ea typeface="+mj-ea"/>
                <a:cs typeface="+mj-cs"/>
              </a:rPr>
              <a:t>Мої досягнення</a:t>
            </a: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909" y="1501407"/>
            <a:ext cx="2184038" cy="2912051"/>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417" y="1195896"/>
            <a:ext cx="2184038" cy="2912051"/>
          </a:xfrm>
          <a:prstGeom prst="rect">
            <a:avLst/>
          </a:prstGeom>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16269" y="1625174"/>
            <a:ext cx="2184038" cy="2912051"/>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869030">
            <a:off x="6614811" y="1813472"/>
            <a:ext cx="3380610" cy="2535457"/>
          </a:xfrm>
          <a:prstGeom prst="rect">
            <a:avLst/>
          </a:prstGeom>
        </p:spPr>
      </p:pic>
      <p:pic>
        <p:nvPicPr>
          <p:cNvPr id="13" name="Рисунок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16269" y="4260650"/>
            <a:ext cx="3259898" cy="2304850"/>
          </a:xfrm>
          <a:prstGeom prst="rect">
            <a:avLst/>
          </a:prstGeom>
        </p:spPr>
      </p:pic>
      <p:pic>
        <p:nvPicPr>
          <p:cNvPr id="14" name="Рисунок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82146" y="3765292"/>
            <a:ext cx="2058911" cy="2912051"/>
          </a:xfrm>
          <a:prstGeom prst="rect">
            <a:avLst/>
          </a:prstGeom>
        </p:spPr>
      </p:pic>
      <p:pic>
        <p:nvPicPr>
          <p:cNvPr id="15" name="Рисунок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53079" y="919742"/>
            <a:ext cx="2184038" cy="2912051"/>
          </a:xfrm>
          <a:prstGeom prst="rect">
            <a:avLst/>
          </a:prstGeom>
        </p:spPr>
      </p:pic>
      <p:pic>
        <p:nvPicPr>
          <p:cNvPr id="3" name="Рисунок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155360">
            <a:off x="1900958" y="3703106"/>
            <a:ext cx="2184038" cy="2912051"/>
          </a:xfrm>
          <a:prstGeom prst="rect">
            <a:avLst/>
          </a:prstGeom>
        </p:spPr>
      </p:pic>
    </p:spTree>
    <p:extLst>
      <p:ext uri="{BB962C8B-B14F-4D97-AF65-F5344CB8AC3E}">
        <p14:creationId xmlns:p14="http://schemas.microsoft.com/office/powerpoint/2010/main" val="145599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0" y="0"/>
            <a:ext cx="12192000" cy="6858000"/>
            <a:chOff x="0" y="0"/>
            <a:chExt cx="12192000" cy="6858000"/>
          </a:xfrm>
        </p:grpSpPr>
        <p:pic>
          <p:nvPicPr>
            <p:cNvPr id="3" name="Рисунок 2"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4" name="Рисунок 3"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sp>
        <p:nvSpPr>
          <p:cNvPr id="5" name="Заголовок 2"/>
          <p:cNvSpPr txBox="1">
            <a:spLocks/>
          </p:cNvSpPr>
          <p:nvPr/>
        </p:nvSpPr>
        <p:spPr>
          <a:xfrm>
            <a:off x="3193813" y="370714"/>
            <a:ext cx="5662323" cy="792088"/>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uk-UA" sz="4000" b="1" i="0" u="none" strike="noStrike" kern="1200" spc="50" normalizeH="0" baseline="0" noProof="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mj-lt"/>
                <a:ea typeface="+mj-ea"/>
                <a:cs typeface="+mj-cs"/>
              </a:rPr>
              <a:t>Самоосвіта</a:t>
            </a:r>
          </a:p>
        </p:txBody>
      </p:sp>
      <p:grpSp>
        <p:nvGrpSpPr>
          <p:cNvPr id="6" name="Группа 5"/>
          <p:cNvGrpSpPr/>
          <p:nvPr/>
        </p:nvGrpSpPr>
        <p:grpSpPr>
          <a:xfrm>
            <a:off x="2521000" y="956624"/>
            <a:ext cx="7437987" cy="5901376"/>
            <a:chOff x="-3060848" y="692696"/>
            <a:chExt cx="7437987" cy="5901376"/>
          </a:xfrm>
        </p:grpSpPr>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0848" y="692696"/>
              <a:ext cx="7437987" cy="5901376"/>
            </a:xfrm>
            <a:prstGeom prst="rect">
              <a:avLst/>
            </a:prstGeom>
            <a:ln>
              <a:noFill/>
            </a:ln>
            <a:effectLst>
              <a:outerShdw blurRad="190500" algn="tl" rotWithShape="0">
                <a:srgbClr val="000000">
                  <a:alpha val="70000"/>
                </a:srgbClr>
              </a:outerShdw>
            </a:effectLst>
          </p:spPr>
        </p:pic>
        <p:sp>
          <p:nvSpPr>
            <p:cNvPr id="8" name="TextBox 7"/>
            <p:cNvSpPr txBox="1"/>
            <p:nvPr/>
          </p:nvSpPr>
          <p:spPr>
            <a:xfrm>
              <a:off x="-2556792" y="1124744"/>
              <a:ext cx="2088232" cy="830997"/>
            </a:xfrm>
            <a:prstGeom prst="rect">
              <a:avLst/>
            </a:prstGeom>
            <a:noFill/>
          </p:spPr>
          <p:txBody>
            <a:bodyPr wrap="square" rtlCol="0">
              <a:spAutoFit/>
            </a:bodyPr>
            <a:lstStyle/>
            <a:p>
              <a:pPr algn="ctr"/>
              <a:r>
                <a:rPr lang="uk-UA" altLang="ru-RU" sz="1600" b="1" dirty="0" smtClean="0">
                  <a:solidFill>
                    <a:srgbClr val="003300"/>
                  </a:solidFill>
                  <a:latin typeface="Times New Roman" pitchFamily="18" charset="0"/>
                </a:rPr>
                <a:t>Здійснюю підписку на фахові видання</a:t>
              </a:r>
              <a:endParaRPr lang="ru-RU" altLang="ru-RU" sz="1600" b="1" dirty="0" smtClean="0">
                <a:solidFill>
                  <a:srgbClr val="003300"/>
                </a:solidFill>
                <a:latin typeface="Times New Roman" pitchFamily="18" charset="0"/>
              </a:endParaRPr>
            </a:p>
            <a:p>
              <a:pPr algn="ctr"/>
              <a:endParaRPr lang="ru-RU" sz="1600" dirty="0"/>
            </a:p>
          </p:txBody>
        </p:sp>
        <p:sp>
          <p:nvSpPr>
            <p:cNvPr id="9" name="TextBox 8"/>
            <p:cNvSpPr txBox="1"/>
            <p:nvPr/>
          </p:nvSpPr>
          <p:spPr>
            <a:xfrm>
              <a:off x="-468560" y="764704"/>
              <a:ext cx="2088232" cy="1077218"/>
            </a:xfrm>
            <a:prstGeom prst="rect">
              <a:avLst/>
            </a:prstGeom>
            <a:noFill/>
          </p:spPr>
          <p:txBody>
            <a:bodyPr wrap="square" rtlCol="0">
              <a:spAutoFit/>
            </a:bodyPr>
            <a:lstStyle/>
            <a:p>
              <a:pPr algn="ctr"/>
              <a:r>
                <a:rPr lang="uk-UA" altLang="ru-RU" sz="1600" b="1" dirty="0" smtClean="0">
                  <a:solidFill>
                    <a:srgbClr val="003300"/>
                  </a:solidFill>
                  <a:latin typeface="Times New Roman" pitchFamily="18" charset="0"/>
                  <a:cs typeface="Times New Roman" pitchFamily="18" charset="0"/>
                </a:rPr>
                <a:t>Використовую досвід роботи передових вчителів країни</a:t>
              </a:r>
              <a:endParaRPr lang="ru-RU" altLang="ru-RU" sz="1600" b="1" dirty="0">
                <a:solidFill>
                  <a:srgbClr val="003300"/>
                </a:solidFill>
                <a:latin typeface="Times New Roman" pitchFamily="18" charset="0"/>
                <a:cs typeface="Times New Roman" pitchFamily="18" charset="0"/>
              </a:endParaRPr>
            </a:p>
          </p:txBody>
        </p:sp>
        <p:sp>
          <p:nvSpPr>
            <p:cNvPr id="10" name="TextBox 9"/>
            <p:cNvSpPr txBox="1"/>
            <p:nvPr/>
          </p:nvSpPr>
          <p:spPr>
            <a:xfrm>
              <a:off x="2123728" y="764704"/>
              <a:ext cx="2088232" cy="1077218"/>
            </a:xfrm>
            <a:prstGeom prst="rect">
              <a:avLst/>
            </a:prstGeom>
            <a:noFill/>
          </p:spPr>
          <p:txBody>
            <a:bodyPr wrap="square" rtlCol="0">
              <a:spAutoFit/>
            </a:bodyPr>
            <a:lstStyle/>
            <a:p>
              <a:pPr algn="ctr"/>
              <a:r>
                <a:rPr lang="uk-UA" altLang="ru-RU" sz="1600" b="1" dirty="0" smtClean="0">
                  <a:solidFill>
                    <a:srgbClr val="003300"/>
                  </a:solidFill>
                  <a:latin typeface="Times New Roman" pitchFamily="18" charset="0"/>
                </a:rPr>
                <a:t>Слідкую за нововведеннями та методичними порадами</a:t>
              </a:r>
              <a:endParaRPr lang="ru-RU" altLang="ru-RU" sz="1600" b="1" dirty="0">
                <a:solidFill>
                  <a:srgbClr val="003300"/>
                </a:solidFill>
                <a:latin typeface="Times New Roman" pitchFamily="18" charset="0"/>
              </a:endParaRPr>
            </a:p>
          </p:txBody>
        </p:sp>
        <p:sp>
          <p:nvSpPr>
            <p:cNvPr id="11" name="TextBox 10"/>
            <p:cNvSpPr txBox="1"/>
            <p:nvPr/>
          </p:nvSpPr>
          <p:spPr>
            <a:xfrm>
              <a:off x="2267744" y="2420888"/>
              <a:ext cx="2088232" cy="1077218"/>
            </a:xfrm>
            <a:prstGeom prst="rect">
              <a:avLst/>
            </a:prstGeom>
            <a:noFill/>
          </p:spPr>
          <p:txBody>
            <a:bodyPr wrap="square" rtlCol="0">
              <a:spAutoFit/>
            </a:bodyPr>
            <a:lstStyle/>
            <a:p>
              <a:pPr algn="ctr"/>
              <a:r>
                <a:rPr lang="uk-UA" altLang="ru-RU" sz="1600" b="1" dirty="0" smtClean="0">
                  <a:solidFill>
                    <a:srgbClr val="003300"/>
                  </a:solidFill>
                  <a:latin typeface="Times New Roman" pitchFamily="18" charset="0"/>
                </a:rPr>
                <a:t>Запроваджую в практику роботи сучасні інноваційні технології</a:t>
              </a:r>
              <a:endParaRPr lang="ru-RU" altLang="ru-RU" sz="1600" b="1" dirty="0">
                <a:solidFill>
                  <a:srgbClr val="003300"/>
                </a:solidFill>
              </a:endParaRPr>
            </a:p>
          </p:txBody>
        </p:sp>
        <p:sp>
          <p:nvSpPr>
            <p:cNvPr id="12" name="TextBox 11"/>
            <p:cNvSpPr txBox="1"/>
            <p:nvPr/>
          </p:nvSpPr>
          <p:spPr>
            <a:xfrm>
              <a:off x="-396552" y="2420888"/>
              <a:ext cx="2088232" cy="830997"/>
            </a:xfrm>
            <a:prstGeom prst="rect">
              <a:avLst/>
            </a:prstGeom>
            <a:noFill/>
          </p:spPr>
          <p:txBody>
            <a:bodyPr wrap="square" rtlCol="0">
              <a:spAutoFit/>
            </a:bodyPr>
            <a:lstStyle/>
            <a:p>
              <a:pPr algn="ctr">
                <a:defRPr/>
              </a:pPr>
              <a:r>
                <a:rPr lang="uk-UA" altLang="ru-RU" sz="1600" b="1" dirty="0" smtClean="0">
                  <a:solidFill>
                    <a:srgbClr val="003300"/>
                  </a:solidFill>
                  <a:latin typeface="Times New Roman" panose="02020603050405020304" pitchFamily="18" charset="0"/>
                  <a:cs typeface="Times New Roman" panose="02020603050405020304" pitchFamily="18" charset="0"/>
                </a:rPr>
                <a:t>Знайомлюсь з нормативними документами</a:t>
              </a:r>
              <a:endParaRPr lang="ru-RU" altLang="ru-RU" sz="1600" b="1" dirty="0" smtClean="0">
                <a:solidFill>
                  <a:srgbClr val="0033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3060848" y="2708920"/>
              <a:ext cx="2088232" cy="584775"/>
            </a:xfrm>
            <a:prstGeom prst="rect">
              <a:avLst/>
            </a:prstGeom>
            <a:noFill/>
          </p:spPr>
          <p:txBody>
            <a:bodyPr wrap="square" rtlCol="0">
              <a:spAutoFit/>
            </a:bodyPr>
            <a:lstStyle/>
            <a:p>
              <a:pPr algn="ctr"/>
              <a:r>
                <a:rPr lang="uk-UA" altLang="ru-RU" sz="1600" b="1" dirty="0" smtClean="0">
                  <a:solidFill>
                    <a:srgbClr val="003300"/>
                  </a:solidFill>
                  <a:latin typeface="Times New Roman" pitchFamily="18" charset="0"/>
                </a:rPr>
                <a:t>Навчаюся на </a:t>
              </a:r>
              <a:r>
                <a:rPr lang="uk-UA" altLang="ru-RU" sz="1600" b="1" dirty="0" err="1" smtClean="0">
                  <a:solidFill>
                    <a:srgbClr val="003300"/>
                  </a:solidFill>
                  <a:latin typeface="Times New Roman" pitchFamily="18" charset="0"/>
                </a:rPr>
                <a:t>онлайн</a:t>
              </a:r>
              <a:r>
                <a:rPr lang="uk-UA" altLang="ru-RU" sz="1600" b="1" dirty="0" smtClean="0">
                  <a:solidFill>
                    <a:srgbClr val="003300"/>
                  </a:solidFill>
                  <a:latin typeface="Times New Roman" pitchFamily="18" charset="0"/>
                </a:rPr>
                <a:t> курсах</a:t>
              </a:r>
              <a:endParaRPr lang="ru-RU" altLang="ru-RU" sz="1600" b="1" dirty="0">
                <a:solidFill>
                  <a:srgbClr val="003300"/>
                </a:solidFill>
                <a:latin typeface="Times New Roman" pitchFamily="18" charset="0"/>
              </a:endParaRPr>
            </a:p>
          </p:txBody>
        </p:sp>
        <p:sp>
          <p:nvSpPr>
            <p:cNvPr id="14" name="TextBox 13"/>
            <p:cNvSpPr txBox="1"/>
            <p:nvPr/>
          </p:nvSpPr>
          <p:spPr>
            <a:xfrm>
              <a:off x="-1764704" y="4077072"/>
              <a:ext cx="2088232" cy="830997"/>
            </a:xfrm>
            <a:prstGeom prst="rect">
              <a:avLst/>
            </a:prstGeom>
            <a:noFill/>
          </p:spPr>
          <p:txBody>
            <a:bodyPr wrap="square" rtlCol="0">
              <a:spAutoFit/>
            </a:bodyPr>
            <a:lstStyle/>
            <a:p>
              <a:pPr algn="ctr"/>
              <a:r>
                <a:rPr lang="uk-UA" altLang="ru-RU" sz="1600" b="1" dirty="0" smtClean="0">
                  <a:solidFill>
                    <a:srgbClr val="003300"/>
                  </a:solidFill>
                  <a:latin typeface="Times New Roman" pitchFamily="18" charset="0"/>
                </a:rPr>
                <a:t>Досвідом роботи ділюся на освітніх сайтах</a:t>
              </a:r>
              <a:endParaRPr lang="ru-RU" altLang="ru-RU" sz="1600" b="1" dirty="0">
                <a:solidFill>
                  <a:srgbClr val="003300"/>
                </a:solidFill>
                <a:latin typeface="Times New Roman" pitchFamily="18" charset="0"/>
              </a:endParaRPr>
            </a:p>
          </p:txBody>
        </p:sp>
        <p:sp>
          <p:nvSpPr>
            <p:cNvPr id="15" name="TextBox 14"/>
            <p:cNvSpPr txBox="1"/>
            <p:nvPr/>
          </p:nvSpPr>
          <p:spPr>
            <a:xfrm>
              <a:off x="971600" y="4077072"/>
              <a:ext cx="2088232" cy="830997"/>
            </a:xfrm>
            <a:prstGeom prst="rect">
              <a:avLst/>
            </a:prstGeom>
            <a:noFill/>
          </p:spPr>
          <p:txBody>
            <a:bodyPr wrap="square" rtlCol="0">
              <a:spAutoFit/>
            </a:bodyPr>
            <a:lstStyle/>
            <a:p>
              <a:pPr algn="ctr"/>
              <a:r>
                <a:rPr lang="uk-UA" altLang="ru-RU" sz="1600" b="1" dirty="0" smtClean="0">
                  <a:solidFill>
                    <a:srgbClr val="003300"/>
                  </a:solidFill>
                  <a:latin typeface="Times New Roman" pitchFamily="18" charset="0"/>
                </a:rPr>
                <a:t>Розробляю власні дидактичні матеріали</a:t>
              </a:r>
              <a:endParaRPr lang="ru-RU" altLang="ru-RU" sz="1600" b="1" dirty="0">
                <a:solidFill>
                  <a:srgbClr val="003300"/>
                </a:solidFill>
                <a:latin typeface="Times New Roman" pitchFamily="18" charset="0"/>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Группа 11"/>
          <p:cNvGrpSpPr/>
          <p:nvPr/>
        </p:nvGrpSpPr>
        <p:grpSpPr>
          <a:xfrm>
            <a:off x="0" y="0"/>
            <a:ext cx="12192000" cy="6858000"/>
            <a:chOff x="0" y="0"/>
            <a:chExt cx="12192000" cy="6858000"/>
          </a:xfrm>
        </p:grpSpPr>
        <p:pic>
          <p:nvPicPr>
            <p:cNvPr id="23" name="Рисунок 22"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24" name="Рисунок 23"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sp>
        <p:nvSpPr>
          <p:cNvPr id="14" name="AutoShape 2" descr="Картинки по запросу .ne,">
            <a:extLst>
              <a:ext uri="{FF2B5EF4-FFF2-40B4-BE49-F238E27FC236}">
                <a16:creationId xmlns="" xmlns:a16="http://schemas.microsoft.com/office/drawing/2014/main" id="{D9559D70-4BFB-43AC-AA74-9BE79B5D5B58}"/>
              </a:ext>
            </a:extLst>
          </p:cNvPr>
          <p:cNvSpPr>
            <a:spLocks noChangeAspect="1" noChangeArrowheads="1"/>
          </p:cNvSpPr>
          <p:nvPr/>
        </p:nvSpPr>
        <p:spPr bwMode="auto">
          <a:xfrm>
            <a:off x="9294205" y="6553209"/>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15" name="TextBox 14"/>
          <p:cNvSpPr txBox="1"/>
          <p:nvPr/>
        </p:nvSpPr>
        <p:spPr>
          <a:xfrm>
            <a:off x="2013957" y="257658"/>
            <a:ext cx="7988523" cy="646331"/>
          </a:xfrm>
          <a:prstGeom prst="rect">
            <a:avLst/>
          </a:prstGeom>
          <a:noFill/>
        </p:spPr>
        <p:txBody>
          <a:bodyPr wrap="square" rtlCol="0">
            <a:spAutoFit/>
          </a:bodyPr>
          <a:lstStyle/>
          <a:p>
            <a:r>
              <a:rPr lang="uk-UA"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 КРОКІВ НА МАЙБУТНІХ 5 РОКІВ</a:t>
            </a:r>
          </a:p>
        </p:txBody>
      </p:sp>
      <p:graphicFrame>
        <p:nvGraphicFramePr>
          <p:cNvPr id="16" name="Схема 15">
            <a:extLst>
              <a:ext uri="{FF2B5EF4-FFF2-40B4-BE49-F238E27FC236}">
                <a16:creationId xmlns="" xmlns:a16="http://schemas.microsoft.com/office/drawing/2014/main" id="{E43BB94E-AC14-4B94-BD11-AE553423B18E}"/>
              </a:ext>
            </a:extLst>
          </p:cNvPr>
          <p:cNvGraphicFramePr/>
          <p:nvPr>
            <p:extLst>
              <p:ext uri="{D42A27DB-BD31-4B8C-83A1-F6EECF244321}">
                <p14:modId xmlns:p14="http://schemas.microsoft.com/office/powerpoint/2010/main" val="2125896966"/>
              </p:ext>
            </p:extLst>
          </p:nvPr>
        </p:nvGraphicFramePr>
        <p:xfrm>
          <a:off x="1716143" y="869455"/>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7" name="Рисунок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4711" y="1857399"/>
            <a:ext cx="2364983" cy="3020751"/>
          </a:xfrm>
          <a:prstGeom prst="rect">
            <a:avLst/>
          </a:prstGeom>
        </p:spPr>
      </p:pic>
      <p:sp>
        <p:nvSpPr>
          <p:cNvPr id="18" name="Прямоугольник 17"/>
          <p:cNvSpPr/>
          <p:nvPr/>
        </p:nvSpPr>
        <p:spPr>
          <a:xfrm>
            <a:off x="1978584" y="1181657"/>
            <a:ext cx="470000" cy="707886"/>
          </a:xfrm>
          <a:prstGeom prst="rect">
            <a:avLst/>
          </a:prstGeom>
        </p:spPr>
        <p:txBody>
          <a:bodyPr wrap="none">
            <a:spAutoFit/>
          </a:bodyPr>
          <a:lstStyle/>
          <a:p>
            <a:r>
              <a:rPr lang="uk-UA" sz="40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endParaRPr lang="ru-RU" sz="4000" dirty="0"/>
          </a:p>
        </p:txBody>
      </p:sp>
      <p:sp>
        <p:nvSpPr>
          <p:cNvPr id="19" name="Прямоугольник 18"/>
          <p:cNvSpPr/>
          <p:nvPr/>
        </p:nvSpPr>
        <p:spPr>
          <a:xfrm>
            <a:off x="2469651" y="2223057"/>
            <a:ext cx="470000" cy="707886"/>
          </a:xfrm>
          <a:prstGeom prst="rect">
            <a:avLst/>
          </a:prstGeom>
        </p:spPr>
        <p:txBody>
          <a:bodyPr wrap="none">
            <a:spAutoFit/>
          </a:bodyPr>
          <a:lstStyle/>
          <a:p>
            <a:r>
              <a:rPr lang="uk-UA" sz="40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endParaRPr lang="ru-RU" sz="4000" dirty="0"/>
          </a:p>
        </p:txBody>
      </p:sp>
      <p:sp>
        <p:nvSpPr>
          <p:cNvPr id="20" name="Прямоугольник 19"/>
          <p:cNvSpPr/>
          <p:nvPr/>
        </p:nvSpPr>
        <p:spPr>
          <a:xfrm>
            <a:off x="2622051" y="3255990"/>
            <a:ext cx="470000" cy="707886"/>
          </a:xfrm>
          <a:prstGeom prst="rect">
            <a:avLst/>
          </a:prstGeom>
        </p:spPr>
        <p:txBody>
          <a:bodyPr wrap="none">
            <a:spAutoFit/>
          </a:bodyPr>
          <a:lstStyle/>
          <a:p>
            <a:r>
              <a:rPr lang="uk-UA" sz="40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endParaRPr lang="ru-RU" sz="4000" dirty="0"/>
          </a:p>
        </p:txBody>
      </p:sp>
      <p:sp>
        <p:nvSpPr>
          <p:cNvPr id="21" name="Прямоугольник 20"/>
          <p:cNvSpPr/>
          <p:nvPr/>
        </p:nvSpPr>
        <p:spPr>
          <a:xfrm>
            <a:off x="2461184" y="4238124"/>
            <a:ext cx="470000" cy="707886"/>
          </a:xfrm>
          <a:prstGeom prst="rect">
            <a:avLst/>
          </a:prstGeom>
        </p:spPr>
        <p:txBody>
          <a:bodyPr wrap="none">
            <a:spAutoFit/>
          </a:bodyPr>
          <a:lstStyle/>
          <a:p>
            <a:r>
              <a:rPr lang="uk-UA" sz="40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endParaRPr lang="ru-RU" sz="4000" dirty="0"/>
          </a:p>
        </p:txBody>
      </p:sp>
      <p:sp>
        <p:nvSpPr>
          <p:cNvPr id="22" name="Прямоугольник 21"/>
          <p:cNvSpPr/>
          <p:nvPr/>
        </p:nvSpPr>
        <p:spPr>
          <a:xfrm>
            <a:off x="1987051" y="5271057"/>
            <a:ext cx="470000" cy="707886"/>
          </a:xfrm>
          <a:prstGeom prst="rect">
            <a:avLst/>
          </a:prstGeom>
        </p:spPr>
        <p:txBody>
          <a:bodyPr wrap="none">
            <a:spAutoFit/>
          </a:bodyPr>
          <a:lstStyle/>
          <a:p>
            <a:r>
              <a:rPr lang="uk-UA" sz="40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endParaRPr lang="ru-RU" sz="4000" dirty="0"/>
          </a:p>
        </p:txBody>
      </p:sp>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0" y="0"/>
            <a:ext cx="12192000" cy="6858000"/>
            <a:chOff x="0" y="0"/>
            <a:chExt cx="12192000" cy="6858000"/>
          </a:xfrm>
        </p:grpSpPr>
        <p:pic>
          <p:nvPicPr>
            <p:cNvPr id="7" name="Рисунок 6"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8" name="Рисунок 7"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sp>
        <p:nvSpPr>
          <p:cNvPr id="14" name="object 14"/>
          <p:cNvSpPr txBox="1"/>
          <p:nvPr/>
        </p:nvSpPr>
        <p:spPr>
          <a:xfrm>
            <a:off x="854790" y="1799590"/>
            <a:ext cx="10668344" cy="3063017"/>
          </a:xfrm>
          <a:prstGeom prst="rect">
            <a:avLst/>
          </a:prstGeom>
        </p:spPr>
        <p:txBody>
          <a:bodyPr vert="horz" wrap="square" lIns="0" tIns="61594" rIns="0" bIns="0" rtlCol="0">
            <a:spAutoFit/>
          </a:bodyPr>
          <a:lstStyle/>
          <a:p>
            <a:pPr indent="355600" algn="just"/>
            <a:r>
              <a:rPr lang="ru-RU" sz="1900" dirty="0" err="1" smtClean="0"/>
              <a:t>Надія</a:t>
            </a:r>
            <a:r>
              <a:rPr lang="ru-RU" sz="1900" dirty="0" smtClean="0"/>
              <a:t> на </a:t>
            </a:r>
            <a:r>
              <a:rPr lang="ru-RU" sz="1900" dirty="0" err="1" smtClean="0"/>
              <a:t>успіх</a:t>
            </a:r>
            <a:r>
              <a:rPr lang="ru-RU" sz="1900" dirty="0" smtClean="0"/>
              <a:t> </a:t>
            </a:r>
            <a:r>
              <a:rPr lang="ru-RU" sz="1900" dirty="0" err="1" smtClean="0"/>
              <a:t>живе</a:t>
            </a:r>
            <a:r>
              <a:rPr lang="ru-RU" sz="1900" dirty="0" smtClean="0"/>
              <a:t> в </a:t>
            </a:r>
            <a:r>
              <a:rPr lang="ru-RU" sz="1900" dirty="0" err="1" smtClean="0"/>
              <a:t>кожній</a:t>
            </a:r>
            <a:r>
              <a:rPr lang="ru-RU" sz="1900" dirty="0" smtClean="0"/>
              <a:t> </a:t>
            </a:r>
            <a:r>
              <a:rPr lang="ru-RU" sz="1900" dirty="0" err="1" smtClean="0"/>
              <a:t>людині</a:t>
            </a:r>
            <a:r>
              <a:rPr lang="ru-RU" sz="1900" dirty="0" smtClean="0"/>
              <a:t>. Але, на жаль, не </a:t>
            </a:r>
            <a:r>
              <a:rPr lang="ru-RU" sz="1900" dirty="0" err="1" smtClean="0"/>
              <a:t>кожна</a:t>
            </a:r>
            <a:r>
              <a:rPr lang="ru-RU" sz="1900" dirty="0" smtClean="0"/>
              <a:t> </a:t>
            </a:r>
            <a:r>
              <a:rPr lang="ru-RU" sz="1900" dirty="0" err="1" smtClean="0"/>
              <a:t>надія</a:t>
            </a:r>
            <a:r>
              <a:rPr lang="ru-RU" sz="1900" dirty="0" smtClean="0"/>
              <a:t> </a:t>
            </a:r>
            <a:r>
              <a:rPr lang="ru-RU" sz="1900" dirty="0" err="1" smtClean="0"/>
              <a:t>справджується</a:t>
            </a:r>
            <a:r>
              <a:rPr lang="ru-RU" sz="1900" dirty="0" smtClean="0"/>
              <a:t>, тому </a:t>
            </a:r>
            <a:r>
              <a:rPr lang="ru-RU" sz="1900" dirty="0" err="1" smtClean="0"/>
              <a:t>що</a:t>
            </a:r>
            <a:r>
              <a:rPr lang="ru-RU" sz="1900" dirty="0" smtClean="0"/>
              <a:t> </a:t>
            </a:r>
            <a:r>
              <a:rPr lang="ru-RU" sz="1900" dirty="0" err="1" smtClean="0"/>
              <a:t>успіх</a:t>
            </a:r>
            <a:r>
              <a:rPr lang="ru-RU" sz="1900" dirty="0" smtClean="0"/>
              <a:t> </a:t>
            </a:r>
            <a:r>
              <a:rPr lang="ru-RU" sz="1900" dirty="0" err="1" smtClean="0"/>
              <a:t>гарантований</a:t>
            </a:r>
            <a:r>
              <a:rPr lang="ru-RU" sz="1900" dirty="0" smtClean="0"/>
              <a:t>  </a:t>
            </a:r>
            <a:r>
              <a:rPr lang="ru-RU" sz="1900" dirty="0" err="1" smtClean="0"/>
              <a:t>лише</a:t>
            </a:r>
            <a:r>
              <a:rPr lang="ru-RU" sz="1900" dirty="0" smtClean="0"/>
              <a:t> для  тих , </a:t>
            </a:r>
            <a:r>
              <a:rPr lang="ru-RU" sz="1900" dirty="0" err="1" smtClean="0"/>
              <a:t>хто</a:t>
            </a:r>
            <a:r>
              <a:rPr lang="ru-RU" sz="1900" dirty="0" smtClean="0"/>
              <a:t> </a:t>
            </a:r>
            <a:r>
              <a:rPr lang="ru-RU" sz="1900" dirty="0" err="1" smtClean="0"/>
              <a:t>прикладає</a:t>
            </a:r>
            <a:r>
              <a:rPr lang="ru-RU" sz="1900" dirty="0" smtClean="0"/>
              <a:t> для </a:t>
            </a:r>
            <a:r>
              <a:rPr lang="ru-RU" sz="1900" dirty="0" err="1" smtClean="0"/>
              <a:t>його</a:t>
            </a:r>
            <a:r>
              <a:rPr lang="ru-RU" sz="1900" dirty="0" smtClean="0"/>
              <a:t> </a:t>
            </a:r>
            <a:r>
              <a:rPr lang="ru-RU" sz="1900" dirty="0" err="1" smtClean="0"/>
              <a:t>здійснення</a:t>
            </a:r>
            <a:r>
              <a:rPr lang="ru-RU" sz="1900" dirty="0" smtClean="0"/>
              <a:t>  </a:t>
            </a:r>
            <a:r>
              <a:rPr lang="ru-RU" sz="1900" dirty="0" err="1" smtClean="0"/>
              <a:t>власні</a:t>
            </a:r>
            <a:r>
              <a:rPr lang="ru-RU" sz="1900" dirty="0" smtClean="0"/>
              <a:t> </a:t>
            </a:r>
            <a:r>
              <a:rPr lang="ru-RU" sz="1900" dirty="0" err="1" smtClean="0"/>
              <a:t>зусилля</a:t>
            </a:r>
            <a:r>
              <a:rPr lang="ru-RU" sz="1900" dirty="0" smtClean="0"/>
              <a:t>.</a:t>
            </a:r>
          </a:p>
          <a:p>
            <a:pPr algn="just"/>
            <a:r>
              <a:rPr lang="ru-RU" sz="1900" dirty="0" smtClean="0"/>
              <a:t>     </a:t>
            </a:r>
            <a:r>
              <a:rPr lang="ru-RU" sz="1900" dirty="0" err="1" smtClean="0"/>
              <a:t>Вчителям</a:t>
            </a:r>
            <a:r>
              <a:rPr lang="ru-RU" sz="1900" dirty="0" smtClean="0"/>
              <a:t>, </a:t>
            </a:r>
            <a:r>
              <a:rPr lang="ru-RU" sz="1900" dirty="0" err="1" smtClean="0"/>
              <a:t>учням</a:t>
            </a:r>
            <a:r>
              <a:rPr lang="ru-RU" sz="1900" dirty="0" smtClean="0"/>
              <a:t> </a:t>
            </a:r>
            <a:r>
              <a:rPr lang="ru-RU" sz="1900" dirty="0" err="1" smtClean="0"/>
              <a:t>і</a:t>
            </a:r>
            <a:r>
              <a:rPr lang="ru-RU" sz="1900" dirty="0" smtClean="0"/>
              <a:t> батькам </a:t>
            </a:r>
            <a:r>
              <a:rPr lang="ru-RU" sz="1900" dirty="0" err="1" smtClean="0"/>
              <a:t>необхідно</a:t>
            </a:r>
            <a:r>
              <a:rPr lang="ru-RU" sz="1900" dirty="0" smtClean="0"/>
              <a:t> </a:t>
            </a:r>
            <a:r>
              <a:rPr lang="ru-RU" sz="1900" dirty="0" err="1" smtClean="0"/>
              <a:t>докладати</a:t>
            </a:r>
            <a:r>
              <a:rPr lang="ru-RU" sz="1900" dirty="0" smtClean="0"/>
              <a:t> </a:t>
            </a:r>
            <a:r>
              <a:rPr lang="ru-RU" sz="1900" dirty="0" err="1" smtClean="0"/>
              <a:t>спільних</a:t>
            </a:r>
            <a:r>
              <a:rPr lang="ru-RU" sz="1900" dirty="0" smtClean="0"/>
              <a:t> </a:t>
            </a:r>
            <a:r>
              <a:rPr lang="ru-RU" sz="1900" dirty="0" err="1" smtClean="0"/>
              <a:t>зусиль</a:t>
            </a:r>
            <a:r>
              <a:rPr lang="ru-RU" sz="1900" dirty="0" smtClean="0"/>
              <a:t>, </a:t>
            </a:r>
            <a:r>
              <a:rPr lang="ru-RU" sz="1900" dirty="0" err="1" smtClean="0"/>
              <a:t>щоб</a:t>
            </a:r>
            <a:r>
              <a:rPr lang="ru-RU" sz="1900" dirty="0" smtClean="0"/>
              <a:t> </a:t>
            </a:r>
            <a:r>
              <a:rPr lang="ru-RU" sz="1900" dirty="0" err="1" smtClean="0"/>
              <a:t>успіх</a:t>
            </a:r>
            <a:r>
              <a:rPr lang="ru-RU" sz="1900" dirty="0" smtClean="0"/>
              <a:t> кожного </a:t>
            </a:r>
            <a:r>
              <a:rPr lang="ru-RU" sz="1900" dirty="0" err="1" smtClean="0"/>
              <a:t>й</a:t>
            </a:r>
            <a:r>
              <a:rPr lang="ru-RU" sz="1900" dirty="0" smtClean="0"/>
              <a:t> </a:t>
            </a:r>
            <a:r>
              <a:rPr lang="ru-RU" sz="1900" dirty="0" err="1" smtClean="0"/>
              <a:t>успіх</a:t>
            </a:r>
            <a:r>
              <a:rPr lang="ru-RU" sz="1900" dirty="0" smtClean="0"/>
              <a:t> </a:t>
            </a:r>
            <a:r>
              <a:rPr lang="ru-RU" sz="1900" dirty="0" err="1" smtClean="0"/>
              <a:t>всіх</a:t>
            </a:r>
            <a:r>
              <a:rPr lang="ru-RU" sz="1900" dirty="0" smtClean="0"/>
              <a:t> </a:t>
            </a:r>
            <a:r>
              <a:rPr lang="ru-RU" sz="1900" dirty="0" err="1" smtClean="0"/>
              <a:t>був</a:t>
            </a:r>
            <a:r>
              <a:rPr lang="ru-RU" sz="1900" dirty="0" smtClean="0"/>
              <a:t> </a:t>
            </a:r>
            <a:r>
              <a:rPr lang="ru-RU" sz="1900" dirty="0" err="1" smtClean="0"/>
              <a:t>гарантованим</a:t>
            </a:r>
            <a:r>
              <a:rPr lang="ru-RU" sz="1900" dirty="0" smtClean="0"/>
              <a:t>.</a:t>
            </a:r>
          </a:p>
          <a:p>
            <a:pPr algn="just"/>
            <a:r>
              <a:rPr lang="ru-RU" sz="1900" b="1" i="1" dirty="0" err="1" smtClean="0"/>
              <a:t>Дії</a:t>
            </a:r>
            <a:r>
              <a:rPr lang="ru-RU" sz="1900" b="1" i="1" dirty="0" smtClean="0"/>
              <a:t> не </a:t>
            </a:r>
            <a:r>
              <a:rPr lang="ru-RU" sz="1900" b="1" i="1" dirty="0" err="1" smtClean="0"/>
              <a:t>завжди</a:t>
            </a:r>
            <a:r>
              <a:rPr lang="ru-RU" sz="1900" b="1" i="1" dirty="0" smtClean="0"/>
              <a:t> </a:t>
            </a:r>
            <a:r>
              <a:rPr lang="ru-RU" sz="1900" b="1" i="1" dirty="0" err="1" smtClean="0"/>
              <a:t>приносять</a:t>
            </a:r>
            <a:r>
              <a:rPr lang="ru-RU" sz="1900" b="1" i="1" dirty="0" smtClean="0"/>
              <a:t> </a:t>
            </a:r>
            <a:r>
              <a:rPr lang="ru-RU" sz="1900" b="1" i="1" dirty="0" err="1" smtClean="0"/>
              <a:t>успіх</a:t>
            </a:r>
            <a:r>
              <a:rPr lang="ru-RU" sz="1900" b="1" i="1" dirty="0" smtClean="0"/>
              <a:t>, </a:t>
            </a:r>
            <a:r>
              <a:rPr lang="ru-RU" sz="1900" b="1" i="1" dirty="0" err="1" smtClean="0"/>
              <a:t>але</a:t>
            </a:r>
            <a:r>
              <a:rPr lang="ru-RU" sz="1900" b="1" i="1" dirty="0" smtClean="0"/>
              <a:t> без </a:t>
            </a:r>
            <a:r>
              <a:rPr lang="ru-RU" sz="1900" b="1" i="1" dirty="0" err="1" smtClean="0"/>
              <a:t>дій</a:t>
            </a:r>
            <a:r>
              <a:rPr lang="ru-RU" sz="1900" b="1" i="1" dirty="0" smtClean="0"/>
              <a:t> </a:t>
            </a:r>
            <a:r>
              <a:rPr lang="ru-RU" sz="1900" b="1" i="1" dirty="0" err="1" smtClean="0"/>
              <a:t>успіху</a:t>
            </a:r>
            <a:r>
              <a:rPr lang="ru-RU" sz="1900" b="1" i="1" dirty="0" smtClean="0"/>
              <a:t> не </a:t>
            </a:r>
            <a:r>
              <a:rPr lang="ru-RU" sz="1900" b="1" i="1" dirty="0" err="1" smtClean="0"/>
              <a:t>буває</a:t>
            </a:r>
            <a:r>
              <a:rPr lang="ru-RU" sz="1900" b="1" i="1" dirty="0" smtClean="0"/>
              <a:t>. Марк Твен.</a:t>
            </a:r>
          </a:p>
          <a:p>
            <a:pPr indent="355600" algn="just">
              <a:defRPr/>
            </a:pPr>
            <a:r>
              <a:rPr lang="ru-RU" sz="2000" dirty="0" err="1" smtClean="0"/>
              <a:t>Інноваційна</a:t>
            </a:r>
            <a:r>
              <a:rPr lang="ru-RU" sz="2000" dirty="0" smtClean="0"/>
              <a:t> методика </a:t>
            </a:r>
            <a:r>
              <a:rPr lang="ru-RU" sz="2000" dirty="0" err="1" smtClean="0"/>
              <a:t>роботи</a:t>
            </a:r>
            <a:r>
              <a:rPr lang="ru-RU" sz="2000" dirty="0" smtClean="0"/>
              <a:t> </a:t>
            </a:r>
            <a:r>
              <a:rPr lang="ru-RU" sz="2000" dirty="0" err="1" smtClean="0"/>
              <a:t>з</a:t>
            </a:r>
            <a:r>
              <a:rPr lang="ru-RU" sz="2000" dirty="0" smtClean="0"/>
              <a:t> </a:t>
            </a:r>
            <a:r>
              <a:rPr lang="ru-RU" sz="2000" dirty="0" err="1" smtClean="0"/>
              <a:t>дітьми</a:t>
            </a:r>
            <a:r>
              <a:rPr lang="ru-RU" sz="2000" dirty="0" smtClean="0"/>
              <a:t> </a:t>
            </a:r>
            <a:r>
              <a:rPr lang="ru-RU" sz="2000" dirty="0" err="1" smtClean="0"/>
              <a:t>заснована</a:t>
            </a:r>
            <a:r>
              <a:rPr lang="ru-RU" sz="2000" dirty="0" smtClean="0"/>
              <a:t> на принципах </a:t>
            </a:r>
            <a:r>
              <a:rPr lang="ru-RU" sz="2000" dirty="0" err="1" smtClean="0"/>
              <a:t>дитиноцентризму</a:t>
            </a:r>
            <a:r>
              <a:rPr lang="ru-RU" sz="2000" dirty="0" smtClean="0"/>
              <a:t>, </a:t>
            </a:r>
            <a:r>
              <a:rPr lang="ru-RU" sz="2000" dirty="0" err="1" smtClean="0"/>
              <a:t>що</a:t>
            </a:r>
            <a:r>
              <a:rPr lang="ru-RU" sz="2000" dirty="0" smtClean="0"/>
              <a:t> </a:t>
            </a:r>
            <a:r>
              <a:rPr lang="ru-RU" sz="2000" dirty="0" err="1" smtClean="0"/>
              <a:t>передбачає</a:t>
            </a:r>
            <a:r>
              <a:rPr lang="ru-RU" sz="2000" dirty="0" smtClean="0"/>
              <a:t> </a:t>
            </a:r>
            <a:r>
              <a:rPr lang="ru-RU" sz="2000" dirty="0" err="1" smtClean="0"/>
              <a:t>виявлення</a:t>
            </a:r>
            <a:r>
              <a:rPr lang="ru-RU" sz="2000" dirty="0" smtClean="0"/>
              <a:t> </a:t>
            </a:r>
            <a:r>
              <a:rPr lang="ru-RU" sz="2000" dirty="0" err="1" smtClean="0"/>
              <a:t>задатків</a:t>
            </a:r>
            <a:r>
              <a:rPr lang="ru-RU" sz="2000" dirty="0" smtClean="0"/>
              <a:t> </a:t>
            </a:r>
            <a:r>
              <a:rPr lang="ru-RU" sz="2000" dirty="0" err="1" smtClean="0"/>
              <a:t>кожної</a:t>
            </a:r>
            <a:r>
              <a:rPr lang="ru-RU" sz="2000" dirty="0" smtClean="0"/>
              <a:t> </a:t>
            </a:r>
            <a:r>
              <a:rPr lang="ru-RU" sz="2000" dirty="0" err="1" smtClean="0"/>
              <a:t>особистості</a:t>
            </a:r>
            <a:r>
              <a:rPr lang="ru-RU" sz="2000" dirty="0" smtClean="0"/>
              <a:t> </a:t>
            </a:r>
            <a:r>
              <a:rPr lang="ru-RU" sz="2000" dirty="0" err="1" smtClean="0"/>
              <a:t>з</a:t>
            </a:r>
            <a:r>
              <a:rPr lang="ru-RU" sz="2000" dirty="0" smtClean="0"/>
              <a:t> проблемами в </a:t>
            </a:r>
            <a:r>
              <a:rPr lang="ru-RU" sz="2000" dirty="0" err="1" smtClean="0"/>
              <a:t>розвиткові</a:t>
            </a:r>
            <a:r>
              <a:rPr lang="ru-RU" sz="2000" dirty="0" smtClean="0"/>
              <a:t>, </a:t>
            </a:r>
            <a:r>
              <a:rPr lang="ru-RU" sz="2000" dirty="0" err="1" smtClean="0"/>
              <a:t>створення</a:t>
            </a:r>
            <a:r>
              <a:rPr lang="ru-RU" sz="2000" dirty="0" smtClean="0"/>
              <a:t> умов для </a:t>
            </a:r>
            <a:r>
              <a:rPr lang="ru-RU" sz="2000" dirty="0" err="1" smtClean="0"/>
              <a:t>їх</a:t>
            </a:r>
            <a:r>
              <a:rPr lang="ru-RU" sz="2000" dirty="0" smtClean="0"/>
              <a:t> </a:t>
            </a:r>
            <a:r>
              <a:rPr lang="ru-RU" sz="2000" dirty="0" err="1" smtClean="0"/>
              <a:t>успішного</a:t>
            </a:r>
            <a:r>
              <a:rPr lang="ru-RU" sz="2000" dirty="0" smtClean="0"/>
              <a:t> </a:t>
            </a:r>
            <a:r>
              <a:rPr lang="ru-RU" sz="2000" dirty="0" err="1" smtClean="0"/>
              <a:t>розвитку</a:t>
            </a:r>
            <a:r>
              <a:rPr lang="ru-RU" sz="2000" dirty="0" smtClean="0"/>
              <a:t> та </a:t>
            </a:r>
            <a:r>
              <a:rPr lang="ru-RU" sz="2000" dirty="0" err="1" smtClean="0"/>
              <a:t>самореалізації</a:t>
            </a:r>
            <a:r>
              <a:rPr lang="ru-RU" sz="2000" dirty="0" smtClean="0"/>
              <a:t> в </a:t>
            </a:r>
            <a:r>
              <a:rPr lang="ru-RU" sz="2000" dirty="0" err="1" smtClean="0"/>
              <a:t>житті</a:t>
            </a:r>
            <a:r>
              <a:rPr lang="ru-RU" sz="2000" dirty="0" smtClean="0"/>
              <a:t>.</a:t>
            </a:r>
          </a:p>
          <a:p>
            <a:pPr indent="355600" algn="just">
              <a:defRPr/>
            </a:pPr>
            <a:r>
              <a:rPr lang="uk-UA" sz="2000" dirty="0" smtClean="0">
                <a:cs typeface="Times New Roman" pitchFamily="18" charset="0"/>
              </a:rPr>
              <a:t>Використовуючи у своїй діяльності сучасні методи та форми роботи з дітьми, </a:t>
            </a:r>
            <a:r>
              <a:rPr lang="ru-RU" sz="2000" dirty="0" err="1" smtClean="0"/>
              <a:t>створюю</a:t>
            </a:r>
            <a:r>
              <a:rPr lang="ru-RU" sz="2000" dirty="0" smtClean="0"/>
              <a:t> </a:t>
            </a:r>
            <a:r>
              <a:rPr lang="ru-RU" sz="2000" dirty="0" err="1" smtClean="0"/>
              <a:t>умови</a:t>
            </a:r>
            <a:r>
              <a:rPr lang="ru-RU" sz="2000" dirty="0" smtClean="0"/>
              <a:t>, за </a:t>
            </a:r>
            <a:r>
              <a:rPr lang="ru-RU" sz="2000" dirty="0" err="1" smtClean="0"/>
              <a:t>яких</a:t>
            </a:r>
            <a:r>
              <a:rPr lang="ru-RU" sz="2000" dirty="0" smtClean="0"/>
              <a:t> </a:t>
            </a:r>
            <a:r>
              <a:rPr lang="ru-RU" sz="2000" dirty="0" err="1" smtClean="0"/>
              <a:t>усі</a:t>
            </a:r>
            <a:r>
              <a:rPr lang="ru-RU" sz="2000" dirty="0" smtClean="0"/>
              <a:t> </a:t>
            </a:r>
            <a:r>
              <a:rPr lang="ru-RU" sz="2000" dirty="0" err="1" smtClean="0"/>
              <a:t>учасники</a:t>
            </a:r>
            <a:r>
              <a:rPr lang="ru-RU" sz="2000" dirty="0" smtClean="0"/>
              <a:t> </a:t>
            </a:r>
            <a:r>
              <a:rPr lang="ru-RU" sz="2000" dirty="0" err="1" smtClean="0"/>
              <a:t>навчально-виховного</a:t>
            </a:r>
            <a:r>
              <a:rPr lang="ru-RU" sz="2000" dirty="0" smtClean="0"/>
              <a:t> </a:t>
            </a:r>
            <a:r>
              <a:rPr lang="ru-RU" sz="2000" dirty="0" err="1" smtClean="0"/>
              <a:t>процесу</a:t>
            </a:r>
            <a:r>
              <a:rPr lang="ru-RU" sz="2000" dirty="0" smtClean="0"/>
              <a:t> </a:t>
            </a:r>
            <a:r>
              <a:rPr lang="ru-RU" sz="2000" dirty="0" err="1" smtClean="0"/>
              <a:t>мають</a:t>
            </a:r>
            <a:r>
              <a:rPr lang="ru-RU" sz="2000" dirty="0" smtClean="0"/>
              <a:t> </a:t>
            </a:r>
            <a:r>
              <a:rPr lang="ru-RU" sz="2000" dirty="0" err="1" smtClean="0"/>
              <a:t>однаковий</a:t>
            </a:r>
            <a:r>
              <a:rPr lang="ru-RU" sz="2000" dirty="0" smtClean="0"/>
              <a:t> доступ до </a:t>
            </a:r>
            <a:r>
              <a:rPr lang="ru-RU" sz="2000" dirty="0" err="1" smtClean="0"/>
              <a:t>освіти</a:t>
            </a:r>
            <a:r>
              <a:rPr lang="ru-RU" sz="2000" dirty="0" smtClean="0"/>
              <a:t>.</a:t>
            </a:r>
            <a:endParaRPr lang="en-US" sz="2000" dirty="0">
              <a:cs typeface="Times New Roman" pitchFamily="18" charset="0"/>
            </a:endParaRPr>
          </a:p>
        </p:txBody>
      </p:sp>
      <p:sp>
        <p:nvSpPr>
          <p:cNvPr id="4" name="Прямоугольник 3"/>
          <p:cNvSpPr/>
          <p:nvPr/>
        </p:nvSpPr>
        <p:spPr>
          <a:xfrm>
            <a:off x="4933788" y="465101"/>
            <a:ext cx="2786339"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uk-UA" sz="4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Висновок</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0" y="0"/>
            <a:ext cx="12192000" cy="6858000"/>
            <a:chOff x="0" y="0"/>
            <a:chExt cx="12192000" cy="6858000"/>
          </a:xfrm>
        </p:grpSpPr>
        <p:pic>
          <p:nvPicPr>
            <p:cNvPr id="3" name="Рисунок 2"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4" name="Рисунок 3"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sp>
        <p:nvSpPr>
          <p:cNvPr id="5" name="TextBox 4">
            <a:extLst>
              <a:ext uri="{FF2B5EF4-FFF2-40B4-BE49-F238E27FC236}">
                <a16:creationId xmlns="" xmlns:a16="http://schemas.microsoft.com/office/drawing/2014/main" id="{4B863725-38E6-4D45-8CC0-80AAA3B81E20}"/>
              </a:ext>
            </a:extLst>
          </p:cNvPr>
          <p:cNvSpPr txBox="1"/>
          <p:nvPr/>
        </p:nvSpPr>
        <p:spPr>
          <a:xfrm>
            <a:off x="3879393" y="3438847"/>
            <a:ext cx="7051040" cy="1555106"/>
          </a:xfrm>
          <a:prstGeom prst="rect">
            <a:avLst/>
          </a:prstGeom>
          <a:noFill/>
        </p:spPr>
        <p:txBody>
          <a:bodyPr wrap="square" rtlCol="0">
            <a:spAutoFit/>
          </a:bodyPr>
          <a:lstStyle/>
          <a:p>
            <a:pPr algn="ctr">
              <a:lnSpc>
                <a:spcPct val="150000"/>
              </a:lnSpc>
            </a:pPr>
            <a:r>
              <a:rPr lang="uk-UA" sz="7200" dirty="0" smtClean="0">
                <a:solidFill>
                  <a:srgbClr val="0070C0"/>
                </a:solidFill>
                <a:latin typeface="Oswald" panose="02000503000000000000" pitchFamily="2" charset="0"/>
              </a:rPr>
              <a:t>Дякую за увагу </a:t>
            </a:r>
            <a:r>
              <a:rPr lang="uk-UA" sz="7200" dirty="0">
                <a:solidFill>
                  <a:srgbClr val="0070C0"/>
                </a:solidFill>
                <a:latin typeface="Oswald" panose="02000503000000000000" pitchFamily="2" charset="0"/>
              </a:rPr>
              <a:t>!</a:t>
            </a:r>
            <a:endParaRPr lang="uk-UA" sz="7200" dirty="0">
              <a:solidFill>
                <a:srgbClr val="0070C0"/>
              </a:solidFill>
            </a:endParaRPr>
          </a:p>
        </p:txBody>
      </p:sp>
      <p:sp>
        <p:nvSpPr>
          <p:cNvPr id="6" name="Rectangle 3"/>
          <p:cNvSpPr txBox="1">
            <a:spLocks noChangeArrowheads="1"/>
          </p:cNvSpPr>
          <p:nvPr/>
        </p:nvSpPr>
        <p:spPr>
          <a:xfrm>
            <a:off x="2581661" y="1575806"/>
            <a:ext cx="8964576" cy="2477140"/>
          </a:xfrm>
          <a:prstGeom prst="rect">
            <a:avLst/>
          </a:prstGeom>
        </p:spPr>
        <p:txBody>
          <a:bodyPr vert="horz" lIns="91440" tIns="45720" rIns="91440" bIns="45720" rtlCol="0" anchor="t" anchorCtr="0">
            <a:normAutofit/>
          </a:bodyPr>
          <a:lstStyle/>
          <a:p>
            <a:pPr lvl="0" algn="ctr">
              <a:lnSpc>
                <a:spcPct val="90000"/>
              </a:lnSpc>
              <a:spcBef>
                <a:spcPct val="20000"/>
              </a:spcBef>
              <a:buClr>
                <a:schemeClr val="accent1"/>
              </a:buClr>
              <a:defRPr/>
            </a:pPr>
            <a:r>
              <a:rPr lang="ru-RU" sz="8000" b="1" i="1" dirty="0">
                <a:solidFill>
                  <a:srgbClr val="0070C0"/>
                </a:solidFill>
              </a:rPr>
              <a:t>Ми - </a:t>
            </a:r>
            <a:r>
              <a:rPr lang="ru-RU" sz="8000" b="1" i="1" dirty="0" err="1">
                <a:solidFill>
                  <a:srgbClr val="0070C0"/>
                </a:solidFill>
              </a:rPr>
              <a:t>різні</a:t>
            </a:r>
            <a:r>
              <a:rPr lang="ru-RU" sz="8000" b="1" i="1" dirty="0">
                <a:solidFill>
                  <a:srgbClr val="0070C0"/>
                </a:solidFill>
              </a:rPr>
              <a:t>, але ми - разом!</a:t>
            </a:r>
            <a:endParaRPr kumimoji="0" lang="uk-UA" sz="8000" b="0" i="0" u="none" strike="noStrike" kern="1200" cap="none" spc="0" normalizeH="0" baseline="0" dirty="0" smtClean="0">
              <a:ln>
                <a:noFill/>
              </a:ln>
              <a:solidFill>
                <a:srgbClr val="0070C0"/>
              </a:solidFill>
              <a:effectLst/>
              <a:uLnTx/>
              <a:uFillTx/>
            </a:endParaRPr>
          </a:p>
        </p:txBody>
      </p:sp>
      <p:pic>
        <p:nvPicPr>
          <p:cNvPr id="7" name="Picture 2" descr="Пин на доске scoala"/>
          <p:cNvPicPr>
            <a:picLocks noChangeAspect="1" noChangeArrowheads="1"/>
          </p:cNvPicPr>
          <p:nvPr/>
        </p:nvPicPr>
        <p:blipFill>
          <a:blip r:embed="rId4" cstate="print"/>
          <a:srcRect/>
          <a:stretch>
            <a:fillRect/>
          </a:stretch>
        </p:blipFill>
        <p:spPr bwMode="auto">
          <a:xfrm>
            <a:off x="1083836" y="2480734"/>
            <a:ext cx="2179754" cy="3471333"/>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15"/>
          <p:cNvGrpSpPr/>
          <p:nvPr/>
        </p:nvGrpSpPr>
        <p:grpSpPr>
          <a:xfrm>
            <a:off x="0" y="0"/>
            <a:ext cx="12192000" cy="6858000"/>
            <a:chOff x="0" y="0"/>
            <a:chExt cx="12192000" cy="6858000"/>
          </a:xfrm>
        </p:grpSpPr>
        <p:pic>
          <p:nvPicPr>
            <p:cNvPr id="17" name="Рисунок 16"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19" name="Рисунок 18"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sp>
        <p:nvSpPr>
          <p:cNvPr id="2" name="Прямоугольник 1"/>
          <p:cNvSpPr/>
          <p:nvPr/>
        </p:nvSpPr>
        <p:spPr>
          <a:xfrm>
            <a:off x="4149560" y="417666"/>
            <a:ext cx="7483640" cy="605681"/>
          </a:xfrm>
          <a:prstGeom prst="rect">
            <a:avLst/>
          </a:prstGeom>
          <a:noFill/>
        </p:spPr>
        <p:txBody>
          <a:bodyPr wrap="none" lIns="91440" tIns="45720" rIns="91440" bIns="45720">
            <a:prstTxWarp prst="textPlai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Інформація про освіту</a:t>
            </a:r>
            <a:endParaRPr lang="ru-RU"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p:txBody>
      </p:sp>
      <p:grpSp>
        <p:nvGrpSpPr>
          <p:cNvPr id="4" name="Group 2">
            <a:extLst>
              <a:ext uri="{FF2B5EF4-FFF2-40B4-BE49-F238E27FC236}">
                <a16:creationId xmlns="" xmlns:a16="http://schemas.microsoft.com/office/drawing/2014/main" id="{675BCD58-74B2-4443-A96A-E41D54CA2B83}"/>
              </a:ext>
            </a:extLst>
          </p:cNvPr>
          <p:cNvGrpSpPr/>
          <p:nvPr/>
        </p:nvGrpSpPr>
        <p:grpSpPr>
          <a:xfrm>
            <a:off x="239141" y="157678"/>
            <a:ext cx="1398919" cy="1125656"/>
            <a:chOff x="904014" y="787812"/>
            <a:chExt cx="1153941" cy="992639"/>
          </a:xfrm>
        </p:grpSpPr>
        <p:grpSp>
          <p:nvGrpSpPr>
            <p:cNvPr id="5" name="Group 51">
              <a:extLst>
                <a:ext uri="{FF2B5EF4-FFF2-40B4-BE49-F238E27FC236}">
                  <a16:creationId xmlns="" xmlns:a16="http://schemas.microsoft.com/office/drawing/2014/main" id="{5205F007-97B1-4834-8908-80E502C1618E}"/>
                </a:ext>
              </a:extLst>
            </p:cNvPr>
            <p:cNvGrpSpPr/>
            <p:nvPr/>
          </p:nvGrpSpPr>
          <p:grpSpPr>
            <a:xfrm>
              <a:off x="1044295" y="787812"/>
              <a:ext cx="1013660" cy="992639"/>
              <a:chOff x="368102" y="535302"/>
              <a:chExt cx="1125418" cy="1102079"/>
            </a:xfrm>
          </p:grpSpPr>
          <p:sp>
            <p:nvSpPr>
              <p:cNvPr id="13" name="Arrow: Pentagon 46">
                <a:extLst>
                  <a:ext uri="{FF2B5EF4-FFF2-40B4-BE49-F238E27FC236}">
                    <a16:creationId xmlns="" xmlns:a16="http://schemas.microsoft.com/office/drawing/2014/main" id="{35D1DD0E-8AE5-43DA-8CD2-CAFB39168775}"/>
                  </a:ext>
                </a:extLst>
              </p:cNvPr>
              <p:cNvSpPr/>
              <p:nvPr/>
            </p:nvSpPr>
            <p:spPr>
              <a:xfrm>
                <a:off x="368104" y="535302"/>
                <a:ext cx="1125416" cy="1036093"/>
              </a:xfrm>
              <a:prstGeom prst="homePlate">
                <a:avLst/>
              </a:prstGeom>
              <a:gradFill flip="none" rotWithShape="1">
                <a:gsLst>
                  <a:gs pos="0">
                    <a:srgbClr val="FF5050"/>
                  </a:gs>
                  <a:gs pos="100000">
                    <a:srgbClr val="D60093"/>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4" name="Right Triangle 47">
                <a:extLst>
                  <a:ext uri="{FF2B5EF4-FFF2-40B4-BE49-F238E27FC236}">
                    <a16:creationId xmlns="" xmlns:a16="http://schemas.microsoft.com/office/drawing/2014/main" id="{A5B41838-BD6A-4231-BA44-790C47DD3EA8}"/>
                  </a:ext>
                </a:extLst>
              </p:cNvPr>
              <p:cNvSpPr/>
              <p:nvPr/>
            </p:nvSpPr>
            <p:spPr>
              <a:xfrm flipH="1" flipV="1">
                <a:off x="368102" y="1571395"/>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sp>
          <p:nvSpPr>
            <p:cNvPr id="12" name="TextBox 11">
              <a:extLst>
                <a:ext uri="{FF2B5EF4-FFF2-40B4-BE49-F238E27FC236}">
                  <a16:creationId xmlns="" xmlns:a16="http://schemas.microsoft.com/office/drawing/2014/main" id="{73DE9C29-526E-42E9-A5ED-1A457305F5B7}"/>
                </a:ext>
              </a:extLst>
            </p:cNvPr>
            <p:cNvSpPr txBox="1"/>
            <p:nvPr/>
          </p:nvSpPr>
          <p:spPr>
            <a:xfrm>
              <a:off x="904014" y="975494"/>
              <a:ext cx="975645" cy="461392"/>
            </a:xfrm>
            <a:prstGeom prst="rect">
              <a:avLst/>
            </a:prstGeom>
            <a:noFill/>
          </p:spPr>
          <p:txBody>
            <a:bodyPr wrap="square" rtlCol="0">
              <a:spAutoFit/>
            </a:bodyPr>
            <a:lstStyle/>
            <a:p>
              <a:pPr algn="ctr"/>
              <a:r>
                <a:rPr lang="en-US" sz="2800" dirty="0">
                  <a:solidFill>
                    <a:schemeClr val="bg1"/>
                  </a:solidFill>
                  <a:latin typeface="Times New Roman" pitchFamily="18" charset="0"/>
                  <a:cs typeface="Times New Roman" pitchFamily="18" charset="0"/>
                </a:rPr>
                <a:t>01</a:t>
              </a:r>
            </a:p>
          </p:txBody>
        </p:sp>
      </p:grpSp>
      <p:pic>
        <p:nvPicPr>
          <p:cNvPr id="18" name="Рисунок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817014">
            <a:off x="6287165" y="817517"/>
            <a:ext cx="2525053" cy="3366737"/>
          </a:xfrm>
          <a:prstGeom prst="rect">
            <a:avLst/>
          </a:prstGeom>
        </p:spPr>
      </p:pic>
      <p:pic>
        <p:nvPicPr>
          <p:cNvPr id="20" name="Рисунок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8859935" y="3202780"/>
            <a:ext cx="2474939" cy="3299919"/>
          </a:xfrm>
          <a:prstGeom prst="rect">
            <a:avLst/>
          </a:prstGeom>
        </p:spPr>
      </p:pic>
      <p:pic>
        <p:nvPicPr>
          <p:cNvPr id="22" name="Рисунок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9284189" y="734308"/>
            <a:ext cx="2281342" cy="3041789"/>
          </a:xfrm>
          <a:prstGeom prst="rect">
            <a:avLst/>
          </a:prstGeom>
        </p:spPr>
      </p:pic>
      <p:pic>
        <p:nvPicPr>
          <p:cNvPr id="23" name="Рисунок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90676" y="3755007"/>
            <a:ext cx="2756971" cy="1966496"/>
          </a:xfrm>
          <a:prstGeom prst="rect">
            <a:avLst/>
          </a:prstGeom>
        </p:spPr>
      </p:pic>
      <p:pic>
        <p:nvPicPr>
          <p:cNvPr id="24" name="Рисунок 23"/>
          <p:cNvPicPr>
            <a:picLocks noChangeAspect="1"/>
          </p:cNvPicPr>
          <p:nvPr/>
        </p:nvPicPr>
        <p:blipFill rotWithShape="1">
          <a:blip r:embed="rId8" cstate="print">
            <a:extLst>
              <a:ext uri="{28A0092B-C50C-407E-A947-70E740481C1C}">
                <a14:useLocalDpi xmlns:a14="http://schemas.microsoft.com/office/drawing/2010/main" val="0"/>
              </a:ext>
            </a:extLst>
          </a:blip>
          <a:srcRect t="26459" b="36771"/>
          <a:stretch/>
        </p:blipFill>
        <p:spPr>
          <a:xfrm>
            <a:off x="3462285" y="1622252"/>
            <a:ext cx="2205692" cy="1757265"/>
          </a:xfrm>
          <a:prstGeom prst="rect">
            <a:avLst/>
          </a:prstGeom>
        </p:spPr>
      </p:pic>
      <p:pic>
        <p:nvPicPr>
          <p:cNvPr id="25" name="Рисунок 24"/>
          <p:cNvPicPr>
            <a:picLocks noChangeAspect="1"/>
          </p:cNvPicPr>
          <p:nvPr/>
        </p:nvPicPr>
        <p:blipFill rotWithShape="1">
          <a:blip r:embed="rId9" cstate="print">
            <a:extLst>
              <a:ext uri="{28A0092B-C50C-407E-A947-70E740481C1C}">
                <a14:useLocalDpi xmlns:a14="http://schemas.microsoft.com/office/drawing/2010/main" val="0"/>
              </a:ext>
            </a:extLst>
          </a:blip>
          <a:srcRect t="30636" b="36093"/>
          <a:stretch/>
        </p:blipFill>
        <p:spPr>
          <a:xfrm>
            <a:off x="5914149" y="4248749"/>
            <a:ext cx="2716880" cy="1958491"/>
          </a:xfrm>
          <a:prstGeom prst="rect">
            <a:avLst/>
          </a:prstGeom>
        </p:spPr>
      </p:pic>
      <p:pic>
        <p:nvPicPr>
          <p:cNvPr id="26" name="Рисунок 25"/>
          <p:cNvPicPr>
            <a:picLocks noChangeAspect="1"/>
          </p:cNvPicPr>
          <p:nvPr/>
        </p:nvPicPr>
        <p:blipFill rotWithShape="1">
          <a:blip r:embed="rId10" cstate="print">
            <a:extLst>
              <a:ext uri="{28A0092B-C50C-407E-A947-70E740481C1C}">
                <a14:useLocalDpi xmlns:a14="http://schemas.microsoft.com/office/drawing/2010/main" val="0"/>
              </a:ext>
            </a:extLst>
          </a:blip>
          <a:srcRect t="32441" b="39530"/>
          <a:stretch/>
        </p:blipFill>
        <p:spPr>
          <a:xfrm>
            <a:off x="0" y="3278999"/>
            <a:ext cx="3193683" cy="1939501"/>
          </a:xfrm>
          <a:prstGeom prst="rect">
            <a:avLst/>
          </a:prstGeom>
        </p:spPr>
      </p:pic>
      <p:pic>
        <p:nvPicPr>
          <p:cNvPr id="27" name="Рисунок 26"/>
          <p:cNvPicPr>
            <a:picLocks noChangeAspect="1"/>
          </p:cNvPicPr>
          <p:nvPr/>
        </p:nvPicPr>
        <p:blipFill rotWithShape="1">
          <a:blip r:embed="rId11" cstate="print">
            <a:extLst>
              <a:ext uri="{28A0092B-C50C-407E-A947-70E740481C1C}">
                <a14:useLocalDpi xmlns:a14="http://schemas.microsoft.com/office/drawing/2010/main" val="0"/>
              </a:ext>
            </a:extLst>
          </a:blip>
          <a:srcRect t="31168" b="37926"/>
          <a:stretch/>
        </p:blipFill>
        <p:spPr>
          <a:xfrm rot="190889">
            <a:off x="734797" y="1068638"/>
            <a:ext cx="2890771" cy="1935741"/>
          </a:xfrm>
          <a:prstGeom prst="rect">
            <a:avLst/>
          </a:prstGeom>
        </p:spPr>
      </p:pic>
    </p:spTree>
    <p:extLst>
      <p:ext uri="{BB962C8B-B14F-4D97-AF65-F5344CB8AC3E}">
        <p14:creationId xmlns:p14="http://schemas.microsoft.com/office/powerpoint/2010/main" val="337788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par>
                          <p:cTn id="11" fill="hold">
                            <p:stCondLst>
                              <p:cond delay="280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15"/>
          <p:cNvGrpSpPr/>
          <p:nvPr/>
        </p:nvGrpSpPr>
        <p:grpSpPr>
          <a:xfrm>
            <a:off x="0" y="0"/>
            <a:ext cx="12192000" cy="6858000"/>
            <a:chOff x="0" y="0"/>
            <a:chExt cx="12192000" cy="6858000"/>
          </a:xfrm>
        </p:grpSpPr>
        <p:pic>
          <p:nvPicPr>
            <p:cNvPr id="17" name="Рисунок 16"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19" name="Рисунок 18"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sp>
        <p:nvSpPr>
          <p:cNvPr id="2" name="Прямоугольник 1"/>
          <p:cNvSpPr/>
          <p:nvPr/>
        </p:nvSpPr>
        <p:spPr>
          <a:xfrm>
            <a:off x="4149560" y="417666"/>
            <a:ext cx="7483640" cy="605681"/>
          </a:xfrm>
          <a:prstGeom prst="rect">
            <a:avLst/>
          </a:prstGeom>
          <a:noFill/>
        </p:spPr>
        <p:txBody>
          <a:bodyPr wrap="none" lIns="91440" tIns="45720" rIns="91440" bIns="45720">
            <a:prstTxWarp prst="textPlai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Інформація про освіту</a:t>
            </a:r>
            <a:endParaRPr lang="ru-RU"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p:txBody>
      </p:sp>
      <p:grpSp>
        <p:nvGrpSpPr>
          <p:cNvPr id="4" name="Group 2">
            <a:extLst>
              <a:ext uri="{FF2B5EF4-FFF2-40B4-BE49-F238E27FC236}">
                <a16:creationId xmlns="" xmlns:a16="http://schemas.microsoft.com/office/drawing/2014/main" id="{675BCD58-74B2-4443-A96A-E41D54CA2B83}"/>
              </a:ext>
            </a:extLst>
          </p:cNvPr>
          <p:cNvGrpSpPr/>
          <p:nvPr/>
        </p:nvGrpSpPr>
        <p:grpSpPr>
          <a:xfrm>
            <a:off x="239141" y="157678"/>
            <a:ext cx="1398919" cy="1125656"/>
            <a:chOff x="904014" y="787812"/>
            <a:chExt cx="1153941" cy="992639"/>
          </a:xfrm>
        </p:grpSpPr>
        <p:grpSp>
          <p:nvGrpSpPr>
            <p:cNvPr id="5" name="Group 51">
              <a:extLst>
                <a:ext uri="{FF2B5EF4-FFF2-40B4-BE49-F238E27FC236}">
                  <a16:creationId xmlns="" xmlns:a16="http://schemas.microsoft.com/office/drawing/2014/main" id="{5205F007-97B1-4834-8908-80E502C1618E}"/>
                </a:ext>
              </a:extLst>
            </p:cNvPr>
            <p:cNvGrpSpPr/>
            <p:nvPr/>
          </p:nvGrpSpPr>
          <p:grpSpPr>
            <a:xfrm>
              <a:off x="1044295" y="787812"/>
              <a:ext cx="1013660" cy="992639"/>
              <a:chOff x="368102" y="535302"/>
              <a:chExt cx="1125418" cy="1102079"/>
            </a:xfrm>
          </p:grpSpPr>
          <p:sp>
            <p:nvSpPr>
              <p:cNvPr id="13" name="Arrow: Pentagon 46">
                <a:extLst>
                  <a:ext uri="{FF2B5EF4-FFF2-40B4-BE49-F238E27FC236}">
                    <a16:creationId xmlns="" xmlns:a16="http://schemas.microsoft.com/office/drawing/2014/main" id="{35D1DD0E-8AE5-43DA-8CD2-CAFB39168775}"/>
                  </a:ext>
                </a:extLst>
              </p:cNvPr>
              <p:cNvSpPr/>
              <p:nvPr/>
            </p:nvSpPr>
            <p:spPr>
              <a:xfrm>
                <a:off x="368104" y="535302"/>
                <a:ext cx="1125416" cy="1036093"/>
              </a:xfrm>
              <a:prstGeom prst="homePlate">
                <a:avLst/>
              </a:prstGeom>
              <a:gradFill flip="none" rotWithShape="1">
                <a:gsLst>
                  <a:gs pos="0">
                    <a:srgbClr val="FF5050"/>
                  </a:gs>
                  <a:gs pos="100000">
                    <a:srgbClr val="D60093"/>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4" name="Right Triangle 47">
                <a:extLst>
                  <a:ext uri="{FF2B5EF4-FFF2-40B4-BE49-F238E27FC236}">
                    <a16:creationId xmlns="" xmlns:a16="http://schemas.microsoft.com/office/drawing/2014/main" id="{A5B41838-BD6A-4231-BA44-790C47DD3EA8}"/>
                  </a:ext>
                </a:extLst>
              </p:cNvPr>
              <p:cNvSpPr/>
              <p:nvPr/>
            </p:nvSpPr>
            <p:spPr>
              <a:xfrm flipH="1" flipV="1">
                <a:off x="368102" y="1571395"/>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sp>
          <p:nvSpPr>
            <p:cNvPr id="12" name="TextBox 11">
              <a:extLst>
                <a:ext uri="{FF2B5EF4-FFF2-40B4-BE49-F238E27FC236}">
                  <a16:creationId xmlns="" xmlns:a16="http://schemas.microsoft.com/office/drawing/2014/main" id="{73DE9C29-526E-42E9-A5ED-1A457305F5B7}"/>
                </a:ext>
              </a:extLst>
            </p:cNvPr>
            <p:cNvSpPr txBox="1"/>
            <p:nvPr/>
          </p:nvSpPr>
          <p:spPr>
            <a:xfrm>
              <a:off x="904014" y="975494"/>
              <a:ext cx="975645" cy="461392"/>
            </a:xfrm>
            <a:prstGeom prst="rect">
              <a:avLst/>
            </a:prstGeom>
            <a:noFill/>
          </p:spPr>
          <p:txBody>
            <a:bodyPr wrap="square" rtlCol="0">
              <a:spAutoFit/>
            </a:bodyPr>
            <a:lstStyle/>
            <a:p>
              <a:pPr algn="ctr"/>
              <a:r>
                <a:rPr lang="en-US" sz="2800" dirty="0">
                  <a:solidFill>
                    <a:schemeClr val="bg1"/>
                  </a:solidFill>
                  <a:latin typeface="Times New Roman" pitchFamily="18" charset="0"/>
                  <a:cs typeface="Times New Roman" pitchFamily="18" charset="0"/>
                </a:rPr>
                <a:t>01</a:t>
              </a:r>
            </a:p>
          </p:txBody>
        </p:sp>
      </p:gr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04243" y="3122151"/>
            <a:ext cx="2602334" cy="3469779"/>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772838">
            <a:off x="9205883" y="810925"/>
            <a:ext cx="2237149" cy="2982865"/>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51443">
            <a:off x="5968360" y="1481959"/>
            <a:ext cx="2402816" cy="3203756"/>
          </a:xfrm>
          <a:prstGeom prst="rect">
            <a:avLst/>
          </a:prstGeom>
        </p:spPr>
      </p:pic>
      <p:pic>
        <p:nvPicPr>
          <p:cNvPr id="9" name="Рисунок 8"/>
          <p:cNvPicPr>
            <a:picLocks noChangeAspect="1"/>
          </p:cNvPicPr>
          <p:nvPr/>
        </p:nvPicPr>
        <p:blipFill rotWithShape="1">
          <a:blip r:embed="rId7" cstate="print">
            <a:extLst>
              <a:ext uri="{28A0092B-C50C-407E-A947-70E740481C1C}">
                <a14:useLocalDpi xmlns:a14="http://schemas.microsoft.com/office/drawing/2010/main" val="0"/>
              </a:ext>
            </a:extLst>
          </a:blip>
          <a:srcRect l="8272" t="5978"/>
          <a:stretch/>
        </p:blipFill>
        <p:spPr>
          <a:xfrm rot="16041923">
            <a:off x="5118641" y="3781902"/>
            <a:ext cx="2387061" cy="3262346"/>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56950" y="1481959"/>
            <a:ext cx="2256594" cy="3008792"/>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200000">
            <a:off x="1216604" y="3868768"/>
            <a:ext cx="2316459" cy="3088612"/>
          </a:xfrm>
          <a:prstGeom prst="rect">
            <a:avLst/>
          </a:prstGeom>
        </p:spPr>
      </p:pic>
      <p:pic>
        <p:nvPicPr>
          <p:cNvPr id="15" name="Рисунок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152102">
            <a:off x="1179330" y="1327839"/>
            <a:ext cx="2142035" cy="2856047"/>
          </a:xfrm>
          <a:prstGeom prst="rect">
            <a:avLst/>
          </a:prstGeom>
        </p:spPr>
      </p:pic>
    </p:spTree>
    <p:extLst>
      <p:ext uri="{BB962C8B-B14F-4D97-AF65-F5344CB8AC3E}">
        <p14:creationId xmlns:p14="http://schemas.microsoft.com/office/powerpoint/2010/main" val="330806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par>
                          <p:cTn id="11" fill="hold">
                            <p:stCondLst>
                              <p:cond delay="280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15"/>
          <p:cNvGrpSpPr/>
          <p:nvPr/>
        </p:nvGrpSpPr>
        <p:grpSpPr>
          <a:xfrm>
            <a:off x="0" y="0"/>
            <a:ext cx="12192000" cy="6858000"/>
            <a:chOff x="0" y="0"/>
            <a:chExt cx="12192000" cy="6858000"/>
          </a:xfrm>
        </p:grpSpPr>
        <p:pic>
          <p:nvPicPr>
            <p:cNvPr id="17" name="Рисунок 16"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19" name="Рисунок 18"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sp>
        <p:nvSpPr>
          <p:cNvPr id="2" name="Прямоугольник 1"/>
          <p:cNvSpPr/>
          <p:nvPr/>
        </p:nvSpPr>
        <p:spPr>
          <a:xfrm>
            <a:off x="4149560" y="417666"/>
            <a:ext cx="7483640" cy="605681"/>
          </a:xfrm>
          <a:prstGeom prst="rect">
            <a:avLst/>
          </a:prstGeom>
          <a:noFill/>
        </p:spPr>
        <p:txBody>
          <a:bodyPr wrap="none" lIns="91440" tIns="45720" rIns="91440" bIns="45720">
            <a:prstTxWarp prst="textPlai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Інформація про освіту</a:t>
            </a:r>
            <a:endParaRPr lang="ru-RU"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p:txBody>
      </p:sp>
      <p:grpSp>
        <p:nvGrpSpPr>
          <p:cNvPr id="4" name="Group 2">
            <a:extLst>
              <a:ext uri="{FF2B5EF4-FFF2-40B4-BE49-F238E27FC236}">
                <a16:creationId xmlns="" xmlns:a16="http://schemas.microsoft.com/office/drawing/2014/main" id="{675BCD58-74B2-4443-A96A-E41D54CA2B83}"/>
              </a:ext>
            </a:extLst>
          </p:cNvPr>
          <p:cNvGrpSpPr/>
          <p:nvPr/>
        </p:nvGrpSpPr>
        <p:grpSpPr>
          <a:xfrm>
            <a:off x="239141" y="157678"/>
            <a:ext cx="1398919" cy="1125656"/>
            <a:chOff x="904014" y="787812"/>
            <a:chExt cx="1153941" cy="992639"/>
          </a:xfrm>
        </p:grpSpPr>
        <p:grpSp>
          <p:nvGrpSpPr>
            <p:cNvPr id="5" name="Group 51">
              <a:extLst>
                <a:ext uri="{FF2B5EF4-FFF2-40B4-BE49-F238E27FC236}">
                  <a16:creationId xmlns="" xmlns:a16="http://schemas.microsoft.com/office/drawing/2014/main" id="{5205F007-97B1-4834-8908-80E502C1618E}"/>
                </a:ext>
              </a:extLst>
            </p:cNvPr>
            <p:cNvGrpSpPr/>
            <p:nvPr/>
          </p:nvGrpSpPr>
          <p:grpSpPr>
            <a:xfrm>
              <a:off x="1044295" y="787812"/>
              <a:ext cx="1013660" cy="992639"/>
              <a:chOff x="368102" y="535302"/>
              <a:chExt cx="1125418" cy="1102079"/>
            </a:xfrm>
          </p:grpSpPr>
          <p:sp>
            <p:nvSpPr>
              <p:cNvPr id="13" name="Arrow: Pentagon 46">
                <a:extLst>
                  <a:ext uri="{FF2B5EF4-FFF2-40B4-BE49-F238E27FC236}">
                    <a16:creationId xmlns="" xmlns:a16="http://schemas.microsoft.com/office/drawing/2014/main" id="{35D1DD0E-8AE5-43DA-8CD2-CAFB39168775}"/>
                  </a:ext>
                </a:extLst>
              </p:cNvPr>
              <p:cNvSpPr/>
              <p:nvPr/>
            </p:nvSpPr>
            <p:spPr>
              <a:xfrm>
                <a:off x="368104" y="535302"/>
                <a:ext cx="1125416" cy="1036093"/>
              </a:xfrm>
              <a:prstGeom prst="homePlate">
                <a:avLst/>
              </a:prstGeom>
              <a:gradFill flip="none" rotWithShape="1">
                <a:gsLst>
                  <a:gs pos="0">
                    <a:srgbClr val="FF5050"/>
                  </a:gs>
                  <a:gs pos="100000">
                    <a:srgbClr val="D60093"/>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4" name="Right Triangle 47">
                <a:extLst>
                  <a:ext uri="{FF2B5EF4-FFF2-40B4-BE49-F238E27FC236}">
                    <a16:creationId xmlns="" xmlns:a16="http://schemas.microsoft.com/office/drawing/2014/main" id="{A5B41838-BD6A-4231-BA44-790C47DD3EA8}"/>
                  </a:ext>
                </a:extLst>
              </p:cNvPr>
              <p:cNvSpPr/>
              <p:nvPr/>
            </p:nvSpPr>
            <p:spPr>
              <a:xfrm flipH="1" flipV="1">
                <a:off x="368102" y="1571395"/>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sp>
          <p:nvSpPr>
            <p:cNvPr id="12" name="TextBox 11">
              <a:extLst>
                <a:ext uri="{FF2B5EF4-FFF2-40B4-BE49-F238E27FC236}">
                  <a16:creationId xmlns="" xmlns:a16="http://schemas.microsoft.com/office/drawing/2014/main" id="{73DE9C29-526E-42E9-A5ED-1A457305F5B7}"/>
                </a:ext>
              </a:extLst>
            </p:cNvPr>
            <p:cNvSpPr txBox="1"/>
            <p:nvPr/>
          </p:nvSpPr>
          <p:spPr>
            <a:xfrm>
              <a:off x="904014" y="975494"/>
              <a:ext cx="975645" cy="461392"/>
            </a:xfrm>
            <a:prstGeom prst="rect">
              <a:avLst/>
            </a:prstGeom>
            <a:noFill/>
          </p:spPr>
          <p:txBody>
            <a:bodyPr wrap="square" rtlCol="0">
              <a:spAutoFit/>
            </a:bodyPr>
            <a:lstStyle/>
            <a:p>
              <a:pPr algn="ctr"/>
              <a:r>
                <a:rPr lang="en-US" sz="2800" dirty="0">
                  <a:solidFill>
                    <a:schemeClr val="bg1"/>
                  </a:solidFill>
                  <a:latin typeface="Times New Roman" pitchFamily="18" charset="0"/>
                  <a:cs typeface="Times New Roman" pitchFamily="18" charset="0"/>
                </a:rPr>
                <a:t>01</a:t>
              </a:r>
            </a:p>
          </p:txBody>
        </p:sp>
      </p:gr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801337" y="3500420"/>
            <a:ext cx="2571750" cy="3429000"/>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621152">
            <a:off x="700790" y="831069"/>
            <a:ext cx="2385272" cy="3180363"/>
          </a:xfrm>
          <a:prstGeom prst="rect">
            <a:avLst/>
          </a:prstGeom>
        </p:spPr>
      </p:pic>
      <p:pic>
        <p:nvPicPr>
          <p:cNvPr id="9" name="Рисунок 8"/>
          <p:cNvPicPr>
            <a:picLocks noChangeAspect="1"/>
          </p:cNvPicPr>
          <p:nvPr/>
        </p:nvPicPr>
        <p:blipFill rotWithShape="1">
          <a:blip r:embed="rId6" cstate="print">
            <a:extLst>
              <a:ext uri="{28A0092B-C50C-407E-A947-70E740481C1C}">
                <a14:useLocalDpi xmlns:a14="http://schemas.microsoft.com/office/drawing/2010/main" val="0"/>
              </a:ext>
            </a:extLst>
          </a:blip>
          <a:srcRect l="6998"/>
          <a:stretch/>
        </p:blipFill>
        <p:spPr>
          <a:xfrm rot="21042440">
            <a:off x="3634340" y="1193957"/>
            <a:ext cx="2391786" cy="3429000"/>
          </a:xfrm>
          <a:prstGeom prst="rect">
            <a:avLst/>
          </a:prstGeom>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6036" y="1283334"/>
            <a:ext cx="2571750" cy="3429000"/>
          </a:xfrm>
          <a:prstGeom prst="rect">
            <a:avLst/>
          </a:prstGeom>
        </p:spPr>
      </p:pic>
      <p:pic>
        <p:nvPicPr>
          <p:cNvPr id="11" name="Рисунок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9014011" y="3500418"/>
            <a:ext cx="2571751" cy="3429001"/>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612279">
            <a:off x="9183695" y="868689"/>
            <a:ext cx="2462397" cy="3283196"/>
          </a:xfrm>
          <a:prstGeom prst="rect">
            <a:avLst/>
          </a:prstGeom>
        </p:spPr>
      </p:pic>
      <p:pic>
        <p:nvPicPr>
          <p:cNvPr id="8" name="Рисунок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399528">
            <a:off x="5001409" y="3760335"/>
            <a:ext cx="2571750" cy="3429000"/>
          </a:xfrm>
          <a:prstGeom prst="rect">
            <a:avLst/>
          </a:prstGeom>
        </p:spPr>
      </p:pic>
    </p:spTree>
    <p:extLst>
      <p:ext uri="{BB962C8B-B14F-4D97-AF65-F5344CB8AC3E}">
        <p14:creationId xmlns:p14="http://schemas.microsoft.com/office/powerpoint/2010/main" val="134189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par>
                          <p:cTn id="11" fill="hold">
                            <p:stCondLst>
                              <p:cond delay="280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Группа 12"/>
          <p:cNvGrpSpPr/>
          <p:nvPr/>
        </p:nvGrpSpPr>
        <p:grpSpPr>
          <a:xfrm>
            <a:off x="0" y="0"/>
            <a:ext cx="12192000" cy="6858000"/>
            <a:chOff x="0" y="0"/>
            <a:chExt cx="12192000" cy="6858000"/>
          </a:xfrm>
        </p:grpSpPr>
        <p:pic>
          <p:nvPicPr>
            <p:cNvPr id="14" name="Рисунок 13"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15" name="Рисунок 14"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pic>
        <p:nvPicPr>
          <p:cNvPr id="2" name="Рисунок 1" descr="Цветной Сетка Процесс Блок-Схема (1).png"/>
          <p:cNvPicPr>
            <a:picLocks noChangeAspect="1"/>
          </p:cNvPicPr>
          <p:nvPr/>
        </p:nvPicPr>
        <p:blipFill>
          <a:blip r:embed="rId4" cstate="print"/>
          <a:stretch>
            <a:fillRect/>
          </a:stretch>
        </p:blipFill>
        <p:spPr>
          <a:xfrm>
            <a:off x="426369" y="864082"/>
            <a:ext cx="7834491" cy="5875867"/>
          </a:xfrm>
          <a:prstGeom prst="rect">
            <a:avLst/>
          </a:prstGeom>
        </p:spPr>
      </p:pic>
      <p:pic>
        <p:nvPicPr>
          <p:cNvPr id="11" name="Picture 4" descr="D:\фото пнг\pngwing.com (30).png"/>
          <p:cNvPicPr>
            <a:picLocks noChangeAspect="1" noChangeArrowheads="1"/>
          </p:cNvPicPr>
          <p:nvPr/>
        </p:nvPicPr>
        <p:blipFill>
          <a:blip r:embed="rId5" cstate="print"/>
          <a:srcRect/>
          <a:stretch>
            <a:fillRect/>
          </a:stretch>
        </p:blipFill>
        <p:spPr bwMode="auto">
          <a:xfrm>
            <a:off x="8593665" y="1771037"/>
            <a:ext cx="2838435" cy="3689967"/>
          </a:xfrm>
          <a:prstGeom prst="rect">
            <a:avLst/>
          </a:prstGeom>
          <a:noFill/>
        </p:spPr>
      </p:pic>
      <p:sp>
        <p:nvSpPr>
          <p:cNvPr id="10" name="TextBox 9"/>
          <p:cNvSpPr txBox="1"/>
          <p:nvPr/>
        </p:nvSpPr>
        <p:spPr>
          <a:xfrm>
            <a:off x="2700897" y="188722"/>
            <a:ext cx="4529637" cy="646331"/>
          </a:xfrm>
          <a:prstGeom prst="rect">
            <a:avLst/>
          </a:prstGeom>
          <a:noFill/>
        </p:spPr>
        <p:txBody>
          <a:bodyPr wrap="none" rtlCol="0">
            <a:spAutoFit/>
          </a:bodyPr>
          <a:lstStyle/>
          <a:p>
            <a:pPr algn="ctr"/>
            <a:r>
              <a:rPr lang="uk-UA"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Я – ОСОБИСТІСТЬ </a:t>
            </a:r>
            <a:endParaRPr lang="uk-UA" sz="24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3" name="Group 2">
            <a:extLst>
              <a:ext uri="{FF2B5EF4-FFF2-40B4-BE49-F238E27FC236}">
                <a16:creationId xmlns="" xmlns:a16="http://schemas.microsoft.com/office/drawing/2014/main" id="{675BCD58-74B2-4443-A96A-E41D54CA2B83}"/>
              </a:ext>
            </a:extLst>
          </p:cNvPr>
          <p:cNvGrpSpPr/>
          <p:nvPr/>
        </p:nvGrpSpPr>
        <p:grpSpPr>
          <a:xfrm>
            <a:off x="345221" y="593077"/>
            <a:ext cx="1398919" cy="1125656"/>
            <a:chOff x="904014" y="787812"/>
            <a:chExt cx="1153941" cy="992639"/>
          </a:xfrm>
        </p:grpSpPr>
        <p:grpSp>
          <p:nvGrpSpPr>
            <p:cNvPr id="4" name="Group 51">
              <a:extLst>
                <a:ext uri="{FF2B5EF4-FFF2-40B4-BE49-F238E27FC236}">
                  <a16:creationId xmlns="" xmlns:a16="http://schemas.microsoft.com/office/drawing/2014/main" id="{5205F007-97B1-4834-8908-80E502C1618E}"/>
                </a:ext>
              </a:extLst>
            </p:cNvPr>
            <p:cNvGrpSpPr/>
            <p:nvPr/>
          </p:nvGrpSpPr>
          <p:grpSpPr>
            <a:xfrm>
              <a:off x="1044295" y="787812"/>
              <a:ext cx="1013660" cy="992639"/>
              <a:chOff x="368102" y="535302"/>
              <a:chExt cx="1125418" cy="1102079"/>
            </a:xfrm>
          </p:grpSpPr>
          <p:sp>
            <p:nvSpPr>
              <p:cNvPr id="7" name="Arrow: Pentagon 46">
                <a:extLst>
                  <a:ext uri="{FF2B5EF4-FFF2-40B4-BE49-F238E27FC236}">
                    <a16:creationId xmlns="" xmlns:a16="http://schemas.microsoft.com/office/drawing/2014/main" id="{35D1DD0E-8AE5-43DA-8CD2-CAFB39168775}"/>
                  </a:ext>
                </a:extLst>
              </p:cNvPr>
              <p:cNvSpPr/>
              <p:nvPr/>
            </p:nvSpPr>
            <p:spPr>
              <a:xfrm>
                <a:off x="368104" y="535302"/>
                <a:ext cx="1125416" cy="1036093"/>
              </a:xfrm>
              <a:prstGeom prst="homePlate">
                <a:avLst/>
              </a:prstGeom>
              <a:gradFill flip="none" rotWithShape="1">
                <a:gsLst>
                  <a:gs pos="0">
                    <a:srgbClr val="FF5050"/>
                  </a:gs>
                  <a:gs pos="100000">
                    <a:srgbClr val="D60093"/>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8" name="Right Triangle 47">
                <a:extLst>
                  <a:ext uri="{FF2B5EF4-FFF2-40B4-BE49-F238E27FC236}">
                    <a16:creationId xmlns="" xmlns:a16="http://schemas.microsoft.com/office/drawing/2014/main" id="{A5B41838-BD6A-4231-BA44-790C47DD3EA8}"/>
                  </a:ext>
                </a:extLst>
              </p:cNvPr>
              <p:cNvSpPr/>
              <p:nvPr/>
            </p:nvSpPr>
            <p:spPr>
              <a:xfrm flipH="1" flipV="1">
                <a:off x="368102" y="1571395"/>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sp>
          <p:nvSpPr>
            <p:cNvPr id="6" name="TextBox 5">
              <a:extLst>
                <a:ext uri="{FF2B5EF4-FFF2-40B4-BE49-F238E27FC236}">
                  <a16:creationId xmlns="" xmlns:a16="http://schemas.microsoft.com/office/drawing/2014/main" id="{73DE9C29-526E-42E9-A5ED-1A457305F5B7}"/>
                </a:ext>
              </a:extLst>
            </p:cNvPr>
            <p:cNvSpPr txBox="1"/>
            <p:nvPr/>
          </p:nvSpPr>
          <p:spPr>
            <a:xfrm>
              <a:off x="904014" y="975494"/>
              <a:ext cx="975645" cy="461392"/>
            </a:xfrm>
            <a:prstGeom prst="rect">
              <a:avLst/>
            </a:prstGeom>
            <a:noFill/>
          </p:spPr>
          <p:txBody>
            <a:bodyPr wrap="square" rtlCol="0">
              <a:spAutoFit/>
            </a:bodyPr>
            <a:lstStyle/>
            <a:p>
              <a:pPr algn="ctr"/>
              <a:r>
                <a:rPr lang="en-US" sz="2800" dirty="0">
                  <a:solidFill>
                    <a:schemeClr val="bg1"/>
                  </a:solidFill>
                  <a:latin typeface="Times New Roman" pitchFamily="18" charset="0"/>
                  <a:cs typeface="Times New Roman" pitchFamily="18" charset="0"/>
                </a:rPr>
                <a:t>01</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Группа 14"/>
          <p:cNvGrpSpPr/>
          <p:nvPr/>
        </p:nvGrpSpPr>
        <p:grpSpPr>
          <a:xfrm>
            <a:off x="0" y="0"/>
            <a:ext cx="12192000" cy="6858000"/>
            <a:chOff x="0" y="0"/>
            <a:chExt cx="12192000" cy="6858000"/>
          </a:xfrm>
        </p:grpSpPr>
        <p:pic>
          <p:nvPicPr>
            <p:cNvPr id="16" name="Рисунок 15" descr="16429.jpg"/>
            <p:cNvPicPr>
              <a:picLocks noChangeAspect="1"/>
            </p:cNvPicPr>
            <p:nvPr/>
          </p:nvPicPr>
          <p:blipFill>
            <a:blip r:embed="rId2" cstate="print"/>
            <a:srcRect b="63396"/>
            <a:stretch>
              <a:fillRect/>
            </a:stretch>
          </p:blipFill>
          <p:spPr>
            <a:xfrm>
              <a:off x="0" y="0"/>
              <a:ext cx="12192000" cy="2510287"/>
            </a:xfrm>
            <a:prstGeom prst="rect">
              <a:avLst/>
            </a:prstGeom>
          </p:spPr>
        </p:pic>
        <p:pic>
          <p:nvPicPr>
            <p:cNvPr id="17" name="Рисунок 16" descr="16429.jpg"/>
            <p:cNvPicPr>
              <a:picLocks noChangeAspect="1"/>
            </p:cNvPicPr>
            <p:nvPr/>
          </p:nvPicPr>
          <p:blipFill>
            <a:blip r:embed="rId3" cstate="print"/>
            <a:srcRect t="62893"/>
            <a:stretch>
              <a:fillRect/>
            </a:stretch>
          </p:blipFill>
          <p:spPr>
            <a:xfrm>
              <a:off x="0" y="3968151"/>
              <a:ext cx="12192000" cy="2889849"/>
            </a:xfrm>
            <a:prstGeom prst="rect">
              <a:avLst/>
            </a:prstGeom>
          </p:spPr>
        </p:pic>
      </p:grpSp>
      <p:sp>
        <p:nvSpPr>
          <p:cNvPr id="5" name="TextBox 4">
            <a:extLst>
              <a:ext uri="{FF2B5EF4-FFF2-40B4-BE49-F238E27FC236}">
                <a16:creationId xmlns="" xmlns:a16="http://schemas.microsoft.com/office/drawing/2014/main" id="{C452296F-9BE6-4049-8BE3-43E63424782E}"/>
              </a:ext>
            </a:extLst>
          </p:cNvPr>
          <p:cNvSpPr txBox="1"/>
          <p:nvPr/>
        </p:nvSpPr>
        <p:spPr>
          <a:xfrm>
            <a:off x="4676008" y="205654"/>
            <a:ext cx="3280257" cy="646331"/>
          </a:xfrm>
          <a:prstGeom prst="rect">
            <a:avLst/>
          </a:prstGeom>
          <a:noFill/>
        </p:spPr>
        <p:txBody>
          <a:bodyPr wrap="none" rtlCol="0">
            <a:spAutoFit/>
          </a:bodyPr>
          <a:lstStyle/>
          <a:p>
            <a:pPr algn="ctr"/>
            <a:r>
              <a:rPr lang="uk-UA"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Я – </a:t>
            </a:r>
            <a:r>
              <a:rPr lang="uk-UA" sz="36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НОВАТОР</a:t>
            </a:r>
            <a:endParaRPr lang="uk-UA" sz="24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 name="Рисунок 6" descr="Цветной Сетка Процесс Блок-Схема (2).png"/>
          <p:cNvPicPr>
            <a:picLocks noChangeAspect="1"/>
          </p:cNvPicPr>
          <p:nvPr/>
        </p:nvPicPr>
        <p:blipFill>
          <a:blip r:embed="rId4" cstate="print"/>
          <a:stretch>
            <a:fillRect/>
          </a:stretch>
        </p:blipFill>
        <p:spPr>
          <a:xfrm>
            <a:off x="1727201" y="984257"/>
            <a:ext cx="7831667" cy="5873749"/>
          </a:xfrm>
          <a:prstGeom prst="rect">
            <a:avLst/>
          </a:prstGeom>
        </p:spPr>
      </p:pic>
      <p:pic>
        <p:nvPicPr>
          <p:cNvPr id="3074" name="Picture 2" descr="D:\фото пнг\pngwing.com (8) - копия.png"/>
          <p:cNvPicPr>
            <a:picLocks noChangeAspect="1" noChangeArrowheads="1"/>
          </p:cNvPicPr>
          <p:nvPr/>
        </p:nvPicPr>
        <p:blipFill>
          <a:blip r:embed="rId5" cstate="print"/>
          <a:srcRect/>
          <a:stretch>
            <a:fillRect/>
          </a:stretch>
        </p:blipFill>
        <p:spPr bwMode="auto">
          <a:xfrm>
            <a:off x="6" y="4766733"/>
            <a:ext cx="2099783" cy="1879600"/>
          </a:xfrm>
          <a:prstGeom prst="rect">
            <a:avLst/>
          </a:prstGeom>
          <a:noFill/>
        </p:spPr>
      </p:pic>
      <p:pic>
        <p:nvPicPr>
          <p:cNvPr id="3075" name="Picture 3" descr="D:\фото пнг\pngwing.com (69).png"/>
          <p:cNvPicPr>
            <a:picLocks noChangeAspect="1" noChangeArrowheads="1"/>
          </p:cNvPicPr>
          <p:nvPr/>
        </p:nvPicPr>
        <p:blipFill>
          <a:blip r:embed="rId6" cstate="print"/>
          <a:srcRect/>
          <a:stretch>
            <a:fillRect/>
          </a:stretch>
        </p:blipFill>
        <p:spPr bwMode="auto">
          <a:xfrm flipH="1">
            <a:off x="9337608" y="2109769"/>
            <a:ext cx="2854392" cy="2496107"/>
          </a:xfrm>
          <a:prstGeom prst="rect">
            <a:avLst/>
          </a:prstGeom>
          <a:noFill/>
        </p:spPr>
      </p:pic>
      <p:grpSp>
        <p:nvGrpSpPr>
          <p:cNvPr id="2" name="Group 2">
            <a:extLst>
              <a:ext uri="{FF2B5EF4-FFF2-40B4-BE49-F238E27FC236}">
                <a16:creationId xmlns="" xmlns:a16="http://schemas.microsoft.com/office/drawing/2014/main" id="{675BCD58-74B2-4443-A96A-E41D54CA2B83}"/>
              </a:ext>
            </a:extLst>
          </p:cNvPr>
          <p:cNvGrpSpPr/>
          <p:nvPr/>
        </p:nvGrpSpPr>
        <p:grpSpPr>
          <a:xfrm>
            <a:off x="455287" y="389877"/>
            <a:ext cx="1398919" cy="1125656"/>
            <a:chOff x="904014" y="787812"/>
            <a:chExt cx="1153941" cy="992639"/>
          </a:xfrm>
        </p:grpSpPr>
        <p:grpSp>
          <p:nvGrpSpPr>
            <p:cNvPr id="3" name="Group 51">
              <a:extLst>
                <a:ext uri="{FF2B5EF4-FFF2-40B4-BE49-F238E27FC236}">
                  <a16:creationId xmlns="" xmlns:a16="http://schemas.microsoft.com/office/drawing/2014/main" id="{5205F007-97B1-4834-8908-80E502C1618E}"/>
                </a:ext>
              </a:extLst>
            </p:cNvPr>
            <p:cNvGrpSpPr/>
            <p:nvPr/>
          </p:nvGrpSpPr>
          <p:grpSpPr>
            <a:xfrm>
              <a:off x="1044295" y="787812"/>
              <a:ext cx="1013660" cy="992639"/>
              <a:chOff x="368102" y="535302"/>
              <a:chExt cx="1125418" cy="1102079"/>
            </a:xfrm>
          </p:grpSpPr>
          <p:sp>
            <p:nvSpPr>
              <p:cNvPr id="13" name="Arrow: Pentagon 46">
                <a:extLst>
                  <a:ext uri="{FF2B5EF4-FFF2-40B4-BE49-F238E27FC236}">
                    <a16:creationId xmlns="" xmlns:a16="http://schemas.microsoft.com/office/drawing/2014/main" id="{35D1DD0E-8AE5-43DA-8CD2-CAFB39168775}"/>
                  </a:ext>
                </a:extLst>
              </p:cNvPr>
              <p:cNvSpPr/>
              <p:nvPr/>
            </p:nvSpPr>
            <p:spPr>
              <a:xfrm>
                <a:off x="368104" y="535302"/>
                <a:ext cx="1125416" cy="1036093"/>
              </a:xfrm>
              <a:prstGeom prst="homePlate">
                <a:avLst/>
              </a:prstGeom>
              <a:gradFill flip="none" rotWithShape="1">
                <a:gsLst>
                  <a:gs pos="0">
                    <a:srgbClr val="FF5050"/>
                  </a:gs>
                  <a:gs pos="100000">
                    <a:srgbClr val="D60093"/>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4" name="Right Triangle 47">
                <a:extLst>
                  <a:ext uri="{FF2B5EF4-FFF2-40B4-BE49-F238E27FC236}">
                    <a16:creationId xmlns="" xmlns:a16="http://schemas.microsoft.com/office/drawing/2014/main" id="{A5B41838-BD6A-4231-BA44-790C47DD3EA8}"/>
                  </a:ext>
                </a:extLst>
              </p:cNvPr>
              <p:cNvSpPr/>
              <p:nvPr/>
            </p:nvSpPr>
            <p:spPr>
              <a:xfrm flipH="1" flipV="1">
                <a:off x="368102" y="1571395"/>
                <a:ext cx="143021" cy="659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sp>
          <p:nvSpPr>
            <p:cNvPr id="12" name="TextBox 11">
              <a:extLst>
                <a:ext uri="{FF2B5EF4-FFF2-40B4-BE49-F238E27FC236}">
                  <a16:creationId xmlns="" xmlns:a16="http://schemas.microsoft.com/office/drawing/2014/main" id="{73DE9C29-526E-42E9-A5ED-1A457305F5B7}"/>
                </a:ext>
              </a:extLst>
            </p:cNvPr>
            <p:cNvSpPr txBox="1"/>
            <p:nvPr/>
          </p:nvSpPr>
          <p:spPr>
            <a:xfrm>
              <a:off x="904014" y="975494"/>
              <a:ext cx="975645" cy="461392"/>
            </a:xfrm>
            <a:prstGeom prst="rect">
              <a:avLst/>
            </a:prstGeom>
            <a:noFill/>
          </p:spPr>
          <p:txBody>
            <a:bodyPr wrap="square" rtlCol="0">
              <a:spAutoFit/>
            </a:bodyPr>
            <a:lstStyle/>
            <a:p>
              <a:pPr algn="ctr"/>
              <a:r>
                <a:rPr lang="en-US" sz="2800" dirty="0">
                  <a:solidFill>
                    <a:schemeClr val="bg1"/>
                  </a:solidFill>
                  <a:latin typeface="Times New Roman" pitchFamily="18" charset="0"/>
                  <a:cs typeface="Times New Roman" pitchFamily="18" charset="0"/>
                </a:rPr>
                <a:t>01</a:t>
              </a:r>
            </a:p>
          </p:txBody>
        </p:sp>
      </p:grpSp>
    </p:spTree>
    <p:extLst>
      <p:ext uri="{BB962C8B-B14F-4D97-AF65-F5344CB8AC3E}">
        <p14:creationId xmlns:p14="http://schemas.microsoft.com/office/powerpoint/2010/main" val="27751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2445</TotalTime>
  <Words>2627</Words>
  <Application>Microsoft Office PowerPoint</Application>
  <PresentationFormat>Произвольный</PresentationFormat>
  <Paragraphs>335</Paragraphs>
  <Slides>49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49</vt:i4>
      </vt:variant>
    </vt:vector>
  </HeadingPairs>
  <TitlesOfParts>
    <vt:vector size="50"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Особливості роботи під час ДН</vt:lpstr>
      <vt:lpstr>Успішне дистанційне навчання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user</dc:creator>
  <cp:lastModifiedBy>admin</cp:lastModifiedBy>
  <cp:revision>1626</cp:revision>
  <dcterms:created xsi:type="dcterms:W3CDTF">2021-06-25T08:30:56Z</dcterms:created>
  <dcterms:modified xsi:type="dcterms:W3CDTF">2024-10-23T12:27:49Z</dcterms:modified>
</cp:coreProperties>
</file>