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312" r:id="rId15"/>
    <p:sldId id="313" r:id="rId16"/>
    <p:sldId id="314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305" r:id="rId26"/>
    <p:sldId id="306" r:id="rId27"/>
    <p:sldId id="276" r:id="rId28"/>
    <p:sldId id="277" r:id="rId29"/>
    <p:sldId id="278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307" r:id="rId41"/>
    <p:sldId id="308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10" r:id="rId54"/>
    <p:sldId id="309" r:id="rId55"/>
    <p:sldId id="301" r:id="rId56"/>
    <p:sldId id="311" r:id="rId57"/>
    <p:sldId id="302" r:id="rId58"/>
    <p:sldId id="303" r:id="rId59"/>
    <p:sldId id="304" r:id="rId60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5154C0F-716C-4254-A814-850E31A16C5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E9B90A4-849C-4438-A558-3FF6AD04B4A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3FCDBA2-3BD3-4369-8058-2B4544C4D801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ED2E3E8-706A-4BD7-A00C-AD4138F192BD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136241D4-D37E-43CC-A010-D3D147550E6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F8D6F2C-9330-4979-A0EA-9B89C41AD1A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A69194D-AF1B-450B-8C5F-C1050FB8D3A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0562DF1-5559-4693-AD44-237D53CC085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C2BA820-FF5E-46BD-851C-29C8E0627B56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80B28EE-CC54-44C4-8472-77F737F7CA9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E8078AD-8208-447E-AF6A-1C65169EA03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22B2FFB-0EA9-4B03-A493-57A8FAD9244E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E086595-9AF1-4C08-A734-43223AE5AF8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8CB6021-2EBA-430A-8860-08531FD50A7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7E87F89-7310-40ED-8C35-0167DB9808F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FAD3CE8-BDFF-4A1A-A9D2-03EFA1CA7FFA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C3720A7-BFEC-4BC7-BF27-C2D7876B69B7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65FBE88-95E4-4041-8FB1-60918CBCF1E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62803E1-D2A4-43F7-88EC-4E85E056ABD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9BB4013-9D54-4F38-88C9-BC3433D4BA9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9FB99DC-23B2-491B-947A-012D3EFCA11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5E31BEC-5DC4-495C-B636-6F158CFBC9A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4DF86CE-099A-43DA-8485-09D998A299F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22953D5-C5E1-43B2-96D1-EE985566937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lang="uk-UA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uk-UA" sz="1200" b="0" strike="noStrike" spc="-1">
                <a:solidFill>
                  <a:srgbClr val="8B8B8B"/>
                </a:solidFill>
                <a:latin typeface="Calibri"/>
              </a:rPr>
              <a:t>&lt;дата/время&gt;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uk-UA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7E5CFF7-E377-48A3-BC61-2D32192BFF08}" type="slidenum">
              <a:rPr lang="uk-UA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uk-UA" sz="18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4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uk-UA" sz="4400" b="0" strike="noStrike" spc="-1">
                <a:solidFill>
                  <a:srgbClr val="000000"/>
                </a:solidFill>
                <a:latin typeface="Calibri"/>
              </a:rPr>
              <a:t>Зразок заголовка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uk-UA" sz="3200" b="0" strike="noStrike" spc="-1">
                <a:solidFill>
                  <a:srgbClr val="000000"/>
                </a:solidFill>
                <a:latin typeface="Calibri"/>
              </a:rPr>
              <a:t>Зразок тексту</a:t>
            </a:r>
          </a:p>
          <a:p>
            <a:pPr marL="743040" lvl="1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uk-UA" sz="2800" b="0" strike="noStrike" spc="-1">
                <a:solidFill>
                  <a:srgbClr val="000000"/>
                </a:solidFill>
                <a:latin typeface="Calibri"/>
              </a:rPr>
              <a:t>Другий рівень</a:t>
            </a:r>
          </a:p>
          <a:p>
            <a:pPr marL="1143000" lvl="2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uk-UA" sz="2400" b="0" strike="noStrike" spc="-1">
                <a:solidFill>
                  <a:srgbClr val="000000"/>
                </a:solidFill>
                <a:latin typeface="Calibri"/>
              </a:rPr>
              <a:t>Третій рівень</a:t>
            </a:r>
          </a:p>
          <a:p>
            <a:pPr marL="1600200" lvl="3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uk-UA" sz="2000" b="0" strike="noStrike" spc="-1">
                <a:solidFill>
                  <a:srgbClr val="000000"/>
                </a:solidFill>
                <a:latin typeface="Calibri"/>
              </a:rPr>
              <a:t>Четвертий рівень</a:t>
            </a:r>
          </a:p>
          <a:p>
            <a:pPr marL="2057400" lvl="4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uk-UA" sz="2000" b="0" strike="noStrike" spc="-1">
                <a:solidFill>
                  <a:srgbClr val="000000"/>
                </a:solidFill>
                <a:latin typeface="Calibri"/>
              </a:rPr>
              <a:t>П'ятий рівень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lang="uk-UA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uk-UA" sz="1200" b="0" strike="noStrike" spc="-1">
                <a:solidFill>
                  <a:srgbClr val="8B8B8B"/>
                </a:solidFill>
                <a:latin typeface="Calibri"/>
              </a:rPr>
              <a:t>&lt;дата/время&gt;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uk-UA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C025DDB-B41B-4291-9068-1DAC22D0851D}" type="slidenum">
              <a:rPr lang="uk-UA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2" descr="C:\Users\User\Downloads\9636625.png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83" name="Прямокутник 3"/>
          <p:cNvSpPr/>
          <p:nvPr/>
        </p:nvSpPr>
        <p:spPr>
          <a:xfrm>
            <a:off x="1403640" y="1124640"/>
            <a:ext cx="6048360" cy="411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FFFFFF"/>
                </a:solidFill>
                <a:latin typeface="Times New Roman"/>
              </a:rPr>
              <a:t>ПОРТФОЛІО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TextBox 4"/>
          <p:cNvSpPr/>
          <p:nvPr/>
        </p:nvSpPr>
        <p:spPr>
          <a:xfrm>
            <a:off x="1500120" y="1785960"/>
            <a:ext cx="6000480" cy="370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100" b="1" i="1" strike="noStrike" spc="-1">
                <a:solidFill>
                  <a:srgbClr val="FFFFFF"/>
                </a:solidFill>
                <a:latin typeface="Calibri"/>
                <a:ea typeface="Arial Unicode MS"/>
              </a:rPr>
              <a:t>          вихователя Михалик Тетяни Василівни  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400" b="1" strike="noStrike" spc="-1">
                <a:solidFill>
                  <a:srgbClr val="FFFFFF"/>
                </a:solidFill>
                <a:latin typeface="Arial Black"/>
                <a:ea typeface="Arial Unicode MS"/>
              </a:rPr>
              <a:t>                               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400" b="1" strike="noStrike" spc="-1">
                <a:solidFill>
                  <a:srgbClr val="FFFFFF"/>
                </a:solidFill>
                <a:latin typeface="Calibri"/>
                <a:ea typeface="Arial Unicode MS"/>
              </a:rPr>
              <a:t>                                     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5" name="Picture 2" descr="C:\Users\Алина\Desktop\портфоліо\изображение_viber_2022-01-17_21-22-15-629.jpg"/>
          <p:cNvPicPr/>
          <p:nvPr/>
        </p:nvPicPr>
        <p:blipFill>
          <a:blip r:embed="rId3"/>
          <a:stretch/>
        </p:blipFill>
        <p:spPr>
          <a:xfrm>
            <a:off x="1403640" y="2514600"/>
            <a:ext cx="2986200" cy="2986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10000">
    <p:wedg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widt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width*sin(2.5*pi*$)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1" name="Picture 2"/>
          <p:cNvPicPr/>
          <p:nvPr/>
        </p:nvPicPr>
        <p:blipFill>
          <a:blip r:embed="rId2"/>
          <a:stretch/>
        </p:blipFill>
        <p:spPr>
          <a:xfrm>
            <a:off x="-185040" y="-199440"/>
            <a:ext cx="9384480" cy="7057080"/>
          </a:xfrm>
          <a:prstGeom prst="rect">
            <a:avLst/>
          </a:prstGeom>
          <a:ln w="0">
            <a:noFill/>
          </a:ln>
        </p:spPr>
      </p:pic>
      <p:sp>
        <p:nvSpPr>
          <p:cNvPr id="122" name="Округлений прямокутник 4"/>
          <p:cNvSpPr/>
          <p:nvPr/>
        </p:nvSpPr>
        <p:spPr>
          <a:xfrm>
            <a:off x="251640" y="1428840"/>
            <a:ext cx="5963040" cy="37857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200000"/>
              </a:lnSpc>
            </a:pPr>
            <a:r>
              <a:rPr lang="ru-RU" sz="4400" b="1" strike="noStrike" spc="-1" dirty="0" err="1">
                <a:solidFill>
                  <a:srgbClr val="C00000"/>
                </a:solidFill>
                <a:latin typeface="Times New Roman"/>
              </a:rPr>
              <a:t>Педагогічне</a:t>
            </a:r>
            <a:r>
              <a:rPr lang="ru-RU" sz="4400" b="1" strike="noStrike" spc="-1" dirty="0">
                <a:solidFill>
                  <a:srgbClr val="C00000"/>
                </a:solidFill>
                <a:latin typeface="Times New Roman"/>
              </a:rPr>
              <a:t> кредо:</a:t>
            </a:r>
            <a:endParaRPr lang="en-US" sz="4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spc="-1" dirty="0">
                <a:solidFill>
                  <a:srgbClr val="000000"/>
                </a:solidFill>
                <a:latin typeface="Times New Roman"/>
              </a:rPr>
              <a:t>«До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/>
              </a:rPr>
              <a:t>кожної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/>
              </a:rPr>
              <a:t>дитини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/>
              </a:rPr>
              <a:t> ключ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/>
              </a:rPr>
              <a:t>знайти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/>
              </a:rPr>
              <a:t>,</a:t>
            </a:r>
            <a:r>
              <a:rPr sz="2400" dirty="0"/>
              <a:t/>
            </a:r>
            <a:br>
              <a:rPr sz="2400" dirty="0"/>
            </a:br>
            <a:r>
              <a:rPr lang="ru-RU" sz="2400" b="1" i="1" strike="noStrike" spc="-1" dirty="0">
                <a:solidFill>
                  <a:srgbClr val="000000"/>
                </a:solidFill>
                <a:latin typeface="Times New Roman"/>
              </a:rPr>
              <a:t>У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/>
              </a:rPr>
              <a:t>праці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/>
              </a:rPr>
              <a:t> результат хороший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/>
              </a:rPr>
              <a:t>мати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/>
              </a:rPr>
              <a:t>,</a:t>
            </a:r>
            <a:r>
              <a:rPr sz="2400" dirty="0"/>
              <a:t/>
            </a:r>
            <a:br>
              <a:rPr sz="2400" dirty="0"/>
            </a:br>
            <a:r>
              <a:rPr lang="ru-RU" sz="2400" b="1" i="1" strike="noStrike" spc="-1" dirty="0" err="1">
                <a:solidFill>
                  <a:srgbClr val="000000"/>
                </a:solidFill>
                <a:latin typeface="Times New Roman"/>
              </a:rPr>
              <a:t>Упевнено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/>
              </a:rPr>
              <a:t> і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/>
              </a:rPr>
              <a:t>творчо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/>
              </a:rPr>
              <a:t> до мети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/>
              </a:rPr>
              <a:t>іти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/>
              </a:rPr>
              <a:t>,</a:t>
            </a:r>
            <a:r>
              <a:rPr sz="2400" dirty="0"/>
              <a:t/>
            </a:r>
            <a:br>
              <a:rPr sz="2400" dirty="0"/>
            </a:br>
            <a:r>
              <a:rPr lang="ru-RU" sz="2400" b="1" i="1" strike="noStrike" spc="-1" dirty="0">
                <a:solidFill>
                  <a:srgbClr val="000000"/>
                </a:solidFill>
                <a:latin typeface="Times New Roman"/>
              </a:rPr>
              <a:t>З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/>
              </a:rPr>
              <a:t>любов’ю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/>
              </a:rPr>
              <a:t>серце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/>
              </a:rPr>
              <a:t>дітям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1" i="1" strike="noStrike" spc="-1" dirty="0" err="1">
                <a:solidFill>
                  <a:srgbClr val="000000"/>
                </a:solidFill>
                <a:latin typeface="Times New Roman"/>
              </a:rPr>
              <a:t>віддавати</a:t>
            </a:r>
            <a:r>
              <a:rPr lang="ru-RU" sz="2400" b="1" i="1" strike="noStrike" spc="-1" dirty="0">
                <a:solidFill>
                  <a:srgbClr val="000000"/>
                </a:solidFill>
                <a:latin typeface="Times New Roman"/>
              </a:rPr>
              <a:t>».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Tm="10000">
    <p:wedg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widt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width*sin(2.5*pi*$)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4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88280" cy="6857640"/>
          </a:xfrm>
          <a:prstGeom prst="rect">
            <a:avLst/>
          </a:prstGeom>
          <a:ln w="0">
            <a:noFill/>
          </a:ln>
        </p:spPr>
      </p:pic>
      <p:sp>
        <p:nvSpPr>
          <p:cNvPr id="125" name="Округлений прямокутник 4"/>
          <p:cNvSpPr/>
          <p:nvPr/>
        </p:nvSpPr>
        <p:spPr>
          <a:xfrm>
            <a:off x="251640" y="1371600"/>
            <a:ext cx="5891760" cy="434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uk-UA" sz="4000" b="1" strike="noStrike" spc="-1" dirty="0">
                <a:solidFill>
                  <a:srgbClr val="C00000"/>
                </a:solidFill>
                <a:latin typeface="Times New Roman"/>
              </a:rPr>
              <a:t>Мета досвіду вихователя:</a:t>
            </a: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400" b="1" i="1" strike="noStrike" spc="-1" dirty="0">
                <a:solidFill>
                  <a:srgbClr val="000000"/>
                </a:solidFill>
                <a:latin typeface="Times New Roman"/>
              </a:rPr>
              <a:t>Створення комфортних умов виховання, за яких дитина відчує 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400" b="1" i="1" strike="noStrike" spc="-1" dirty="0">
                <a:solidFill>
                  <a:srgbClr val="000000"/>
                </a:solidFill>
                <a:latin typeface="Times New Roman"/>
              </a:rPr>
              <a:t>власний успіх, свою інтелектуальну досконалість.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Tm="10000">
    <p:wedg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widt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width*sin(2.5*pi*$)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8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252000" cy="7029000"/>
          </a:xfrm>
          <a:prstGeom prst="rect">
            <a:avLst/>
          </a:prstGeom>
          <a:ln w="0">
            <a:noFill/>
          </a:ln>
        </p:spPr>
      </p:pic>
      <p:sp>
        <p:nvSpPr>
          <p:cNvPr id="129" name="TextBox 6"/>
          <p:cNvSpPr/>
          <p:nvPr/>
        </p:nvSpPr>
        <p:spPr>
          <a:xfrm>
            <a:off x="1699920" y="357120"/>
            <a:ext cx="584748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600" b="1" i="1" strike="noStrike" spc="-1">
                <a:solidFill>
                  <a:srgbClr val="000000"/>
                </a:solidFill>
                <a:latin typeface="Arial Narrow"/>
              </a:rPr>
              <a:t>Моє завдання як вихователя: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TextBox 7"/>
          <p:cNvSpPr/>
          <p:nvPr/>
        </p:nvSpPr>
        <p:spPr>
          <a:xfrm>
            <a:off x="357120" y="1500120"/>
            <a:ext cx="6429240" cy="365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uk-UA" sz="2400" b="0" i="1" strike="noStrike" spc="-1">
                <a:solidFill>
                  <a:srgbClr val="000000"/>
                </a:solidFill>
                <a:latin typeface="Arial"/>
              </a:rPr>
              <a:t>Зробити виховання цікавим.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tabLst>
                <a:tab pos="0" algn="l"/>
              </a:tabLst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tabLst>
                <a:tab pos="0" algn="l"/>
              </a:tabLst>
            </a:pPr>
            <a:r>
              <a:rPr lang="uk-UA" sz="2400" b="0" i="1" strike="noStrike" spc="-1">
                <a:solidFill>
                  <a:srgbClr val="000000"/>
                </a:solidFill>
                <a:latin typeface="Arial"/>
              </a:rPr>
              <a:t>2. Виростити дітей цікавими і активними співбесідниками, впевненими у своїх силах та можливостях.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tabLst>
                <a:tab pos="0" algn="l"/>
              </a:tabLst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tabLst>
                <a:tab pos="0" algn="l"/>
              </a:tabLst>
            </a:pPr>
            <a:r>
              <a:rPr lang="uk-UA" sz="2400" b="0" i="1" strike="noStrike" spc="-1">
                <a:solidFill>
                  <a:srgbClr val="000000"/>
                </a:solidFill>
                <a:latin typeface="Arial"/>
              </a:rPr>
              <a:t>3. Як садівник доглядає молоді саджанці, так і я допомагаю своїм вихованцям тягнутися до знань.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Tm="10000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 idx="4294967295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8" name="Picture 2"/>
          <p:cNvPicPr/>
          <p:nvPr/>
        </p:nvPicPr>
        <p:blipFill>
          <a:blip r:embed="rId2"/>
          <a:stretch/>
        </p:blipFill>
        <p:spPr>
          <a:xfrm>
            <a:off x="3408" y="0"/>
            <a:ext cx="9252000" cy="7029000"/>
          </a:xfrm>
          <a:prstGeom prst="rect">
            <a:avLst/>
          </a:prstGeom>
          <a:ln w="0">
            <a:noFill/>
          </a:ln>
        </p:spPr>
      </p:pic>
      <p:sp>
        <p:nvSpPr>
          <p:cNvPr id="129" name="TextBox 6"/>
          <p:cNvSpPr/>
          <p:nvPr/>
        </p:nvSpPr>
        <p:spPr>
          <a:xfrm>
            <a:off x="4532749" y="357120"/>
            <a:ext cx="181821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/>
            <a:endParaRPr lang="en-US" spc="-1" dirty="0">
              <a:solidFill>
                <a:srgbClr val="000000"/>
              </a:solidFill>
            </a:endParaRPr>
          </a:p>
        </p:txBody>
      </p:sp>
      <p:sp>
        <p:nvSpPr>
          <p:cNvPr id="130" name="TextBox 7"/>
          <p:cNvSpPr/>
          <p:nvPr/>
        </p:nvSpPr>
        <p:spPr>
          <a:xfrm>
            <a:off x="357120" y="1500120"/>
            <a:ext cx="642924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tabLst>
                <a:tab pos="0" algn="l"/>
              </a:tabLst>
            </a:pPr>
            <a:endParaRPr lang="en-US" spc="-1" dirty="0">
              <a:solidFill>
                <a:srgbClr val="0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908720"/>
            <a:ext cx="639045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Есе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/>
              <a:t>   </a:t>
            </a:r>
          </a:p>
          <a:p>
            <a:r>
              <a:rPr lang="ru-RU" sz="2000" i="1" dirty="0" err="1" smtClean="0">
                <a:latin typeface="Arial" pitchFamily="34" charset="0"/>
                <a:cs typeface="Arial" pitchFamily="34" charset="0"/>
              </a:rPr>
              <a:t>Вихователь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000" i="1" dirty="0" err="1" smtClean="0">
                <a:latin typeface="Arial" pitchFamily="34" charset="0"/>
                <a:cs typeface="Arial" pitchFamily="34" charset="0"/>
              </a:rPr>
              <a:t>це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 перший </a:t>
            </a:r>
            <a:r>
              <a:rPr lang="uk-UA" sz="2000" i="1" dirty="0" smtClean="0">
                <a:latin typeface="Arial" pitchFamily="34" charset="0"/>
                <a:cs typeface="Arial" pitchFamily="34" charset="0"/>
              </a:rPr>
              <a:t>після мами вчитель, який зустрічається з дітьми на їх життєвому шляху. Вихователі – люди, які в душі залишаються дітьми. Я не відчувала труднощів у виборі ким бути – вибір зроблено. Тепер це мій  дім,  в якому мене чекають, в який я поспішаю ідеями та гарним настроєм. Моїм бажанням є стати для своїх малюків найближчим другом, хочеться віддати їм свої знання, уміння, показати який чудовий навколишній світ.</a:t>
            </a:r>
          </a:p>
          <a:p>
            <a:r>
              <a:rPr lang="uk-UA" sz="2000" i="1" dirty="0" smtClean="0">
                <a:latin typeface="Arial" pitchFamily="34" charset="0"/>
                <a:cs typeface="Arial" pitchFamily="34" charset="0"/>
              </a:rPr>
              <a:t>            Я – щаслива особистість.</a:t>
            </a:r>
            <a:endParaRPr lang="ru-RU" sz="20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390002"/>
      </p:ext>
    </p:extLst>
  </p:cSld>
  <p:clrMapOvr>
    <a:masterClrMapping/>
  </p:clrMapOvr>
  <p:transition spd="slow" advTm="10000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 idx="4294967295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8" name="Picture 2"/>
          <p:cNvPicPr/>
          <p:nvPr/>
        </p:nvPicPr>
        <p:blipFill>
          <a:blip r:embed="rId2"/>
          <a:stretch/>
        </p:blipFill>
        <p:spPr>
          <a:xfrm>
            <a:off x="3408" y="0"/>
            <a:ext cx="9252000" cy="7029000"/>
          </a:xfrm>
          <a:prstGeom prst="rect">
            <a:avLst/>
          </a:prstGeom>
          <a:ln w="0">
            <a:noFill/>
          </a:ln>
        </p:spPr>
      </p:pic>
      <p:sp>
        <p:nvSpPr>
          <p:cNvPr id="129" name="TextBox 6"/>
          <p:cNvSpPr/>
          <p:nvPr/>
        </p:nvSpPr>
        <p:spPr>
          <a:xfrm>
            <a:off x="4532749" y="357120"/>
            <a:ext cx="181821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/>
            <a:endParaRPr lang="en-US" spc="-1" dirty="0">
              <a:solidFill>
                <a:srgbClr val="000000"/>
              </a:solidFill>
            </a:endParaRPr>
          </a:p>
        </p:txBody>
      </p:sp>
      <p:sp>
        <p:nvSpPr>
          <p:cNvPr id="130" name="TextBox 7"/>
          <p:cNvSpPr/>
          <p:nvPr/>
        </p:nvSpPr>
        <p:spPr>
          <a:xfrm>
            <a:off x="357120" y="1500120"/>
            <a:ext cx="642924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tabLst>
                <a:tab pos="0" algn="l"/>
              </a:tabLst>
            </a:pPr>
            <a:endParaRPr lang="en-US" spc="-1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20" y="908720"/>
            <a:ext cx="65008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uk-UA" sz="2800" b="1" i="1" dirty="0">
                <a:solidFill>
                  <a:prstClr val="black"/>
                </a:solidFill>
                <a:latin typeface="Georgia" pitchFamily="18" charset="0"/>
              </a:rPr>
              <a:t>Методична тема над </a:t>
            </a:r>
          </a:p>
          <a:p>
            <a:pPr lvl="0" algn="ctr">
              <a:lnSpc>
                <a:spcPct val="150000"/>
              </a:lnSpc>
            </a:pPr>
            <a:r>
              <a:rPr lang="uk-UA" sz="2800" b="1" i="1" dirty="0">
                <a:solidFill>
                  <a:prstClr val="black"/>
                </a:solidFill>
                <a:latin typeface="Georgia" pitchFamily="18" charset="0"/>
              </a:rPr>
              <a:t>якою я працюю:</a:t>
            </a:r>
          </a:p>
          <a:p>
            <a:pPr lvl="0" algn="ctr">
              <a:lnSpc>
                <a:spcPct val="150000"/>
              </a:lnSpc>
            </a:pPr>
            <a:r>
              <a:rPr lang="uk-UA" sz="2800" i="1" dirty="0">
                <a:solidFill>
                  <a:prstClr val="black"/>
                </a:solidFill>
                <a:latin typeface="Georgia" pitchFamily="18" charset="0"/>
              </a:rPr>
              <a:t>“Формування соціальної </a:t>
            </a:r>
          </a:p>
          <a:p>
            <a:pPr lvl="0" algn="ctr">
              <a:lnSpc>
                <a:spcPct val="150000"/>
              </a:lnSpc>
            </a:pPr>
            <a:r>
              <a:rPr lang="uk-UA" sz="2800" i="1" dirty="0">
                <a:solidFill>
                  <a:prstClr val="black"/>
                </a:solidFill>
                <a:latin typeface="Georgia" pitchFamily="18" charset="0"/>
              </a:rPr>
              <a:t>компетентності </a:t>
            </a:r>
          </a:p>
          <a:p>
            <a:pPr lvl="0" algn="ctr">
              <a:lnSpc>
                <a:spcPct val="150000"/>
              </a:lnSpc>
            </a:pPr>
            <a:r>
              <a:rPr lang="uk-UA" sz="2800" i="1" dirty="0">
                <a:solidFill>
                  <a:prstClr val="black"/>
                </a:solidFill>
                <a:latin typeface="Georgia" pitchFamily="18" charset="0"/>
              </a:rPr>
              <a:t>дошкільників засобами </a:t>
            </a:r>
          </a:p>
          <a:p>
            <a:pPr lvl="0" algn="ctr">
              <a:lnSpc>
                <a:spcPct val="150000"/>
              </a:lnSpc>
            </a:pPr>
            <a:r>
              <a:rPr lang="uk-UA" sz="2800" i="1" dirty="0">
                <a:solidFill>
                  <a:prstClr val="black"/>
                </a:solidFill>
                <a:latin typeface="Georgia" pitchFamily="18" charset="0"/>
              </a:rPr>
              <a:t>предметно-ігрового простору”</a:t>
            </a:r>
            <a:endParaRPr lang="ru-RU" sz="2800" i="1" dirty="0">
              <a:solidFill>
                <a:prstClr val="black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949721"/>
      </p:ext>
    </p:extLst>
  </p:cSld>
  <p:clrMapOvr>
    <a:masterClrMapping/>
  </p:clrMapOvr>
  <p:transition spd="slow" advTm="10000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 idx="4294967295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8" name="Picture 2"/>
          <p:cNvPicPr/>
          <p:nvPr/>
        </p:nvPicPr>
        <p:blipFill>
          <a:blip r:embed="rId2"/>
          <a:stretch/>
        </p:blipFill>
        <p:spPr>
          <a:xfrm>
            <a:off x="3408" y="0"/>
            <a:ext cx="9252000" cy="7029000"/>
          </a:xfrm>
          <a:prstGeom prst="rect">
            <a:avLst/>
          </a:prstGeom>
          <a:ln w="0">
            <a:noFill/>
          </a:ln>
        </p:spPr>
      </p:pic>
      <p:sp>
        <p:nvSpPr>
          <p:cNvPr id="129" name="TextBox 6"/>
          <p:cNvSpPr/>
          <p:nvPr/>
        </p:nvSpPr>
        <p:spPr>
          <a:xfrm>
            <a:off x="4532749" y="357120"/>
            <a:ext cx="181821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/>
            <a:endParaRPr lang="en-US" spc="-1" dirty="0">
              <a:solidFill>
                <a:srgbClr val="000000"/>
              </a:solidFill>
            </a:endParaRPr>
          </a:p>
        </p:txBody>
      </p:sp>
      <p:sp>
        <p:nvSpPr>
          <p:cNvPr id="130" name="TextBox 7"/>
          <p:cNvSpPr/>
          <p:nvPr/>
        </p:nvSpPr>
        <p:spPr>
          <a:xfrm>
            <a:off x="357120" y="1500120"/>
            <a:ext cx="642924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tabLst>
                <a:tab pos="0" algn="l"/>
              </a:tabLst>
            </a:pPr>
            <a:endParaRPr lang="en-US" spc="-1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20" y="357120"/>
            <a:ext cx="6500880" cy="6971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800" b="1" i="1" dirty="0" smtClean="0">
                <a:latin typeface="Georgia" pitchFamily="18" charset="0"/>
              </a:rPr>
              <a:t>З теми випливають завдання:</a:t>
            </a:r>
          </a:p>
          <a:p>
            <a:pPr>
              <a:lnSpc>
                <a:spcPct val="150000"/>
              </a:lnSpc>
            </a:pPr>
            <a:r>
              <a:rPr lang="uk-UA" sz="2000" i="1" dirty="0" smtClean="0">
                <a:latin typeface="Georgia" pitchFamily="18" charset="0"/>
              </a:rPr>
              <a:t>	1.</a:t>
            </a:r>
            <a:r>
              <a:rPr lang="ru-RU" sz="2000" dirty="0" smtClean="0"/>
              <a:t> </a:t>
            </a:r>
            <a:r>
              <a:rPr lang="ru-RU" sz="2000" i="1" dirty="0" err="1" smtClean="0">
                <a:latin typeface="Georgia" pitchFamily="18" charset="0"/>
              </a:rPr>
              <a:t>Збереження</a:t>
            </a:r>
            <a:r>
              <a:rPr lang="ru-RU" sz="2000" i="1" dirty="0" smtClean="0">
                <a:latin typeface="Georgia" pitchFamily="18" charset="0"/>
              </a:rPr>
              <a:t> </a:t>
            </a:r>
            <a:r>
              <a:rPr lang="ru-RU" sz="2000" i="1" dirty="0" err="1" smtClean="0">
                <a:latin typeface="Georgia" pitchFamily="18" charset="0"/>
              </a:rPr>
              <a:t>фізичного</a:t>
            </a:r>
            <a:r>
              <a:rPr lang="ru-RU" sz="2000" i="1" dirty="0" smtClean="0">
                <a:latin typeface="Georgia" pitchFamily="18" charset="0"/>
              </a:rPr>
              <a:t> й </a:t>
            </a:r>
            <a:r>
              <a:rPr lang="ru-RU" sz="2000" i="1" dirty="0" err="1" smtClean="0">
                <a:latin typeface="Georgia" pitchFamily="18" charset="0"/>
              </a:rPr>
              <a:t>психічного</a:t>
            </a:r>
            <a:r>
              <a:rPr lang="ru-RU" sz="2000" i="1" dirty="0" smtClean="0">
                <a:latin typeface="Georgia" pitchFamily="18" charset="0"/>
              </a:rPr>
              <a:t> </a:t>
            </a:r>
            <a:r>
              <a:rPr lang="ru-RU" sz="2000" i="1" dirty="0" err="1" smtClean="0">
                <a:latin typeface="Georgia" pitchFamily="18" charset="0"/>
              </a:rPr>
              <a:t>здоров'я</a:t>
            </a:r>
            <a:r>
              <a:rPr lang="ru-RU" sz="2000" i="1" dirty="0" smtClean="0">
                <a:latin typeface="Georgia" pitchFamily="18" charset="0"/>
              </a:rPr>
              <a:t> </a:t>
            </a:r>
            <a:r>
              <a:rPr lang="ru-RU" sz="2000" i="1" dirty="0" err="1" smtClean="0">
                <a:latin typeface="Georgia" pitchFamily="18" charset="0"/>
              </a:rPr>
              <a:t>малюків</a:t>
            </a:r>
            <a:r>
              <a:rPr lang="ru-RU" sz="2000" i="1" dirty="0" smtClean="0">
                <a:latin typeface="Georgia" pitchFamily="18" charset="0"/>
              </a:rPr>
              <a:t>, </a:t>
            </a:r>
            <a:r>
              <a:rPr lang="ru-RU" sz="2000" i="1" dirty="0" err="1" smtClean="0">
                <a:latin typeface="Georgia" pitchFamily="18" charset="0"/>
              </a:rPr>
              <a:t>формування</a:t>
            </a:r>
            <a:r>
              <a:rPr lang="ru-RU" sz="2000" i="1" dirty="0" smtClean="0">
                <a:latin typeface="Georgia" pitchFamily="18" charset="0"/>
              </a:rPr>
              <a:t> </a:t>
            </a:r>
            <a:r>
              <a:rPr lang="ru-RU" sz="2000" i="1" dirty="0" err="1" smtClean="0">
                <a:latin typeface="Georgia" pitchFamily="18" charset="0"/>
              </a:rPr>
              <a:t>їх</a:t>
            </a:r>
            <a:r>
              <a:rPr lang="ru-RU" sz="2000" i="1" dirty="0" smtClean="0">
                <a:latin typeface="Georgia" pitchFamily="18" charset="0"/>
              </a:rPr>
              <a:t> </a:t>
            </a:r>
            <a:r>
              <a:rPr lang="ru-RU" sz="2000" i="1" dirty="0" err="1" smtClean="0">
                <a:latin typeface="Georgia" pitchFamily="18" charset="0"/>
              </a:rPr>
              <a:t>первинної</a:t>
            </a:r>
            <a:r>
              <a:rPr lang="ru-RU" sz="2000" i="1" dirty="0" smtClean="0">
                <a:latin typeface="Georgia" pitchFamily="18" charset="0"/>
              </a:rPr>
              <a:t> </a:t>
            </a:r>
            <a:r>
              <a:rPr lang="ru-RU" sz="2000" i="1" dirty="0" err="1" smtClean="0">
                <a:latin typeface="Georgia" pitchFamily="18" charset="0"/>
              </a:rPr>
              <a:t>життєвої</a:t>
            </a:r>
            <a:r>
              <a:rPr lang="ru-RU" sz="2000" i="1" dirty="0" smtClean="0">
                <a:latin typeface="Georgia" pitchFamily="18" charset="0"/>
              </a:rPr>
              <a:t> </a:t>
            </a:r>
            <a:r>
              <a:rPr lang="ru-RU" sz="2000" i="1" dirty="0" err="1" smtClean="0">
                <a:latin typeface="Georgia" pitchFamily="18" charset="0"/>
              </a:rPr>
              <a:t>компетентності</a:t>
            </a:r>
            <a:r>
              <a:rPr lang="ru-RU" sz="2000" i="1" dirty="0" smtClean="0">
                <a:latin typeface="Georgia" pitchFamily="18" charset="0"/>
              </a:rPr>
              <a:t>.</a:t>
            </a:r>
            <a:endParaRPr lang="uk-UA" sz="2000" i="1" dirty="0" smtClean="0">
              <a:latin typeface="Georgia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2000" i="1" dirty="0" smtClean="0">
                <a:latin typeface="Georgia" pitchFamily="18" charset="0"/>
              </a:rPr>
              <a:t>	2.Створити в групі розвивальне </a:t>
            </a:r>
          </a:p>
          <a:p>
            <a:pPr>
              <a:lnSpc>
                <a:spcPct val="150000"/>
              </a:lnSpc>
            </a:pPr>
            <a:r>
              <a:rPr lang="uk-UA" sz="2000" i="1" dirty="0" smtClean="0">
                <a:latin typeface="Georgia" pitchFamily="18" charset="0"/>
              </a:rPr>
              <a:t>середовище,  яке стимулює </a:t>
            </a:r>
          </a:p>
          <a:p>
            <a:pPr>
              <a:lnSpc>
                <a:spcPct val="150000"/>
              </a:lnSpc>
            </a:pPr>
            <a:r>
              <a:rPr lang="uk-UA" sz="2000" i="1" dirty="0" smtClean="0">
                <a:latin typeface="Georgia" pitchFamily="18" charset="0"/>
              </a:rPr>
              <a:t>саморозвиток вихованців.</a:t>
            </a:r>
          </a:p>
          <a:p>
            <a:pPr>
              <a:lnSpc>
                <a:spcPct val="150000"/>
              </a:lnSpc>
            </a:pPr>
            <a:r>
              <a:rPr lang="ru-RU" sz="2000" i="1" dirty="0" smtClean="0">
                <a:latin typeface="Georgia" pitchFamily="18" charset="0"/>
              </a:rPr>
              <a:t>	3. </a:t>
            </a:r>
            <a:r>
              <a:rPr lang="ru-RU" sz="2000" i="1" dirty="0" err="1" smtClean="0">
                <a:latin typeface="Georgia" pitchFamily="18" charset="0"/>
              </a:rPr>
              <a:t>Сформувати</a:t>
            </a:r>
            <a:r>
              <a:rPr lang="ru-RU" sz="2000" i="1" dirty="0" smtClean="0">
                <a:latin typeface="Georgia" pitchFamily="18" charset="0"/>
              </a:rPr>
              <a:t> у </a:t>
            </a:r>
            <a:r>
              <a:rPr lang="ru-RU" sz="2000" i="1" dirty="0" err="1" smtClean="0">
                <a:latin typeface="Georgia" pitchFamily="18" charset="0"/>
              </a:rPr>
              <a:t>вихованців</a:t>
            </a:r>
            <a:r>
              <a:rPr lang="ru-RU" sz="2000" i="1" dirty="0" smtClean="0">
                <a:latin typeface="Georgia" pitchFamily="18" charset="0"/>
              </a:rPr>
              <a:t>  комплекс </a:t>
            </a:r>
            <a:r>
              <a:rPr lang="ru-RU" sz="2000" i="1" dirty="0" err="1" smtClean="0">
                <a:latin typeface="Georgia" pitchFamily="18" charset="0"/>
              </a:rPr>
              <a:t>якостей</a:t>
            </a:r>
            <a:r>
              <a:rPr lang="ru-RU" sz="2000" i="1" dirty="0" smtClean="0">
                <a:latin typeface="Georgia" pitchFamily="18" charset="0"/>
              </a:rPr>
              <a:t>, </a:t>
            </a:r>
            <a:r>
              <a:rPr lang="ru-RU" sz="2000" i="1" dirty="0" err="1" smtClean="0">
                <a:latin typeface="Georgia" pitchFamily="18" charset="0"/>
              </a:rPr>
              <a:t>необхідних</a:t>
            </a:r>
            <a:r>
              <a:rPr lang="ru-RU" sz="2000" i="1" dirty="0" smtClean="0">
                <a:latin typeface="Georgia" pitchFamily="18" charset="0"/>
              </a:rPr>
              <a:t> для </a:t>
            </a:r>
            <a:r>
              <a:rPr lang="ru-RU" sz="2000" i="1" dirty="0" err="1" smtClean="0">
                <a:latin typeface="Georgia" pitchFamily="18" charset="0"/>
              </a:rPr>
              <a:t>життєдіяльності</a:t>
            </a:r>
            <a:r>
              <a:rPr lang="ru-RU" sz="2000" i="1" dirty="0" smtClean="0">
                <a:latin typeface="Georgia" pitchFamily="18" charset="0"/>
              </a:rPr>
              <a:t> в </a:t>
            </a:r>
            <a:r>
              <a:rPr lang="ru-RU" sz="2000" i="1" dirty="0" err="1" smtClean="0">
                <a:latin typeface="Georgia" pitchFamily="18" charset="0"/>
              </a:rPr>
              <a:t>суспільстві</a:t>
            </a:r>
            <a:r>
              <a:rPr lang="ru-RU" sz="2000" i="1" dirty="0" smtClean="0">
                <a:latin typeface="Georgia" pitchFamily="18" charset="0"/>
              </a:rPr>
              <a:t> та </a:t>
            </a:r>
            <a:r>
              <a:rPr lang="ru-RU" sz="2000" i="1" dirty="0" err="1" smtClean="0">
                <a:latin typeface="Georgia" pitchFamily="18" charset="0"/>
              </a:rPr>
              <a:t>нових</a:t>
            </a:r>
            <a:r>
              <a:rPr lang="ru-RU" sz="2000" i="1" dirty="0" smtClean="0">
                <a:latin typeface="Georgia" pitchFamily="18" charset="0"/>
              </a:rPr>
              <a:t> </a:t>
            </a:r>
            <a:r>
              <a:rPr lang="ru-RU" sz="2000" i="1" dirty="0" err="1" smtClean="0">
                <a:latin typeface="Georgia" pitchFamily="18" charset="0"/>
              </a:rPr>
              <a:t>соціальних</a:t>
            </a:r>
            <a:r>
              <a:rPr lang="ru-RU" sz="2000" i="1" dirty="0" smtClean="0">
                <a:latin typeface="Georgia" pitchFamily="18" charset="0"/>
              </a:rPr>
              <a:t> </a:t>
            </a:r>
            <a:r>
              <a:rPr lang="ru-RU" sz="2000" i="1" dirty="0" err="1" smtClean="0">
                <a:latin typeface="Georgia" pitchFamily="18" charset="0"/>
              </a:rPr>
              <a:t>відносинах</a:t>
            </a:r>
            <a:r>
              <a:rPr lang="ru-RU" sz="2000" i="1" dirty="0" smtClean="0">
                <a:latin typeface="Georgia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uk-UA" i="1" dirty="0">
              <a:latin typeface="Georgia" pitchFamily="18" charset="0"/>
            </a:endParaRPr>
          </a:p>
          <a:p>
            <a:pPr algn="ctr">
              <a:lnSpc>
                <a:spcPct val="150000"/>
              </a:lnSpc>
            </a:pPr>
            <a:endParaRPr lang="uk-UA" i="1" dirty="0" smtClean="0">
              <a:latin typeface="Georgia" pitchFamily="18" charset="0"/>
            </a:endParaRPr>
          </a:p>
          <a:p>
            <a:pPr algn="ctr">
              <a:lnSpc>
                <a:spcPct val="150000"/>
              </a:lnSpc>
            </a:pPr>
            <a:endParaRPr lang="uk-UA" i="1" dirty="0">
              <a:latin typeface="Georgia" pitchFamily="18" charset="0"/>
            </a:endParaRPr>
          </a:p>
          <a:p>
            <a:pPr algn="ctr">
              <a:lnSpc>
                <a:spcPct val="150000"/>
              </a:lnSpc>
            </a:pPr>
            <a:endParaRPr lang="uk-UA" i="1" dirty="0" smtClean="0">
              <a:latin typeface="Georgia" pitchFamily="18" charset="0"/>
            </a:endParaRPr>
          </a:p>
          <a:p>
            <a:pPr algn="ctr">
              <a:lnSpc>
                <a:spcPct val="150000"/>
              </a:lnSpc>
            </a:pPr>
            <a:endParaRPr lang="ru-RU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949721"/>
      </p:ext>
    </p:extLst>
  </p:cSld>
  <p:clrMapOvr>
    <a:masterClrMapping/>
  </p:clrMapOvr>
  <p:transition spd="slow" advTm="10000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2" name="Picture 2"/>
          <p:cNvPicPr/>
          <p:nvPr/>
        </p:nvPicPr>
        <p:blipFill>
          <a:blip r:embed="rId2"/>
          <a:stretch/>
        </p:blipFill>
        <p:spPr>
          <a:xfrm>
            <a:off x="-97560" y="-91800"/>
            <a:ext cx="9241200" cy="6949440"/>
          </a:xfrm>
          <a:prstGeom prst="rect">
            <a:avLst/>
          </a:prstGeom>
          <a:ln w="0">
            <a:noFill/>
          </a:ln>
        </p:spPr>
      </p:pic>
      <p:pic>
        <p:nvPicPr>
          <p:cNvPr id="133" name="Picture 2"/>
          <p:cNvPicPr/>
          <p:nvPr/>
        </p:nvPicPr>
        <p:blipFill>
          <a:blip r:embed="rId2"/>
          <a:stretch/>
        </p:blipFill>
        <p:spPr>
          <a:xfrm>
            <a:off x="54720" y="60840"/>
            <a:ext cx="9241200" cy="6949440"/>
          </a:xfrm>
          <a:prstGeom prst="rect">
            <a:avLst/>
          </a:prstGeom>
          <a:ln w="0">
            <a:noFill/>
          </a:ln>
        </p:spPr>
      </p:pic>
      <p:pic>
        <p:nvPicPr>
          <p:cNvPr id="134" name="Picture 2"/>
          <p:cNvPicPr/>
          <p:nvPr/>
        </p:nvPicPr>
        <p:blipFill>
          <a:blip r:embed="rId2"/>
          <a:stretch/>
        </p:blipFill>
        <p:spPr>
          <a:xfrm>
            <a:off x="-428760" y="-519120"/>
            <a:ext cx="9809640" cy="7376760"/>
          </a:xfrm>
          <a:prstGeom prst="rect">
            <a:avLst/>
          </a:prstGeom>
          <a:ln w="0">
            <a:noFill/>
          </a:ln>
        </p:spPr>
      </p:pic>
      <p:sp>
        <p:nvSpPr>
          <p:cNvPr id="135" name="TextBox 6"/>
          <p:cNvSpPr/>
          <p:nvPr/>
        </p:nvSpPr>
        <p:spPr>
          <a:xfrm>
            <a:off x="571320" y="0"/>
            <a:ext cx="750060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 Narrow"/>
              </a:rPr>
              <a:t>Сходинки до педагогічної майстерності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Округлений прямокутник 4"/>
          <p:cNvSpPr/>
          <p:nvPr/>
        </p:nvSpPr>
        <p:spPr>
          <a:xfrm>
            <a:off x="-285840" y="1214280"/>
            <a:ext cx="6357600" cy="464328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>
              <a:lnSpc>
                <a:spcPct val="100000"/>
              </a:lnSpc>
            </a:pPr>
            <a:endParaRPr lang="uk-UA" sz="1800" b="1" strike="noStrike" spc="-1">
              <a:solidFill>
                <a:srgbClr val="0070C0"/>
              </a:solidFill>
              <a:latin typeface="Times New Roman"/>
            </a:endParaRPr>
          </a:p>
        </p:txBody>
      </p:sp>
      <p:pic>
        <p:nvPicPr>
          <p:cNvPr id="137" name="Рисунок 10" descr="IMG_0009.jpg"/>
          <p:cNvPicPr/>
          <p:nvPr/>
        </p:nvPicPr>
        <p:blipFill>
          <a:blip r:embed="rId3"/>
          <a:stretch/>
        </p:blipFill>
        <p:spPr>
          <a:xfrm>
            <a:off x="0" y="1571760"/>
            <a:ext cx="5766480" cy="3971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10000">
    <p:wedg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7" dur="3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9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708840" cy="7300800"/>
          </a:xfrm>
          <a:prstGeom prst="rect">
            <a:avLst/>
          </a:prstGeom>
          <a:ln w="0">
            <a:noFill/>
          </a:ln>
        </p:spPr>
      </p:pic>
      <p:sp>
        <p:nvSpPr>
          <p:cNvPr id="140" name="TextBox 4"/>
          <p:cNvSpPr/>
          <p:nvPr/>
        </p:nvSpPr>
        <p:spPr>
          <a:xfrm>
            <a:off x="571320" y="357120"/>
            <a:ext cx="750060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 Narrow"/>
              </a:rPr>
              <a:t>Сходинки до педагогічної майстерності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Округлений прямокутник 4"/>
          <p:cNvSpPr/>
          <p:nvPr/>
        </p:nvSpPr>
        <p:spPr>
          <a:xfrm>
            <a:off x="857160" y="1071720"/>
            <a:ext cx="4571640" cy="5000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uk-UA" sz="2000" b="1" strike="noStrike" spc="-1">
              <a:solidFill>
                <a:srgbClr val="0070C0"/>
              </a:solidFill>
              <a:latin typeface="Times New Roman"/>
            </a:endParaRPr>
          </a:p>
        </p:txBody>
      </p:sp>
      <p:pic>
        <p:nvPicPr>
          <p:cNvPr id="142" name="Рисунок 8" descr="IMG_0005.jpg"/>
          <p:cNvPicPr/>
          <p:nvPr/>
        </p:nvPicPr>
        <p:blipFill>
          <a:blip r:embed="rId3"/>
          <a:stretch/>
        </p:blipFill>
        <p:spPr>
          <a:xfrm>
            <a:off x="1571760" y="1074960"/>
            <a:ext cx="3214440" cy="4853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10000">
    <p:wedg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7" dur="3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4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3640" cy="6876000"/>
          </a:xfrm>
          <a:prstGeom prst="rect">
            <a:avLst/>
          </a:prstGeom>
          <a:ln w="0">
            <a:noFill/>
          </a:ln>
        </p:spPr>
      </p:pic>
      <p:sp>
        <p:nvSpPr>
          <p:cNvPr id="145" name="Округлений прямокутник 4"/>
          <p:cNvSpPr/>
          <p:nvPr/>
        </p:nvSpPr>
        <p:spPr>
          <a:xfrm>
            <a:off x="785880" y="1000080"/>
            <a:ext cx="4214520" cy="485748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uk-UA" sz="2000" b="1" strike="noStrike" spc="-1">
              <a:solidFill>
                <a:srgbClr val="0070C0"/>
              </a:solidFill>
              <a:latin typeface="Times New Roman"/>
            </a:endParaRPr>
          </a:p>
        </p:txBody>
      </p:sp>
      <p:sp>
        <p:nvSpPr>
          <p:cNvPr id="146" name="TextBox 5"/>
          <p:cNvSpPr/>
          <p:nvPr/>
        </p:nvSpPr>
        <p:spPr>
          <a:xfrm>
            <a:off x="571320" y="357120"/>
            <a:ext cx="750060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 Narrow"/>
              </a:rPr>
              <a:t>Сходинки до педагогічної майстерності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7" name="Рисунок 6" descr="IMG_0008.jpg"/>
          <p:cNvPicPr/>
          <p:nvPr/>
        </p:nvPicPr>
        <p:blipFill>
          <a:blip r:embed="rId3"/>
          <a:stretch/>
        </p:blipFill>
        <p:spPr>
          <a:xfrm>
            <a:off x="1357200" y="1143000"/>
            <a:ext cx="3195360" cy="4571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10000">
    <p:wedg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7" dur="3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9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407160" cy="7074000"/>
          </a:xfrm>
          <a:prstGeom prst="rect">
            <a:avLst/>
          </a:prstGeom>
          <a:ln w="0">
            <a:noFill/>
          </a:ln>
        </p:spPr>
      </p:pic>
      <p:sp>
        <p:nvSpPr>
          <p:cNvPr id="150" name="Округлений прямокутник 4"/>
          <p:cNvSpPr/>
          <p:nvPr/>
        </p:nvSpPr>
        <p:spPr>
          <a:xfrm>
            <a:off x="428760" y="1214280"/>
            <a:ext cx="5571720" cy="47145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uk-UA" sz="2000" b="1" strike="noStrike" spc="-1">
              <a:solidFill>
                <a:srgbClr val="0070C0"/>
              </a:solidFill>
              <a:latin typeface="Times New Roman"/>
            </a:endParaRPr>
          </a:p>
        </p:txBody>
      </p:sp>
      <p:sp>
        <p:nvSpPr>
          <p:cNvPr id="151" name="TextBox 5"/>
          <p:cNvSpPr/>
          <p:nvPr/>
        </p:nvSpPr>
        <p:spPr>
          <a:xfrm>
            <a:off x="571320" y="357120"/>
            <a:ext cx="750060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 Narrow"/>
              </a:rPr>
              <a:t>Сходинки до педагогічної майстерності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2" name="Рисунок 6" descr="IMG_0010.jpg"/>
          <p:cNvPicPr/>
          <p:nvPr/>
        </p:nvPicPr>
        <p:blipFill>
          <a:blip r:embed="rId3"/>
          <a:stretch/>
        </p:blipFill>
        <p:spPr>
          <a:xfrm>
            <a:off x="785880" y="1785960"/>
            <a:ext cx="4849200" cy="3785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10000">
    <p:wedg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7" dur="3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7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252000" cy="7029000"/>
          </a:xfrm>
          <a:prstGeom prst="rect">
            <a:avLst/>
          </a:prstGeom>
          <a:ln w="0">
            <a:noFill/>
          </a:ln>
        </p:spPr>
      </p:pic>
      <p:sp>
        <p:nvSpPr>
          <p:cNvPr id="88" name="Округлений прямокутник 4"/>
          <p:cNvSpPr/>
          <p:nvPr/>
        </p:nvSpPr>
        <p:spPr>
          <a:xfrm>
            <a:off x="179640" y="638640"/>
            <a:ext cx="4104000" cy="51843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2000" b="1" i="1" strike="noStrike" spc="-1">
                <a:solidFill>
                  <a:srgbClr val="000000"/>
                </a:solidFill>
                <a:latin typeface="Times New Roman"/>
              </a:rPr>
              <a:t>Дорогу я обрала у житті таку,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2000" b="1" i="1" strike="noStrike" spc="-1">
                <a:solidFill>
                  <a:srgbClr val="000000"/>
                </a:solidFill>
                <a:latin typeface="Times New Roman"/>
              </a:rPr>
              <a:t>Яку сама обрать хотіла.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2000" b="1" i="1" strike="noStrike" spc="-1">
                <a:solidFill>
                  <a:srgbClr val="000000"/>
                </a:solidFill>
                <a:latin typeface="Times New Roman"/>
              </a:rPr>
              <a:t>І скільки я по цій дорозі йду,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2000" b="1" i="1" strike="noStrike" spc="-1">
                <a:solidFill>
                  <a:srgbClr val="000000"/>
                </a:solidFill>
                <a:latin typeface="Times New Roman"/>
              </a:rPr>
              <a:t>Ніколи про свій вибір не жаліла.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2000" b="1" i="1" strike="noStrike" spc="-1">
                <a:solidFill>
                  <a:srgbClr val="000000"/>
                </a:solidFill>
                <a:latin typeface="Times New Roman"/>
              </a:rPr>
              <a:t>І завжди я гордитись буду тим,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2000" b="1" i="1" strike="noStrike" spc="-1">
                <a:solidFill>
                  <a:srgbClr val="000000"/>
                </a:solidFill>
                <a:latin typeface="Times New Roman"/>
              </a:rPr>
              <a:t>Що доля саме так у мене склалась.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2000" b="1" i="1" strike="noStrike" spc="-1">
                <a:solidFill>
                  <a:srgbClr val="000000"/>
                </a:solidFill>
                <a:latin typeface="Times New Roman"/>
              </a:rPr>
              <a:t>Якби ще раз прийшлося обирать,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2000" b="1" i="1" strike="noStrike" spc="-1">
                <a:solidFill>
                  <a:srgbClr val="000000"/>
                </a:solidFill>
                <a:latin typeface="Times New Roman"/>
              </a:rPr>
              <a:t>Я б ні хвилинки не вагалась.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Tm="10000">
    <p:wedg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widt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width*sin(2.5*pi*$)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4" name="Picture 2"/>
          <p:cNvPicPr/>
          <p:nvPr/>
        </p:nvPicPr>
        <p:blipFill>
          <a:blip r:embed="rId2"/>
          <a:stretch/>
        </p:blipFill>
        <p:spPr>
          <a:xfrm>
            <a:off x="0" y="-3600"/>
            <a:ext cx="9213480" cy="6928560"/>
          </a:xfrm>
          <a:prstGeom prst="rect">
            <a:avLst/>
          </a:prstGeom>
          <a:ln w="0">
            <a:noFill/>
          </a:ln>
        </p:spPr>
      </p:pic>
      <p:pic>
        <p:nvPicPr>
          <p:cNvPr id="155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407160" cy="7074000"/>
          </a:xfrm>
          <a:prstGeom prst="rect">
            <a:avLst/>
          </a:prstGeom>
          <a:ln w="0">
            <a:noFill/>
          </a:ln>
        </p:spPr>
      </p:pic>
      <p:sp>
        <p:nvSpPr>
          <p:cNvPr id="156" name="TextBox 5"/>
          <p:cNvSpPr/>
          <p:nvPr/>
        </p:nvSpPr>
        <p:spPr>
          <a:xfrm>
            <a:off x="571320" y="357120"/>
            <a:ext cx="750060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 Narrow"/>
              </a:rPr>
              <a:t>Сходинки до педагогічної майстерності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Округлений прямокутник 4"/>
          <p:cNvSpPr/>
          <p:nvPr/>
        </p:nvSpPr>
        <p:spPr>
          <a:xfrm>
            <a:off x="642960" y="1071720"/>
            <a:ext cx="4142880" cy="5000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>
              <a:lnSpc>
                <a:spcPct val="100000"/>
              </a:lnSpc>
            </a:pPr>
            <a:endParaRPr lang="uk-UA" sz="2000" b="1" strike="noStrike" spc="-1">
              <a:solidFill>
                <a:srgbClr val="0070C0"/>
              </a:solidFill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7" y="1221872"/>
            <a:ext cx="3395306" cy="4691268"/>
          </a:xfrm>
          <a:prstGeom prst="rect">
            <a:avLst/>
          </a:prstGeom>
        </p:spPr>
      </p:pic>
    </p:spTree>
  </p:cSld>
  <p:clrMapOvr>
    <a:masterClrMapping/>
  </p:clrMapOvr>
  <p:transition spd="slow" advTm="10000">
    <p:wedg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7" dur="3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9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351720" cy="7032240"/>
          </a:xfrm>
          <a:prstGeom prst="rect">
            <a:avLst/>
          </a:prstGeom>
          <a:ln w="0">
            <a:noFill/>
          </a:ln>
        </p:spPr>
      </p:pic>
      <p:sp>
        <p:nvSpPr>
          <p:cNvPr id="160" name="TextBox 4"/>
          <p:cNvSpPr/>
          <p:nvPr/>
        </p:nvSpPr>
        <p:spPr>
          <a:xfrm>
            <a:off x="571320" y="357120"/>
            <a:ext cx="750060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 Narrow"/>
              </a:rPr>
              <a:t>Сходинки до педагогічної майстерності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Округлений прямокутник 4"/>
          <p:cNvSpPr/>
          <p:nvPr/>
        </p:nvSpPr>
        <p:spPr>
          <a:xfrm>
            <a:off x="357120" y="1428840"/>
            <a:ext cx="5857560" cy="45219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>
              <a:lnSpc>
                <a:spcPct val="100000"/>
              </a:lnSpc>
            </a:pPr>
            <a:endParaRPr lang="uk-UA" sz="1800" b="1" strike="noStrike" spc="-1">
              <a:solidFill>
                <a:srgbClr val="0070C0"/>
              </a:solidFill>
              <a:latin typeface="Times New Roman"/>
            </a:endParaRPr>
          </a:p>
        </p:txBody>
      </p:sp>
      <p:pic>
        <p:nvPicPr>
          <p:cNvPr id="162" name="Рисунок 1" descr="IMG.jpg"/>
          <p:cNvPicPr/>
          <p:nvPr/>
        </p:nvPicPr>
        <p:blipFill>
          <a:blip r:embed="rId3"/>
          <a:stretch/>
        </p:blipFill>
        <p:spPr>
          <a:xfrm>
            <a:off x="685800" y="1828800"/>
            <a:ext cx="5257800" cy="3763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10000">
    <p:wedg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7" dur="3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4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38960" cy="7300800"/>
          </a:xfrm>
          <a:prstGeom prst="rect">
            <a:avLst/>
          </a:prstGeom>
          <a:ln w="0">
            <a:noFill/>
          </a:ln>
        </p:spPr>
      </p:pic>
      <p:sp>
        <p:nvSpPr>
          <p:cNvPr id="165" name="TextBox 4"/>
          <p:cNvSpPr/>
          <p:nvPr/>
        </p:nvSpPr>
        <p:spPr>
          <a:xfrm>
            <a:off x="571320" y="357120"/>
            <a:ext cx="750060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 Narrow"/>
              </a:rPr>
              <a:t>Сходинки до педагогічної майстерності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Округлений прямокутник 4"/>
          <p:cNvSpPr/>
          <p:nvPr/>
        </p:nvSpPr>
        <p:spPr>
          <a:xfrm>
            <a:off x="285840" y="1285920"/>
            <a:ext cx="6071760" cy="47858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>
              <a:lnSpc>
                <a:spcPct val="100000"/>
              </a:lnSpc>
            </a:pPr>
            <a:endParaRPr lang="uk-UA" sz="1800" b="1" strike="noStrike" spc="-1">
              <a:solidFill>
                <a:srgbClr val="0070C0"/>
              </a:solidFill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84" y="1675664"/>
            <a:ext cx="5417272" cy="3974924"/>
          </a:xfrm>
          <a:prstGeom prst="rect">
            <a:avLst/>
          </a:prstGeom>
        </p:spPr>
      </p:pic>
    </p:spTree>
  </p:cSld>
  <p:clrMapOvr>
    <a:masterClrMapping/>
  </p:clrMapOvr>
  <p:transition spd="slow" advTm="10000">
    <p:wedg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7" dur="3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8" name="Picture 2"/>
          <p:cNvPicPr/>
          <p:nvPr/>
        </p:nvPicPr>
        <p:blipFill>
          <a:blip r:embed="rId2"/>
          <a:stretch/>
        </p:blipFill>
        <p:spPr>
          <a:xfrm>
            <a:off x="0" y="-217800"/>
            <a:ext cx="9498600" cy="7142760"/>
          </a:xfrm>
          <a:prstGeom prst="rect">
            <a:avLst/>
          </a:prstGeom>
          <a:ln w="0">
            <a:noFill/>
          </a:ln>
        </p:spPr>
      </p:pic>
      <p:sp>
        <p:nvSpPr>
          <p:cNvPr id="169" name="TextBox 4"/>
          <p:cNvSpPr/>
          <p:nvPr/>
        </p:nvSpPr>
        <p:spPr>
          <a:xfrm>
            <a:off x="571320" y="357120"/>
            <a:ext cx="750060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 Narrow"/>
              </a:rPr>
              <a:t>Сходинки до педагогічної майстерності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Округлений прямокутник 4"/>
          <p:cNvSpPr/>
          <p:nvPr/>
        </p:nvSpPr>
        <p:spPr>
          <a:xfrm>
            <a:off x="285840" y="1285920"/>
            <a:ext cx="6214680" cy="45932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>
              <a:lnSpc>
                <a:spcPct val="100000"/>
              </a:lnSpc>
            </a:pPr>
            <a:endParaRPr lang="uk-UA" sz="1800" b="1" strike="noStrike" spc="-1">
              <a:solidFill>
                <a:srgbClr val="0070C0"/>
              </a:solidFill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19520"/>
            <a:ext cx="5256584" cy="3988434"/>
          </a:xfrm>
          <a:prstGeom prst="rect">
            <a:avLst/>
          </a:prstGeom>
        </p:spPr>
      </p:pic>
    </p:spTree>
  </p:cSld>
  <p:clrMapOvr>
    <a:masterClrMapping/>
  </p:clrMapOvr>
  <p:transition spd="slow" advTm="10000">
    <p:wedg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7" dur="3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 idx="4294967295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8" name="Picture 2"/>
          <p:cNvPicPr/>
          <p:nvPr/>
        </p:nvPicPr>
        <p:blipFill>
          <a:blip r:embed="rId2"/>
          <a:stretch/>
        </p:blipFill>
        <p:spPr>
          <a:xfrm>
            <a:off x="0" y="-217800"/>
            <a:ext cx="9498600" cy="7142760"/>
          </a:xfrm>
          <a:prstGeom prst="rect">
            <a:avLst/>
          </a:prstGeom>
          <a:ln w="0">
            <a:noFill/>
          </a:ln>
        </p:spPr>
      </p:pic>
      <p:sp>
        <p:nvSpPr>
          <p:cNvPr id="169" name="TextBox 4"/>
          <p:cNvSpPr/>
          <p:nvPr/>
        </p:nvSpPr>
        <p:spPr>
          <a:xfrm>
            <a:off x="571320" y="357120"/>
            <a:ext cx="750060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/>
            <a:r>
              <a:rPr lang="uk-UA" sz="3200" b="1" i="1" spc="-1">
                <a:solidFill>
                  <a:srgbClr val="000000"/>
                </a:solidFill>
                <a:latin typeface="Arial Narrow"/>
              </a:rPr>
              <a:t>Сходинки до педагогічної майстерності</a:t>
            </a:r>
            <a:endParaRPr lang="en-US" sz="3200" spc="-1">
              <a:solidFill>
                <a:srgbClr val="000000"/>
              </a:solidFill>
            </a:endParaRPr>
          </a:p>
        </p:txBody>
      </p:sp>
      <p:sp>
        <p:nvSpPr>
          <p:cNvPr id="170" name="Округлений прямокутник 4"/>
          <p:cNvSpPr/>
          <p:nvPr/>
        </p:nvSpPr>
        <p:spPr>
          <a:xfrm>
            <a:off x="285840" y="1285920"/>
            <a:ext cx="6214680" cy="45932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/>
            <a:endParaRPr lang="uk-UA" b="1" spc="-1">
              <a:solidFill>
                <a:srgbClr val="0070C0"/>
              </a:solidFill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20" y="1586635"/>
            <a:ext cx="5652120" cy="399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49693"/>
      </p:ext>
    </p:extLst>
  </p:cSld>
  <p:clrMapOvr>
    <a:masterClrMapping/>
  </p:clrMapOvr>
  <p:transition spd="slow" advTm="10000">
    <p:wedg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7" dur="3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 idx="4294967295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8" name="Picture 2"/>
          <p:cNvPicPr/>
          <p:nvPr/>
        </p:nvPicPr>
        <p:blipFill>
          <a:blip r:embed="rId2"/>
          <a:stretch/>
        </p:blipFill>
        <p:spPr>
          <a:xfrm>
            <a:off x="0" y="-217800"/>
            <a:ext cx="9498600" cy="7142760"/>
          </a:xfrm>
          <a:prstGeom prst="rect">
            <a:avLst/>
          </a:prstGeom>
          <a:ln w="0">
            <a:noFill/>
          </a:ln>
        </p:spPr>
      </p:pic>
      <p:sp>
        <p:nvSpPr>
          <p:cNvPr id="169" name="TextBox 4"/>
          <p:cNvSpPr/>
          <p:nvPr/>
        </p:nvSpPr>
        <p:spPr>
          <a:xfrm>
            <a:off x="571320" y="357120"/>
            <a:ext cx="750060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/>
            <a:r>
              <a:rPr lang="uk-UA" sz="3200" b="1" i="1" spc="-1">
                <a:solidFill>
                  <a:srgbClr val="000000"/>
                </a:solidFill>
                <a:latin typeface="Arial Narrow"/>
              </a:rPr>
              <a:t>Сходинки до педагогічної майстерності</a:t>
            </a:r>
            <a:endParaRPr lang="en-US" sz="3200" spc="-1">
              <a:solidFill>
                <a:srgbClr val="000000"/>
              </a:solidFill>
            </a:endParaRPr>
          </a:p>
        </p:txBody>
      </p:sp>
      <p:sp>
        <p:nvSpPr>
          <p:cNvPr id="170" name="Округлений прямокутник 4"/>
          <p:cNvSpPr/>
          <p:nvPr/>
        </p:nvSpPr>
        <p:spPr>
          <a:xfrm>
            <a:off x="285840" y="1285920"/>
            <a:ext cx="6214680" cy="45932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/>
            <a:endParaRPr lang="uk-UA" b="1" spc="-1">
              <a:solidFill>
                <a:srgbClr val="0070C0"/>
              </a:solidFill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40" y="1484784"/>
            <a:ext cx="5292080" cy="38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70845"/>
      </p:ext>
    </p:extLst>
  </p:cSld>
  <p:clrMapOvr>
    <a:masterClrMapping/>
  </p:clrMapOvr>
  <p:transition spd="slow" advTm="10000">
    <p:wedg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7" dur="3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2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480240" cy="7129080"/>
          </a:xfrm>
          <a:prstGeom prst="rect">
            <a:avLst/>
          </a:prstGeom>
          <a:ln w="0">
            <a:noFill/>
          </a:ln>
        </p:spPr>
      </p:pic>
      <p:sp>
        <p:nvSpPr>
          <p:cNvPr id="173" name="Округлений прямокутник 4"/>
          <p:cNvSpPr/>
          <p:nvPr/>
        </p:nvSpPr>
        <p:spPr>
          <a:xfrm>
            <a:off x="251520" y="1143000"/>
            <a:ext cx="6840760" cy="485748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>
              <a:lnSpc>
                <a:spcPct val="100000"/>
              </a:lnSpc>
            </a:pPr>
            <a:endParaRPr lang="uk-UA" sz="1800" b="1" strike="noStrike" spc="-1">
              <a:solidFill>
                <a:srgbClr val="0070C0"/>
              </a:solidFill>
              <a:latin typeface="Times New Roman"/>
            </a:endParaRPr>
          </a:p>
        </p:txBody>
      </p:sp>
      <p:sp>
        <p:nvSpPr>
          <p:cNvPr id="174" name="TextBox 8"/>
          <p:cNvSpPr/>
          <p:nvPr/>
        </p:nvSpPr>
        <p:spPr>
          <a:xfrm>
            <a:off x="571320" y="357120"/>
            <a:ext cx="750060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 Narrow"/>
              </a:rPr>
              <a:t>Сходинки до педагогічної майстерності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960757"/>
            <a:ext cx="2605250" cy="34563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636912"/>
            <a:ext cx="3744416" cy="2780229"/>
          </a:xfrm>
          <a:prstGeom prst="rect">
            <a:avLst/>
          </a:prstGeom>
        </p:spPr>
      </p:pic>
    </p:spTree>
  </p:cSld>
  <p:clrMapOvr>
    <a:masterClrMapping/>
  </p:clrMapOvr>
  <p:transition spd="slow" advTm="10000">
    <p:wedg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7" dur="3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6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570960" cy="7197120"/>
          </a:xfrm>
          <a:prstGeom prst="rect">
            <a:avLst/>
          </a:prstGeom>
          <a:ln w="0">
            <a:noFill/>
          </a:ln>
        </p:spPr>
      </p:pic>
      <p:sp>
        <p:nvSpPr>
          <p:cNvPr id="177" name="TextBox 5"/>
          <p:cNvSpPr/>
          <p:nvPr/>
        </p:nvSpPr>
        <p:spPr>
          <a:xfrm>
            <a:off x="571320" y="357120"/>
            <a:ext cx="750060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 Narrow"/>
              </a:rPr>
              <a:t>Сходинки до педагогічної майстерності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Округлений прямокутник 4"/>
          <p:cNvSpPr/>
          <p:nvPr/>
        </p:nvSpPr>
        <p:spPr>
          <a:xfrm>
            <a:off x="285840" y="1785960"/>
            <a:ext cx="5786280" cy="42145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>
              <a:lnSpc>
                <a:spcPct val="100000"/>
              </a:lnSpc>
            </a:pPr>
            <a:endParaRPr lang="uk-UA" sz="2000" b="1" strike="noStrike" spc="-1">
              <a:solidFill>
                <a:srgbClr val="0070C0"/>
              </a:solidFill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60848"/>
            <a:ext cx="4867418" cy="3559299"/>
          </a:xfrm>
          <a:prstGeom prst="rect">
            <a:avLst/>
          </a:prstGeom>
        </p:spPr>
      </p:pic>
    </p:spTree>
  </p:cSld>
  <p:clrMapOvr>
    <a:masterClrMapping/>
  </p:clrMapOvr>
  <p:transition spd="slow" advTm="10000">
    <p:wedg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7" dur="3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0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504000" cy="7147080"/>
          </a:xfrm>
          <a:prstGeom prst="rect">
            <a:avLst/>
          </a:prstGeom>
          <a:ln w="0">
            <a:noFill/>
          </a:ln>
        </p:spPr>
      </p:pic>
      <p:sp>
        <p:nvSpPr>
          <p:cNvPr id="181" name="TextBox 4"/>
          <p:cNvSpPr/>
          <p:nvPr/>
        </p:nvSpPr>
        <p:spPr>
          <a:xfrm>
            <a:off x="571320" y="357120"/>
            <a:ext cx="750060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 Narrow"/>
              </a:rPr>
              <a:t>Сходинки до педагогічної майстерності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Округлений прямокутник 4"/>
          <p:cNvSpPr/>
          <p:nvPr/>
        </p:nvSpPr>
        <p:spPr>
          <a:xfrm>
            <a:off x="357120" y="1428840"/>
            <a:ext cx="5643360" cy="464328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>
              <a:lnSpc>
                <a:spcPct val="100000"/>
              </a:lnSpc>
            </a:pPr>
            <a:endParaRPr lang="uk-UA" sz="1800" b="1" strike="noStrike" spc="-1">
              <a:solidFill>
                <a:srgbClr val="0070C0"/>
              </a:solidFill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72" y="1890459"/>
            <a:ext cx="4960056" cy="3720042"/>
          </a:xfrm>
          <a:prstGeom prst="rect">
            <a:avLst/>
          </a:prstGeom>
        </p:spPr>
      </p:pic>
    </p:spTree>
  </p:cSld>
  <p:clrMapOvr>
    <a:masterClrMapping/>
  </p:clrMapOvr>
  <p:transition spd="slow" advTm="10000">
    <p:wedg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7" dur="3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8" name="Picture 2"/>
          <p:cNvPicPr/>
          <p:nvPr/>
        </p:nvPicPr>
        <p:blipFill>
          <a:blip r:embed="rId2"/>
          <a:stretch/>
        </p:blipFill>
        <p:spPr>
          <a:xfrm>
            <a:off x="-280080" y="-228960"/>
            <a:ext cx="9423720" cy="7086600"/>
          </a:xfrm>
          <a:prstGeom prst="rect">
            <a:avLst/>
          </a:prstGeom>
          <a:ln w="0">
            <a:noFill/>
          </a:ln>
        </p:spPr>
      </p:pic>
      <p:sp>
        <p:nvSpPr>
          <p:cNvPr id="189" name="TextBox 5"/>
          <p:cNvSpPr/>
          <p:nvPr/>
        </p:nvSpPr>
        <p:spPr>
          <a:xfrm>
            <a:off x="0" y="285840"/>
            <a:ext cx="6571800" cy="557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b="1" i="1" strike="noStrike" spc="-1">
                <a:solidFill>
                  <a:srgbClr val="000000"/>
                </a:solidFill>
                <a:latin typeface="Arial"/>
              </a:rPr>
              <a:t>Дитина наче паросток тендітний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2000" b="1" i="1" strike="noStrike" spc="-1">
                <a:solidFill>
                  <a:srgbClr val="000000"/>
                </a:solidFill>
                <a:latin typeface="Arial"/>
              </a:rPr>
              <a:t>Свої долоньки сонцю простяга,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2000" b="1" i="1" strike="noStrike" spc="-1">
                <a:solidFill>
                  <a:srgbClr val="000000"/>
                </a:solidFill>
                <a:latin typeface="Arial"/>
              </a:rPr>
              <a:t>І тягнеться увесь росточок плідний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2000" b="1" i="1" strike="noStrike" spc="-1">
                <a:solidFill>
                  <a:srgbClr val="000000"/>
                </a:solidFill>
                <a:latin typeface="Arial"/>
              </a:rPr>
              <a:t>Йому потрібні догляд і душа.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2000" b="1" i="1" strike="noStrike" spc="-1">
                <a:solidFill>
                  <a:srgbClr val="000000"/>
                </a:solidFill>
                <a:latin typeface="Arial"/>
              </a:rPr>
              <a:t>Нехай же поруч рідна мати буде,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2000" b="1" i="1" strike="noStrike" spc="-1">
                <a:solidFill>
                  <a:srgbClr val="000000"/>
                </a:solidFill>
                <a:latin typeface="Arial"/>
              </a:rPr>
              <a:t>Хай батько його пестить і голубе,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2000" b="1" i="1" strike="noStrike" spc="-1">
                <a:solidFill>
                  <a:srgbClr val="000000"/>
                </a:solidFill>
                <a:latin typeface="Arial"/>
              </a:rPr>
              <a:t>Дідусь з бабусею від лиха захищають,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2000" b="1" i="1" strike="noStrike" spc="-1">
                <a:solidFill>
                  <a:srgbClr val="000000"/>
                </a:solidFill>
                <a:latin typeface="Arial"/>
              </a:rPr>
              <a:t>Сестричка з братиком його розвеселяють.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2000" b="1" i="1" strike="noStrike" spc="-1">
                <a:solidFill>
                  <a:srgbClr val="000000"/>
                </a:solidFill>
                <a:latin typeface="Arial"/>
              </a:rPr>
              <a:t>А вчитель Богом посланий для того,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2000" b="1" i="1" strike="noStrike" spc="-1">
                <a:solidFill>
                  <a:srgbClr val="000000"/>
                </a:solidFill>
                <a:latin typeface="Arial"/>
              </a:rPr>
              <a:t>Щоб він міг краще плодоносить і цвісти,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2000" b="1" i="1" strike="noStrike" spc="-1">
                <a:solidFill>
                  <a:srgbClr val="000000"/>
                </a:solidFill>
                <a:latin typeface="Arial"/>
              </a:rPr>
              <a:t>Нехай щасливою його дорога буде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2000" b="1" i="1" strike="noStrike" spc="-1">
                <a:solidFill>
                  <a:srgbClr val="000000"/>
                </a:solidFill>
                <a:latin typeface="Arial"/>
              </a:rPr>
              <a:t>Адже від всіх буде, залежить як йому зрости.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Tm="10000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1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252000" cy="7029000"/>
          </a:xfrm>
          <a:prstGeom prst="rect">
            <a:avLst/>
          </a:prstGeom>
          <a:ln w="0">
            <a:noFill/>
          </a:ln>
        </p:spPr>
      </p:pic>
      <p:sp>
        <p:nvSpPr>
          <p:cNvPr id="92" name="Прямокутник 3"/>
          <p:cNvSpPr/>
          <p:nvPr/>
        </p:nvSpPr>
        <p:spPr>
          <a:xfrm>
            <a:off x="251640" y="260640"/>
            <a:ext cx="87127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400" b="1" strike="noStrike" spc="-1">
                <a:solidFill>
                  <a:srgbClr val="FFFFFF"/>
                </a:solidFill>
                <a:latin typeface="Times New Roman"/>
              </a:rPr>
              <a:t> 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TextBox 7"/>
          <p:cNvSpPr/>
          <p:nvPr/>
        </p:nvSpPr>
        <p:spPr>
          <a:xfrm>
            <a:off x="642960" y="214200"/>
            <a:ext cx="5873256" cy="556930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3200" b="1" i="1" strike="noStrike" spc="-1" dirty="0" err="1">
                <a:solidFill>
                  <a:srgbClr val="000000"/>
                </a:solidFill>
                <a:latin typeface="Arial Narrow"/>
              </a:rPr>
              <a:t>Портфоліо</a:t>
            </a:r>
            <a:r>
              <a:rPr lang="uk-UA" sz="3200" b="1" i="1" strike="noStrike" spc="-1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uk-UA" sz="3200" b="1" i="1" strike="noStrike" spc="-1" dirty="0" smtClean="0">
                <a:solidFill>
                  <a:srgbClr val="000000"/>
                </a:solidFill>
                <a:latin typeface="Arial Narrow"/>
              </a:rPr>
              <a:t>вихователя  </a:t>
            </a:r>
            <a:r>
              <a:rPr lang="uk-UA" sz="3200" b="1" i="1" strike="noStrike" spc="-1" dirty="0">
                <a:solidFill>
                  <a:srgbClr val="000000"/>
                </a:solidFill>
                <a:latin typeface="Arial Narrow"/>
              </a:rPr>
              <a:t>- це: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2400" b="0" i="1" strike="noStrike" spc="-1" dirty="0">
                <a:solidFill>
                  <a:srgbClr val="000000"/>
                </a:solidFill>
                <a:latin typeface="Bookman Old Style"/>
              </a:rPr>
              <a:t>П – педагогічні інновації;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2400" b="0" i="1" strike="noStrike" spc="-1" dirty="0">
                <a:solidFill>
                  <a:srgbClr val="000000"/>
                </a:solidFill>
                <a:latin typeface="Bookman Old Style"/>
              </a:rPr>
              <a:t>О – освітні маршрути;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2400" b="0" i="1" strike="noStrike" spc="-1" dirty="0">
                <a:solidFill>
                  <a:srgbClr val="000000"/>
                </a:solidFill>
                <a:latin typeface="Bookman Old Style"/>
              </a:rPr>
              <a:t>Р – робота над собою;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2400" b="0" i="1" strike="noStrike" spc="-1" dirty="0">
                <a:solidFill>
                  <a:srgbClr val="000000"/>
                </a:solidFill>
                <a:latin typeface="Bookman Old Style"/>
              </a:rPr>
              <a:t>Т – технології навчання;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2400" b="0" i="1" strike="noStrike" spc="-1" dirty="0">
                <a:solidFill>
                  <a:srgbClr val="000000"/>
                </a:solidFill>
                <a:latin typeface="Bookman Old Style"/>
              </a:rPr>
              <a:t>Ф – фіксація результатів;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2400" b="0" i="1" strike="noStrike" spc="-1" dirty="0">
                <a:solidFill>
                  <a:srgbClr val="000000"/>
                </a:solidFill>
                <a:latin typeface="Bookman Old Style"/>
              </a:rPr>
              <a:t>О – оцінка власних досягнень;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2400" b="0" i="1" strike="noStrike" spc="-1" dirty="0">
                <a:solidFill>
                  <a:srgbClr val="000000"/>
                </a:solidFill>
                <a:latin typeface="Bookman Old Style"/>
              </a:rPr>
              <a:t>Л – любов до професії;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2400" b="0" i="1" strike="noStrike" spc="-1" dirty="0">
                <a:solidFill>
                  <a:srgbClr val="000000"/>
                </a:solidFill>
                <a:latin typeface="Bookman Old Style"/>
              </a:rPr>
              <a:t>І – імпульс до активності;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2400" b="0" i="1" strike="noStrike" spc="-1" dirty="0">
                <a:solidFill>
                  <a:srgbClr val="000000"/>
                </a:solidFill>
                <a:latin typeface="Bookman Old Style"/>
              </a:rPr>
              <a:t>О – об</a:t>
            </a:r>
            <a:r>
              <a:rPr lang="en-US" sz="2400" b="0" i="1" strike="noStrike" spc="-1" dirty="0">
                <a:solidFill>
                  <a:srgbClr val="000000"/>
                </a:solidFill>
                <a:latin typeface="Bookman Old Style"/>
              </a:rPr>
              <a:t>’</a:t>
            </a:r>
            <a:r>
              <a:rPr lang="uk-UA" sz="2400" b="0" i="1" strike="noStrike" spc="-1" dirty="0" err="1">
                <a:solidFill>
                  <a:srgbClr val="000000"/>
                </a:solidFill>
                <a:latin typeface="Bookman Old Style"/>
              </a:rPr>
              <a:t>єктивний</a:t>
            </a:r>
            <a:r>
              <a:rPr lang="uk-UA" sz="2400" b="0" i="1" strike="noStrike" spc="-1" dirty="0">
                <a:solidFill>
                  <a:srgbClr val="000000"/>
                </a:solidFill>
                <a:latin typeface="Bookman Old Style"/>
              </a:rPr>
              <a:t> погляд на себе.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Tm="10000">
    <p:wedg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3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1" name="Содержимое 5" descr="20210305_111913.jpg"/>
          <p:cNvPicPr/>
          <p:nvPr/>
        </p:nvPicPr>
        <p:blipFill>
          <a:blip r:embed="rId2"/>
          <a:stretch/>
        </p:blipFill>
        <p:spPr>
          <a:xfrm>
            <a:off x="457200" y="2543400"/>
            <a:ext cx="6543360" cy="3555720"/>
          </a:xfrm>
          <a:prstGeom prst="rect">
            <a:avLst/>
          </a:prstGeom>
          <a:ln w="0">
            <a:noFill/>
          </a:ln>
        </p:spPr>
      </p:pic>
      <p:pic>
        <p:nvPicPr>
          <p:cNvPr id="192" name="Picture 2"/>
          <p:cNvPicPr/>
          <p:nvPr/>
        </p:nvPicPr>
        <p:blipFill>
          <a:blip r:embed="rId3"/>
          <a:stretch/>
        </p:blipFill>
        <p:spPr>
          <a:xfrm>
            <a:off x="0" y="-18360"/>
            <a:ext cx="9143640" cy="6876000"/>
          </a:xfrm>
          <a:prstGeom prst="rect">
            <a:avLst/>
          </a:prstGeom>
          <a:ln w="0">
            <a:noFill/>
          </a:ln>
        </p:spPr>
      </p:pic>
      <p:sp>
        <p:nvSpPr>
          <p:cNvPr id="193" name="TextBox 4"/>
          <p:cNvSpPr/>
          <p:nvPr/>
        </p:nvSpPr>
        <p:spPr>
          <a:xfrm>
            <a:off x="642960" y="0"/>
            <a:ext cx="7500600" cy="161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600" b="1" i="1" strike="noStrike" spc="-1">
                <a:solidFill>
                  <a:srgbClr val="000000"/>
                </a:solidFill>
                <a:latin typeface="Arial"/>
              </a:rPr>
              <a:t>Мої методичні родзинки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 Narrow"/>
              </a:rPr>
              <a:t>відкритий захід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 Narrow"/>
              </a:rPr>
              <a:t>“В світі все починається з мами”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4" name="Рисунок 7" descr="20210305_113733.jpg"/>
          <p:cNvPicPr/>
          <p:nvPr/>
        </p:nvPicPr>
        <p:blipFill>
          <a:blip r:embed="rId4"/>
          <a:stretch/>
        </p:blipFill>
        <p:spPr>
          <a:xfrm>
            <a:off x="214200" y="1785960"/>
            <a:ext cx="5150520" cy="2890080"/>
          </a:xfrm>
          <a:prstGeom prst="rect">
            <a:avLst/>
          </a:prstGeom>
          <a:ln w="0">
            <a:noFill/>
          </a:ln>
        </p:spPr>
      </p:pic>
      <p:pic>
        <p:nvPicPr>
          <p:cNvPr id="195" name="Рисунок 8" descr="20210305_111913.jpg"/>
          <p:cNvPicPr/>
          <p:nvPr/>
        </p:nvPicPr>
        <p:blipFill>
          <a:blip r:embed="rId5"/>
          <a:stretch/>
        </p:blipFill>
        <p:spPr>
          <a:xfrm>
            <a:off x="4357800" y="3643200"/>
            <a:ext cx="4785840" cy="2785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10000"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7" name="Picture 2"/>
          <p:cNvPicPr/>
          <p:nvPr/>
        </p:nvPicPr>
        <p:blipFill>
          <a:blip r:embed="rId2"/>
          <a:stretch/>
        </p:blipFill>
        <p:spPr>
          <a:xfrm>
            <a:off x="-191520" y="-162360"/>
            <a:ext cx="9335160" cy="7020000"/>
          </a:xfrm>
          <a:prstGeom prst="rect">
            <a:avLst/>
          </a:prstGeom>
          <a:ln w="0">
            <a:noFill/>
          </a:ln>
        </p:spPr>
      </p:pic>
      <p:sp>
        <p:nvSpPr>
          <p:cNvPr id="198" name="TextBox 4"/>
          <p:cNvSpPr/>
          <p:nvPr/>
        </p:nvSpPr>
        <p:spPr>
          <a:xfrm>
            <a:off x="642960" y="0"/>
            <a:ext cx="7500600" cy="161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600" b="1" i="1" strike="noStrike" spc="-1">
                <a:solidFill>
                  <a:srgbClr val="000000"/>
                </a:solidFill>
                <a:latin typeface="Arial"/>
              </a:rPr>
              <a:t>Мої методичні родзинки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 Narrow"/>
              </a:rPr>
              <a:t>Свято казки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9" name="Рисунок 5" descr="изображение_viber_2022-01-18_13-15-04-635.jpg"/>
          <p:cNvPicPr/>
          <p:nvPr/>
        </p:nvPicPr>
        <p:blipFill>
          <a:blip r:embed="rId3"/>
          <a:stretch/>
        </p:blipFill>
        <p:spPr>
          <a:xfrm>
            <a:off x="251520" y="1268760"/>
            <a:ext cx="4357440" cy="3268080"/>
          </a:xfrm>
          <a:prstGeom prst="rect">
            <a:avLst/>
          </a:prstGeom>
          <a:ln w="0">
            <a:noFill/>
          </a:ln>
        </p:spPr>
      </p:pic>
      <p:pic>
        <p:nvPicPr>
          <p:cNvPr id="200" name="Рисунок 6" descr="изображение_viber_2022-01-18_13-14-47-977.jpg"/>
          <p:cNvPicPr/>
          <p:nvPr/>
        </p:nvPicPr>
        <p:blipFill>
          <a:blip r:embed="rId4"/>
          <a:stretch/>
        </p:blipFill>
        <p:spPr>
          <a:xfrm>
            <a:off x="4788024" y="2060848"/>
            <a:ext cx="3168352" cy="3647584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10000">
    <p:wedg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3" name="Picture 2"/>
          <p:cNvPicPr/>
          <p:nvPr/>
        </p:nvPicPr>
        <p:blipFill>
          <a:blip r:embed="rId2"/>
          <a:stretch/>
        </p:blipFill>
        <p:spPr>
          <a:xfrm>
            <a:off x="-235440" y="0"/>
            <a:ext cx="9379080" cy="7053120"/>
          </a:xfrm>
          <a:prstGeom prst="rect">
            <a:avLst/>
          </a:prstGeom>
          <a:ln w="0">
            <a:noFill/>
          </a:ln>
        </p:spPr>
      </p:pic>
      <p:sp>
        <p:nvSpPr>
          <p:cNvPr id="204" name="TextBox 5"/>
          <p:cNvSpPr/>
          <p:nvPr/>
        </p:nvSpPr>
        <p:spPr>
          <a:xfrm>
            <a:off x="642960" y="0"/>
            <a:ext cx="7500600" cy="161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600" b="1" i="1" strike="noStrike" spc="-1">
                <a:solidFill>
                  <a:srgbClr val="000000"/>
                </a:solidFill>
                <a:latin typeface="Arial"/>
              </a:rPr>
              <a:t>Мої методичні родзинки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 Narrow"/>
              </a:rPr>
              <a:t>Свято Новий рік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5" name="Рисунок 6" descr="изображение_viber_2022-01-18_13-18-39-372.jpg"/>
          <p:cNvPicPr/>
          <p:nvPr/>
        </p:nvPicPr>
        <p:blipFill>
          <a:blip r:embed="rId3"/>
          <a:stretch/>
        </p:blipFill>
        <p:spPr>
          <a:xfrm>
            <a:off x="0" y="1357200"/>
            <a:ext cx="6143400" cy="460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10000">
    <p:wedg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7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3640" cy="6876000"/>
          </a:xfrm>
          <a:prstGeom prst="rect">
            <a:avLst/>
          </a:prstGeom>
          <a:ln w="0">
            <a:noFill/>
          </a:ln>
        </p:spPr>
      </p:pic>
      <p:sp>
        <p:nvSpPr>
          <p:cNvPr id="208" name="TextBox 4"/>
          <p:cNvSpPr/>
          <p:nvPr/>
        </p:nvSpPr>
        <p:spPr>
          <a:xfrm>
            <a:off x="642960" y="0"/>
            <a:ext cx="7500600" cy="161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600" b="1" i="1" strike="noStrike" spc="-1">
                <a:solidFill>
                  <a:srgbClr val="000000"/>
                </a:solidFill>
                <a:latin typeface="Arial"/>
              </a:rPr>
              <a:t>Мої методичні родзинки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 Narrow"/>
              </a:rPr>
              <a:t>Методоб</a:t>
            </a:r>
            <a:r>
              <a:rPr lang="en-US" sz="3200" b="1" i="1" strike="noStrike" spc="-1">
                <a:solidFill>
                  <a:srgbClr val="000000"/>
                </a:solidFill>
                <a:latin typeface="Arial Narrow"/>
              </a:rPr>
              <a:t>’</a:t>
            </a:r>
            <a:r>
              <a:rPr lang="uk-UA" sz="3200" b="1" i="1" strike="noStrike" spc="-1">
                <a:solidFill>
                  <a:srgbClr val="000000"/>
                </a:solidFill>
                <a:latin typeface="Arial Narrow"/>
              </a:rPr>
              <a:t>єднання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4217498" cy="25700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276" y="3622774"/>
            <a:ext cx="4574752" cy="2470522"/>
          </a:xfrm>
          <a:prstGeom prst="rect">
            <a:avLst/>
          </a:prstGeom>
        </p:spPr>
      </p:pic>
    </p:spTree>
  </p:cSld>
  <p:clrMapOvr>
    <a:masterClrMapping/>
  </p:clrMapOvr>
  <p:transition spd="slow" advTm="10000">
    <p:wedg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0" name="Picture 2"/>
          <p:cNvPicPr/>
          <p:nvPr/>
        </p:nvPicPr>
        <p:blipFill>
          <a:blip r:embed="rId2"/>
          <a:stretch/>
        </p:blipFill>
        <p:spPr>
          <a:xfrm>
            <a:off x="-150120" y="-131040"/>
            <a:ext cx="9293760" cy="6988680"/>
          </a:xfrm>
          <a:prstGeom prst="rect">
            <a:avLst/>
          </a:prstGeom>
          <a:ln w="0">
            <a:noFill/>
          </a:ln>
        </p:spPr>
      </p:pic>
      <p:sp>
        <p:nvSpPr>
          <p:cNvPr id="211" name="TextBox 4"/>
          <p:cNvSpPr/>
          <p:nvPr/>
        </p:nvSpPr>
        <p:spPr>
          <a:xfrm>
            <a:off x="642960" y="0"/>
            <a:ext cx="750060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"/>
              </a:rPr>
              <a:t>Крок за кроком виховуємо дитину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TextBox 7"/>
          <p:cNvSpPr/>
          <p:nvPr/>
        </p:nvSpPr>
        <p:spPr>
          <a:xfrm>
            <a:off x="0" y="642960"/>
            <a:ext cx="5428800" cy="222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000" b="0" i="1" strike="noStrike" spc="-1">
                <a:solidFill>
                  <a:srgbClr val="000000"/>
                </a:solidFill>
                <a:latin typeface="Arial"/>
              </a:rPr>
              <a:t>Стиль моєї виховної роботи з дітьми: організовувати діяльність так</a:t>
            </a:r>
            <a:r>
              <a:rPr lang="ru-RU" sz="2000" b="0" i="1" strike="noStrike" spc="-1">
                <a:solidFill>
                  <a:srgbClr val="000000"/>
                </a:solidFill>
                <a:latin typeface="Arial"/>
              </a:rPr>
              <a:t>, </a:t>
            </a:r>
            <a:r>
              <a:rPr lang="uk-UA" sz="2000" b="0" i="1" strike="noStrike" spc="-1">
                <a:solidFill>
                  <a:srgbClr val="000000"/>
                </a:solidFill>
                <a:latin typeface="Arial"/>
              </a:rPr>
              <a:t>щоб бути у ролі організатора, координатора, консультанта. Життя дитини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000" b="0" i="1" strike="noStrike" spc="-1">
                <a:solidFill>
                  <a:srgbClr val="000000"/>
                </a:solidFill>
                <a:latin typeface="Arial"/>
              </a:rPr>
              <a:t>в дошкільному відділені зробити пошуком істини в процесі спільної діяльності дитини і вчителя.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47" y="2996952"/>
            <a:ext cx="4687937" cy="3154248"/>
          </a:xfrm>
          <a:prstGeom prst="rect">
            <a:avLst/>
          </a:prstGeom>
        </p:spPr>
      </p:pic>
    </p:spTree>
  </p:cSld>
  <p:clrMapOvr>
    <a:masterClrMapping/>
  </p:clrMapOvr>
  <p:transition spd="slow" advTm="10000">
    <p:wedg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4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473400" cy="7124040"/>
          </a:xfrm>
          <a:prstGeom prst="rect">
            <a:avLst/>
          </a:prstGeom>
          <a:ln w="0">
            <a:noFill/>
          </a:ln>
        </p:spPr>
      </p:pic>
      <p:sp>
        <p:nvSpPr>
          <p:cNvPr id="215" name="TextBox 4"/>
          <p:cNvSpPr/>
          <p:nvPr/>
        </p:nvSpPr>
        <p:spPr>
          <a:xfrm>
            <a:off x="642960" y="0"/>
            <a:ext cx="750060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"/>
              </a:rPr>
              <a:t>Крок за кроком виховуємо дитину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77166"/>
            <a:ext cx="6359611" cy="4769708"/>
          </a:xfrm>
          <a:prstGeom prst="rect">
            <a:avLst/>
          </a:prstGeom>
        </p:spPr>
      </p:pic>
    </p:spTree>
  </p:cSld>
  <p:clrMapOvr>
    <a:masterClrMapping/>
  </p:clrMapOvr>
  <p:transition spd="slow" advTm="10000">
    <p:wedg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9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3640" cy="7300800"/>
          </a:xfrm>
          <a:prstGeom prst="rect">
            <a:avLst/>
          </a:prstGeom>
          <a:ln w="0">
            <a:noFill/>
          </a:ln>
        </p:spPr>
      </p:pic>
      <p:sp>
        <p:nvSpPr>
          <p:cNvPr id="220" name="TextBox 4"/>
          <p:cNvSpPr/>
          <p:nvPr/>
        </p:nvSpPr>
        <p:spPr>
          <a:xfrm>
            <a:off x="642960" y="0"/>
            <a:ext cx="750060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"/>
              </a:rPr>
              <a:t>Крок за кроком виховуємо дитину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2" name="Рисунок 6" descr="271718832_425187622668995_7263767570831597465_n.jpg"/>
          <p:cNvPicPr/>
          <p:nvPr/>
        </p:nvPicPr>
        <p:blipFill>
          <a:blip r:embed="rId3"/>
          <a:stretch/>
        </p:blipFill>
        <p:spPr>
          <a:xfrm>
            <a:off x="4788024" y="2928960"/>
            <a:ext cx="3925440" cy="328572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45080"/>
            <a:ext cx="3672408" cy="5564240"/>
          </a:xfrm>
          <a:prstGeom prst="rect">
            <a:avLst/>
          </a:prstGeom>
        </p:spPr>
      </p:pic>
    </p:spTree>
  </p:cSld>
  <p:clrMapOvr>
    <a:masterClrMapping/>
  </p:clrMapOvr>
  <p:transition spd="slow" advTm="10000">
    <p:wedg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4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708840" cy="6978600"/>
          </a:xfrm>
          <a:prstGeom prst="rect">
            <a:avLst/>
          </a:prstGeom>
          <a:ln w="0">
            <a:noFill/>
          </a:ln>
        </p:spPr>
      </p:pic>
      <p:sp>
        <p:nvSpPr>
          <p:cNvPr id="225" name="TextBox 4"/>
          <p:cNvSpPr/>
          <p:nvPr/>
        </p:nvSpPr>
        <p:spPr>
          <a:xfrm>
            <a:off x="642960" y="0"/>
            <a:ext cx="750060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"/>
              </a:rPr>
              <a:t>Крок за кроком виховуємо дитину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7" y="2060848"/>
            <a:ext cx="3888433" cy="39330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268760"/>
            <a:ext cx="4910683" cy="3683012"/>
          </a:xfrm>
          <a:prstGeom prst="rect">
            <a:avLst/>
          </a:prstGeom>
        </p:spPr>
      </p:pic>
    </p:spTree>
  </p:cSld>
  <p:clrMapOvr>
    <a:masterClrMapping/>
  </p:clrMapOvr>
  <p:transition spd="slow" advTm="10000">
    <p:wedg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9" name="Picture 2"/>
          <p:cNvPicPr/>
          <p:nvPr/>
        </p:nvPicPr>
        <p:blipFill>
          <a:blip r:embed="rId2"/>
          <a:stretch/>
        </p:blipFill>
        <p:spPr>
          <a:xfrm>
            <a:off x="-376920" y="0"/>
            <a:ext cx="9520560" cy="7159320"/>
          </a:xfrm>
          <a:prstGeom prst="rect">
            <a:avLst/>
          </a:prstGeom>
          <a:ln w="0">
            <a:noFill/>
          </a:ln>
        </p:spPr>
      </p:pic>
      <p:sp>
        <p:nvSpPr>
          <p:cNvPr id="230" name="TextBox 4"/>
          <p:cNvSpPr/>
          <p:nvPr/>
        </p:nvSpPr>
        <p:spPr>
          <a:xfrm>
            <a:off x="642960" y="0"/>
            <a:ext cx="750060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"/>
              </a:rPr>
              <a:t>Крок за кроком виховуємо дитину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196752"/>
            <a:ext cx="4554736" cy="31660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24744"/>
            <a:ext cx="3600400" cy="4752528"/>
          </a:xfrm>
          <a:prstGeom prst="rect">
            <a:avLst/>
          </a:prstGeom>
        </p:spPr>
      </p:pic>
    </p:spTree>
  </p:cSld>
  <p:clrMapOvr>
    <a:masterClrMapping/>
  </p:clrMapOvr>
  <p:transition spd="slow" advTm="10000">
    <p:wedg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 idx="4294967295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9" name="Picture 2"/>
          <p:cNvPicPr/>
          <p:nvPr/>
        </p:nvPicPr>
        <p:blipFill>
          <a:blip r:embed="rId2"/>
          <a:stretch/>
        </p:blipFill>
        <p:spPr>
          <a:xfrm>
            <a:off x="-376920" y="0"/>
            <a:ext cx="9520560" cy="7159320"/>
          </a:xfrm>
          <a:prstGeom prst="rect">
            <a:avLst/>
          </a:prstGeom>
          <a:ln w="0">
            <a:noFill/>
          </a:ln>
        </p:spPr>
      </p:pic>
      <p:sp>
        <p:nvSpPr>
          <p:cNvPr id="230" name="TextBox 4"/>
          <p:cNvSpPr/>
          <p:nvPr/>
        </p:nvSpPr>
        <p:spPr>
          <a:xfrm>
            <a:off x="642960" y="0"/>
            <a:ext cx="750060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/>
            <a:r>
              <a:rPr lang="uk-UA" sz="3200" b="1" i="1" spc="-1">
                <a:solidFill>
                  <a:srgbClr val="000000"/>
                </a:solidFill>
              </a:rPr>
              <a:t>Крок за кроком виховуємо дитину </a:t>
            </a:r>
            <a:endParaRPr lang="en-US" sz="3200" spc="-1">
              <a:solidFill>
                <a:srgbClr val="000000"/>
              </a:solidFill>
            </a:endParaRPr>
          </a:p>
          <a:p>
            <a:pPr algn="ctr"/>
            <a:endParaRPr lang="en-US" sz="3200" spc="-1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6364199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11129"/>
      </p:ext>
    </p:extLst>
  </p:cSld>
  <p:clrMapOvr>
    <a:masterClrMapping/>
  </p:clrMapOvr>
  <p:transition spd="slow" advTm="10000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6" name="Picture 2"/>
          <p:cNvPicPr/>
          <p:nvPr/>
        </p:nvPicPr>
        <p:blipFill>
          <a:blip r:embed="rId2"/>
          <a:stretch/>
        </p:blipFill>
        <p:spPr>
          <a:xfrm>
            <a:off x="0" y="-171360"/>
            <a:ext cx="9252000" cy="7029000"/>
          </a:xfrm>
          <a:prstGeom prst="rect">
            <a:avLst/>
          </a:prstGeom>
          <a:ln w="0">
            <a:noFill/>
          </a:ln>
        </p:spPr>
      </p:pic>
      <p:pic>
        <p:nvPicPr>
          <p:cNvPr id="97" name="Picture 2" descr="C:\Users\Алина\Desktop\портфоліо\image.png"/>
          <p:cNvPicPr/>
          <p:nvPr/>
        </p:nvPicPr>
        <p:blipFill>
          <a:blip r:embed="rId3"/>
          <a:stretch/>
        </p:blipFill>
        <p:spPr>
          <a:xfrm>
            <a:off x="1071360" y="3214800"/>
            <a:ext cx="4643280" cy="2979720"/>
          </a:xfrm>
          <a:prstGeom prst="rect">
            <a:avLst/>
          </a:prstGeom>
          <a:ln w="0">
            <a:noFill/>
          </a:ln>
        </p:spPr>
      </p:pic>
      <p:sp>
        <p:nvSpPr>
          <p:cNvPr id="98" name="Прямоугольник 7"/>
          <p:cNvSpPr/>
          <p:nvPr/>
        </p:nvSpPr>
        <p:spPr>
          <a:xfrm>
            <a:off x="214200" y="1285920"/>
            <a:ext cx="6214680" cy="155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4800" b="1" i="1" strike="noStrike" spc="-1">
                <a:solidFill>
                  <a:srgbClr val="C00000"/>
                </a:solidFill>
                <a:latin typeface="Calibri"/>
              </a:rPr>
              <a:t>Запрошую Вас у свій 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4800" b="1" i="1" strike="noStrike" spc="-1">
                <a:solidFill>
                  <a:srgbClr val="C00000"/>
                </a:solidFill>
                <a:latin typeface="Calibri"/>
              </a:rPr>
              <a:t>чарівний світ…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Tm="10000">
    <p:wedg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 idx="4294967295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9" name="Picture 2"/>
          <p:cNvPicPr/>
          <p:nvPr/>
        </p:nvPicPr>
        <p:blipFill>
          <a:blip r:embed="rId2"/>
          <a:stretch/>
        </p:blipFill>
        <p:spPr>
          <a:xfrm>
            <a:off x="-376920" y="0"/>
            <a:ext cx="9520560" cy="7159320"/>
          </a:xfrm>
          <a:prstGeom prst="rect">
            <a:avLst/>
          </a:prstGeom>
          <a:ln w="0">
            <a:noFill/>
          </a:ln>
        </p:spPr>
      </p:pic>
      <p:sp>
        <p:nvSpPr>
          <p:cNvPr id="230" name="TextBox 4"/>
          <p:cNvSpPr/>
          <p:nvPr/>
        </p:nvSpPr>
        <p:spPr>
          <a:xfrm>
            <a:off x="642960" y="0"/>
            <a:ext cx="750060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/>
            <a:r>
              <a:rPr lang="uk-UA" sz="3200" b="1" i="1" spc="-1">
                <a:solidFill>
                  <a:srgbClr val="000000"/>
                </a:solidFill>
              </a:rPr>
              <a:t>Крок за кроком виховуємо дитину </a:t>
            </a:r>
            <a:endParaRPr lang="en-US" sz="3200" spc="-1">
              <a:solidFill>
                <a:srgbClr val="000000"/>
              </a:solidFill>
            </a:endParaRPr>
          </a:p>
          <a:p>
            <a:pPr algn="ctr"/>
            <a:endParaRPr lang="en-US" sz="3200" spc="-1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8" y="836712"/>
            <a:ext cx="3495288" cy="33340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312809"/>
            <a:ext cx="2798490" cy="371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11129"/>
      </p:ext>
    </p:extLst>
  </p:cSld>
  <p:clrMapOvr>
    <a:masterClrMapping/>
  </p:clrMapOvr>
  <p:transition spd="slow" advTm="10000">
    <p:wedg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5" name="Picture 2"/>
          <p:cNvPicPr/>
          <p:nvPr/>
        </p:nvPicPr>
        <p:blipFill>
          <a:blip r:embed="rId2"/>
          <a:stretch/>
        </p:blipFill>
        <p:spPr>
          <a:xfrm>
            <a:off x="-565200" y="0"/>
            <a:ext cx="9708840" cy="7300800"/>
          </a:xfrm>
          <a:prstGeom prst="rect">
            <a:avLst/>
          </a:prstGeom>
          <a:ln w="0">
            <a:noFill/>
          </a:ln>
        </p:spPr>
      </p:pic>
      <p:sp>
        <p:nvSpPr>
          <p:cNvPr id="236" name="TextBox 4"/>
          <p:cNvSpPr/>
          <p:nvPr/>
        </p:nvSpPr>
        <p:spPr>
          <a:xfrm>
            <a:off x="642960" y="0"/>
            <a:ext cx="750060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"/>
              </a:rPr>
              <a:t>Крок за кроком виховуємо дитину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33388"/>
            <a:ext cx="3960440" cy="5503796"/>
          </a:xfrm>
          <a:prstGeom prst="rect">
            <a:avLst/>
          </a:prstGeom>
        </p:spPr>
      </p:pic>
    </p:spTree>
  </p:cSld>
  <p:clrMapOvr>
    <a:masterClrMapping/>
  </p:clrMapOvr>
  <p:transition spd="slow" advTm="10000">
    <p:wedg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9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3640" cy="6876000"/>
          </a:xfrm>
          <a:prstGeom prst="rect">
            <a:avLst/>
          </a:prstGeom>
          <a:ln w="0">
            <a:noFill/>
          </a:ln>
        </p:spPr>
      </p:pic>
      <p:sp>
        <p:nvSpPr>
          <p:cNvPr id="240" name="TextBox 4"/>
          <p:cNvSpPr/>
          <p:nvPr/>
        </p:nvSpPr>
        <p:spPr>
          <a:xfrm>
            <a:off x="642960" y="0"/>
            <a:ext cx="750060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"/>
              </a:rPr>
              <a:t>Крок за кроком виховуємо дитину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60" y="980728"/>
            <a:ext cx="4145064" cy="4450804"/>
          </a:xfrm>
          <a:prstGeom prst="rect">
            <a:avLst/>
          </a:prstGeom>
        </p:spPr>
      </p:pic>
    </p:spTree>
  </p:cSld>
  <p:clrMapOvr>
    <a:masterClrMapping/>
  </p:clrMapOvr>
  <p:transition spd="slow" advTm="10000">
    <p:wedg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2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19160" cy="6857640"/>
          </a:xfrm>
          <a:prstGeom prst="rect">
            <a:avLst/>
          </a:prstGeom>
          <a:ln w="0">
            <a:noFill/>
          </a:ln>
        </p:spPr>
      </p:pic>
      <p:sp>
        <p:nvSpPr>
          <p:cNvPr id="243" name="TextBox 4"/>
          <p:cNvSpPr/>
          <p:nvPr/>
        </p:nvSpPr>
        <p:spPr>
          <a:xfrm>
            <a:off x="642960" y="0"/>
            <a:ext cx="750060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"/>
              </a:rPr>
              <a:t>Крок за кроком виховуємо дитину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4" name="Рисунок 5" descr="національно патріотичне виховання (відео)_frame_1(3).jpg"/>
          <p:cNvPicPr/>
          <p:nvPr/>
        </p:nvPicPr>
        <p:blipFill>
          <a:blip r:embed="rId3"/>
          <a:stretch/>
        </p:blipFill>
        <p:spPr>
          <a:xfrm>
            <a:off x="357120" y="714240"/>
            <a:ext cx="5071680" cy="2852640"/>
          </a:xfrm>
          <a:prstGeom prst="rect">
            <a:avLst/>
          </a:prstGeom>
          <a:ln w="0">
            <a:noFill/>
          </a:ln>
        </p:spPr>
      </p:pic>
      <p:pic>
        <p:nvPicPr>
          <p:cNvPr id="245" name="Рисунок 6" descr="національно патріотичне виховання (відео)_frame_1(6).jpg"/>
          <p:cNvPicPr/>
          <p:nvPr/>
        </p:nvPicPr>
        <p:blipFill>
          <a:blip r:embed="rId4"/>
          <a:stretch/>
        </p:blipFill>
        <p:spPr>
          <a:xfrm>
            <a:off x="3857760" y="3645024"/>
            <a:ext cx="5071680" cy="2852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10000">
    <p:wedg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7" name="Picture 2"/>
          <p:cNvPicPr/>
          <p:nvPr/>
        </p:nvPicPr>
        <p:blipFill>
          <a:blip r:embed="rId2"/>
          <a:stretch/>
        </p:blipFill>
        <p:spPr>
          <a:xfrm>
            <a:off x="-565200" y="0"/>
            <a:ext cx="9708840" cy="7300800"/>
          </a:xfrm>
          <a:prstGeom prst="rect">
            <a:avLst/>
          </a:prstGeom>
          <a:ln w="0">
            <a:noFill/>
          </a:ln>
        </p:spPr>
      </p:pic>
      <p:sp>
        <p:nvSpPr>
          <p:cNvPr id="248" name="TextBox 4"/>
          <p:cNvSpPr/>
          <p:nvPr/>
        </p:nvSpPr>
        <p:spPr>
          <a:xfrm>
            <a:off x="642960" y="0"/>
            <a:ext cx="750060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"/>
              </a:rPr>
              <a:t>Крок за кроком виховуємо дитину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9" name="Рисунок 5" descr="0-02-0a-3dba87c296a78bb9ba2747911c6d9b3d7efb35de8014f807a25cec3cfce9ac52_2d532696104004ed.jpg"/>
          <p:cNvPicPr/>
          <p:nvPr/>
        </p:nvPicPr>
        <p:blipFill>
          <a:blip r:embed="rId3"/>
          <a:stretch/>
        </p:blipFill>
        <p:spPr>
          <a:xfrm>
            <a:off x="214200" y="785880"/>
            <a:ext cx="3999960" cy="5333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10000">
    <p:wedg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2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3640" cy="6876000"/>
          </a:xfrm>
          <a:prstGeom prst="rect">
            <a:avLst/>
          </a:prstGeom>
          <a:ln w="0">
            <a:noFill/>
          </a:ln>
        </p:spPr>
      </p:pic>
      <p:sp>
        <p:nvSpPr>
          <p:cNvPr id="253" name="TextBox 4"/>
          <p:cNvSpPr/>
          <p:nvPr/>
        </p:nvSpPr>
        <p:spPr>
          <a:xfrm>
            <a:off x="642960" y="0"/>
            <a:ext cx="750060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"/>
              </a:rPr>
              <a:t>Крок за кроком виховуємо дитину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6016669" cy="3744416"/>
          </a:xfrm>
          <a:prstGeom prst="rect">
            <a:avLst/>
          </a:prstGeom>
        </p:spPr>
      </p:pic>
    </p:spTree>
  </p:cSld>
  <p:clrMapOvr>
    <a:masterClrMapping/>
  </p:clrMapOvr>
  <p:transition spd="slow" advTm="10000">
    <p:wedg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7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3640" cy="6876000"/>
          </a:xfrm>
          <a:prstGeom prst="rect">
            <a:avLst/>
          </a:prstGeom>
          <a:ln w="0">
            <a:noFill/>
          </a:ln>
        </p:spPr>
      </p:pic>
      <p:sp>
        <p:nvSpPr>
          <p:cNvPr id="258" name="TextBox 4"/>
          <p:cNvSpPr/>
          <p:nvPr/>
        </p:nvSpPr>
        <p:spPr>
          <a:xfrm>
            <a:off x="642960" y="0"/>
            <a:ext cx="750060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"/>
              </a:rPr>
              <a:t>Крок за кроком виховуємо дитину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49" y="908720"/>
            <a:ext cx="5717559" cy="4914441"/>
          </a:xfrm>
          <a:prstGeom prst="rect">
            <a:avLst/>
          </a:prstGeom>
        </p:spPr>
      </p:pic>
    </p:spTree>
  </p:cSld>
  <p:clrMapOvr>
    <a:masterClrMapping/>
  </p:clrMapOvr>
  <p:transition spd="slow" advTm="10000">
    <p:wedg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2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3640" cy="6876000"/>
          </a:xfrm>
          <a:prstGeom prst="rect">
            <a:avLst/>
          </a:prstGeom>
          <a:ln w="0">
            <a:noFill/>
          </a:ln>
        </p:spPr>
      </p:pic>
      <p:sp>
        <p:nvSpPr>
          <p:cNvPr id="263" name="TextBox 4"/>
          <p:cNvSpPr/>
          <p:nvPr/>
        </p:nvSpPr>
        <p:spPr>
          <a:xfrm>
            <a:off x="642960" y="0"/>
            <a:ext cx="750060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"/>
              </a:rPr>
              <a:t>Крок за кроком виховуємо дитину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5532996" cy="3731314"/>
          </a:xfrm>
          <a:prstGeom prst="rect">
            <a:avLst/>
          </a:prstGeom>
        </p:spPr>
      </p:pic>
    </p:spTree>
  </p:cSld>
  <p:clrMapOvr>
    <a:masterClrMapping/>
  </p:clrMapOvr>
  <p:transition spd="slow" advTm="10000">
    <p:wedg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6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3640" cy="6876000"/>
          </a:xfrm>
          <a:prstGeom prst="rect">
            <a:avLst/>
          </a:prstGeom>
          <a:ln w="0">
            <a:noFill/>
          </a:ln>
        </p:spPr>
      </p:pic>
      <p:sp>
        <p:nvSpPr>
          <p:cNvPr id="267" name="TextBox 4"/>
          <p:cNvSpPr/>
          <p:nvPr/>
        </p:nvSpPr>
        <p:spPr>
          <a:xfrm>
            <a:off x="642960" y="0"/>
            <a:ext cx="750060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"/>
              </a:rPr>
              <a:t>Крок за кроком виховуємо дитину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0605"/>
            <a:ext cx="5465210" cy="4098907"/>
          </a:xfrm>
          <a:prstGeom prst="rect">
            <a:avLst/>
          </a:prstGeom>
        </p:spPr>
      </p:pic>
    </p:spTree>
  </p:cSld>
  <p:clrMapOvr>
    <a:masterClrMapping/>
  </p:clrMapOvr>
  <p:transition spd="slow" advTm="10000">
    <p:wedg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0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3640" cy="6876000"/>
          </a:xfrm>
          <a:prstGeom prst="rect">
            <a:avLst/>
          </a:prstGeom>
          <a:ln w="0">
            <a:noFill/>
          </a:ln>
        </p:spPr>
      </p:pic>
      <p:sp>
        <p:nvSpPr>
          <p:cNvPr id="271" name="TextBox 4"/>
          <p:cNvSpPr/>
          <p:nvPr/>
        </p:nvSpPr>
        <p:spPr>
          <a:xfrm>
            <a:off x="642960" y="0"/>
            <a:ext cx="750060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"/>
              </a:rPr>
              <a:t>Крок за кроком виховуємо дитину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5580112" cy="3902471"/>
          </a:xfrm>
          <a:prstGeom prst="rect">
            <a:avLst/>
          </a:prstGeom>
        </p:spPr>
      </p:pic>
    </p:spTree>
  </p:cSld>
  <p:clrMapOvr>
    <a:masterClrMapping/>
  </p:clrMapOvr>
  <p:transition spd="slow" advTm="10000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1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252000" cy="7029000"/>
          </a:xfrm>
          <a:prstGeom prst="rect">
            <a:avLst/>
          </a:prstGeom>
          <a:ln w="0">
            <a:noFill/>
          </a:ln>
        </p:spPr>
      </p:pic>
      <p:sp>
        <p:nvSpPr>
          <p:cNvPr id="102" name="TextBox 5"/>
          <p:cNvSpPr/>
          <p:nvPr/>
        </p:nvSpPr>
        <p:spPr>
          <a:xfrm>
            <a:off x="1531800" y="0"/>
            <a:ext cx="6283080" cy="69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4000" b="1" i="1" strike="noStrike" spc="-1">
                <a:solidFill>
                  <a:srgbClr val="000000"/>
                </a:solidFill>
                <a:latin typeface="Calibri"/>
              </a:rPr>
              <a:t>Михалик Тетяна Василівна</a:t>
            </a: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TextBox 6"/>
          <p:cNvSpPr/>
          <p:nvPr/>
        </p:nvSpPr>
        <p:spPr>
          <a:xfrm>
            <a:off x="1785960" y="1928880"/>
            <a:ext cx="321444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TextBox 9"/>
          <p:cNvSpPr/>
          <p:nvPr/>
        </p:nvSpPr>
        <p:spPr>
          <a:xfrm>
            <a:off x="1928880" y="2500200"/>
            <a:ext cx="18432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TextBox 10"/>
          <p:cNvSpPr/>
          <p:nvPr/>
        </p:nvSpPr>
        <p:spPr>
          <a:xfrm>
            <a:off x="285840" y="642960"/>
            <a:ext cx="5571720" cy="617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uk-UA" sz="2100" b="0" strike="noStrike" spc="-1">
                <a:solidFill>
                  <a:srgbClr val="000000"/>
                </a:solidFill>
                <a:latin typeface="Calibri"/>
              </a:rPr>
              <a:t>  </a:t>
            </a:r>
            <a:r>
              <a:rPr lang="uk-UA" sz="2100" b="0" i="1" strike="noStrike" spc="-1">
                <a:solidFill>
                  <a:srgbClr val="000000"/>
                </a:solidFill>
                <a:latin typeface="Calibri"/>
              </a:rPr>
              <a:t>10.09.1964 рік народження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uk-UA" sz="2100" b="0" i="1" strike="noStrike" spc="-1">
                <a:solidFill>
                  <a:srgbClr val="000000"/>
                </a:solidFill>
                <a:latin typeface="Calibri"/>
              </a:rPr>
              <a:t>  1978 р. вступила до Жовтневої середьої школи.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uk-UA" sz="2100" b="0" i="1" strike="noStrike" spc="-1">
                <a:solidFill>
                  <a:srgbClr val="000000"/>
                </a:solidFill>
                <a:latin typeface="Calibri"/>
              </a:rPr>
              <a:t>  1980 р. закінчила повний курс Жовтневої середньої школи.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uk-UA" sz="2100" b="0" i="1" strike="noStrike" spc="-1">
                <a:solidFill>
                  <a:srgbClr val="000000"/>
                </a:solidFill>
                <a:latin typeface="Calibri"/>
              </a:rPr>
              <a:t>  1982 р. вступила до Нікопольського педагогічного училища по спеціальності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100" b="0" i="1" strike="noStrike" spc="-1">
                <a:solidFill>
                  <a:srgbClr val="000000"/>
                </a:solidFill>
                <a:latin typeface="Calibri"/>
              </a:rPr>
              <a:t>викладання в початкових класах загальноосвітньої школи.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uk-UA" sz="2100" b="0" i="1" strike="noStrike" spc="-1">
                <a:solidFill>
                  <a:srgbClr val="000000"/>
                </a:solidFill>
                <a:latin typeface="Calibri"/>
              </a:rPr>
              <a:t>  1984 р. закінчила повний курс Нікопольського педагогічного училища .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uk-UA" sz="2100" b="0" i="1" strike="noStrike" spc="-1">
                <a:solidFill>
                  <a:srgbClr val="000000"/>
                </a:solidFill>
                <a:latin typeface="Calibri"/>
              </a:rPr>
              <a:t>  15.08.1984 р. була прийнята на роботу у </a:t>
            </a:r>
            <a:r>
              <a:rPr lang="ru-RU" sz="2100" b="0" i="1" strike="noStrike" spc="-1">
                <a:solidFill>
                  <a:srgbClr val="000000"/>
                </a:solidFill>
                <a:latin typeface="Calibri"/>
              </a:rPr>
              <a:t>Жовтневу школу – інтернат  на посаду 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100" b="0" i="1" strike="noStrike" spc="-1">
                <a:solidFill>
                  <a:srgbClr val="000000"/>
                </a:solidFill>
                <a:latin typeface="Calibri"/>
              </a:rPr>
              <a:t>вихователя.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uk-UA" sz="2100" b="0" i="1" strike="noStrike" spc="-1">
                <a:solidFill>
                  <a:srgbClr val="000000"/>
                </a:solidFill>
                <a:latin typeface="Calibri"/>
              </a:rPr>
              <a:t>  29.08.1994 р. переведена на посаду вчителя початкових класів.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uk-UA" sz="2100" b="0" i="1" strike="noStrike" spc="-1">
                <a:solidFill>
                  <a:srgbClr val="000000"/>
                </a:solidFill>
                <a:latin typeface="Calibri"/>
              </a:rPr>
              <a:t> 2015р. переведена на посаду вчителя дошкільного відділення старшої групи.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uk-UA" sz="2100" b="0" i="1" strike="noStrike" spc="-1">
                <a:solidFill>
                  <a:srgbClr val="000000"/>
                </a:solidFill>
                <a:latin typeface="Calibri"/>
              </a:rPr>
              <a:t>2022р. переведена на посаду вихователя.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Tm="10000">
    <p:wedg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3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450720" cy="7106760"/>
          </a:xfrm>
          <a:prstGeom prst="rect">
            <a:avLst/>
          </a:prstGeom>
          <a:ln w="0">
            <a:noFill/>
          </a:ln>
        </p:spPr>
      </p:pic>
      <p:sp>
        <p:nvSpPr>
          <p:cNvPr id="274" name="TextBox 4"/>
          <p:cNvSpPr/>
          <p:nvPr/>
        </p:nvSpPr>
        <p:spPr>
          <a:xfrm>
            <a:off x="285840" y="0"/>
            <a:ext cx="8857800" cy="15682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200" b="1" i="1" strike="noStrike" spc="-1" dirty="0">
                <a:solidFill>
                  <a:srgbClr val="000000"/>
                </a:solidFill>
                <a:latin typeface="Arial"/>
              </a:rPr>
              <a:t>Мій робочий кабінет – моє робоче місце, а для моїх </a:t>
            </a:r>
            <a:r>
              <a:rPr lang="uk-UA" sz="3200" b="1" i="1" spc="-1" dirty="0" smtClean="0">
                <a:solidFill>
                  <a:srgbClr val="000000"/>
                </a:solidFill>
                <a:latin typeface="Arial"/>
              </a:rPr>
              <a:t>вихованців</a:t>
            </a:r>
            <a:r>
              <a:rPr lang="uk-UA" sz="3200" b="1" i="1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uk-UA" sz="3200" b="1" i="1" strike="noStrike" spc="-1" dirty="0">
                <a:solidFill>
                  <a:srgbClr val="000000"/>
                </a:solidFill>
                <a:latin typeface="Arial"/>
              </a:rPr>
              <a:t>другий дім. 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5" name="Рисунок 5" descr="изображение_viber_2022-01-17_21-22-15-517.jpg"/>
          <p:cNvPicPr/>
          <p:nvPr/>
        </p:nvPicPr>
        <p:blipFill>
          <a:blip r:embed="rId3"/>
          <a:stretch/>
        </p:blipFill>
        <p:spPr>
          <a:xfrm>
            <a:off x="928800" y="1071720"/>
            <a:ext cx="3893040" cy="5190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10000">
    <p:wedg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7" name="Picture 2"/>
          <p:cNvPicPr/>
          <p:nvPr/>
        </p:nvPicPr>
        <p:blipFill>
          <a:blip r:embed="rId2"/>
          <a:stretch/>
        </p:blipFill>
        <p:spPr>
          <a:xfrm>
            <a:off x="-565200" y="0"/>
            <a:ext cx="9708840" cy="7300800"/>
          </a:xfrm>
          <a:prstGeom prst="rect">
            <a:avLst/>
          </a:prstGeom>
          <a:ln w="0">
            <a:noFill/>
          </a:ln>
        </p:spPr>
      </p:pic>
      <p:sp>
        <p:nvSpPr>
          <p:cNvPr id="278" name="TextBox 4"/>
          <p:cNvSpPr/>
          <p:nvPr/>
        </p:nvSpPr>
        <p:spPr>
          <a:xfrm>
            <a:off x="0" y="0"/>
            <a:ext cx="8857800" cy="155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"/>
              </a:rPr>
              <a:t>Мій робочий кабінет – моє робоче місце, а для моїх учнів другий дім .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9" name="Рисунок 6" descr="20220118_172921.jpg"/>
          <p:cNvPicPr/>
          <p:nvPr/>
        </p:nvPicPr>
        <p:blipFill>
          <a:blip r:embed="rId3"/>
          <a:stretch/>
        </p:blipFill>
        <p:spPr>
          <a:xfrm>
            <a:off x="-571680" y="3725640"/>
            <a:ext cx="5071680" cy="3132000"/>
          </a:xfrm>
          <a:prstGeom prst="rect">
            <a:avLst/>
          </a:prstGeom>
          <a:ln w="0">
            <a:noFill/>
          </a:ln>
        </p:spPr>
      </p:pic>
      <p:pic>
        <p:nvPicPr>
          <p:cNvPr id="280" name="Рисунок 7" descr="20220118_173016.jpg"/>
          <p:cNvPicPr/>
          <p:nvPr/>
        </p:nvPicPr>
        <p:blipFill>
          <a:blip r:embed="rId4"/>
          <a:stretch/>
        </p:blipFill>
        <p:spPr>
          <a:xfrm>
            <a:off x="3857760" y="3803760"/>
            <a:ext cx="5285880" cy="3053880"/>
          </a:xfrm>
          <a:prstGeom prst="rect">
            <a:avLst/>
          </a:prstGeom>
          <a:ln w="0">
            <a:noFill/>
          </a:ln>
        </p:spPr>
      </p:pic>
      <p:pic>
        <p:nvPicPr>
          <p:cNvPr id="281" name="Рисунок 8" descr="20220118_173307.jpg"/>
          <p:cNvPicPr/>
          <p:nvPr/>
        </p:nvPicPr>
        <p:blipFill>
          <a:blip r:embed="rId5"/>
          <a:stretch/>
        </p:blipFill>
        <p:spPr>
          <a:xfrm>
            <a:off x="1214280" y="1000080"/>
            <a:ext cx="5285880" cy="2855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10000">
    <p:wedg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 idx="4294967295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3" name="Picture 2"/>
          <p:cNvPicPr/>
          <p:nvPr/>
        </p:nvPicPr>
        <p:blipFill>
          <a:blip r:embed="rId2"/>
          <a:stretch/>
        </p:blipFill>
        <p:spPr>
          <a:xfrm>
            <a:off x="-565200" y="0"/>
            <a:ext cx="9708840" cy="7300800"/>
          </a:xfrm>
          <a:prstGeom prst="rect">
            <a:avLst/>
          </a:prstGeom>
          <a:ln w="0">
            <a:noFill/>
          </a:ln>
        </p:spPr>
      </p:pic>
      <p:sp>
        <p:nvSpPr>
          <p:cNvPr id="284" name="TextBox 4"/>
          <p:cNvSpPr/>
          <p:nvPr/>
        </p:nvSpPr>
        <p:spPr>
          <a:xfrm>
            <a:off x="0" y="0"/>
            <a:ext cx="885780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/>
            <a:r>
              <a:rPr lang="uk-UA" sz="3200" b="1" i="1" spc="-1">
                <a:solidFill>
                  <a:srgbClr val="000000"/>
                </a:solidFill>
              </a:rPr>
              <a:t>Успіхи моїх вихованців</a:t>
            </a:r>
            <a:endParaRPr lang="en-US" sz="3200" spc="-1">
              <a:solidFill>
                <a:srgbClr val="000000"/>
              </a:solidFill>
            </a:endParaRPr>
          </a:p>
          <a:p>
            <a:pPr algn="ctr"/>
            <a:endParaRPr lang="en-US" sz="3200" spc="-1">
              <a:solidFill>
                <a:srgbClr val="000000"/>
              </a:solidFill>
            </a:endParaRPr>
          </a:p>
        </p:txBody>
      </p:sp>
      <p:pic>
        <p:nvPicPr>
          <p:cNvPr id="285" name="Рисунок 6" descr="20220118_173634.jpg"/>
          <p:cNvPicPr/>
          <p:nvPr/>
        </p:nvPicPr>
        <p:blipFill>
          <a:blip r:embed="rId3"/>
          <a:stretch/>
        </p:blipFill>
        <p:spPr>
          <a:xfrm>
            <a:off x="-500040" y="1000080"/>
            <a:ext cx="5581080" cy="3142800"/>
          </a:xfrm>
          <a:prstGeom prst="rect">
            <a:avLst/>
          </a:prstGeom>
          <a:ln w="0">
            <a:noFill/>
          </a:ln>
        </p:spPr>
      </p:pic>
      <p:pic>
        <p:nvPicPr>
          <p:cNvPr id="286" name="Рисунок 7" descr="20220118_173922.jpg"/>
          <p:cNvPicPr/>
          <p:nvPr/>
        </p:nvPicPr>
        <p:blipFill>
          <a:blip r:embed="rId4"/>
          <a:stretch/>
        </p:blipFill>
        <p:spPr>
          <a:xfrm>
            <a:off x="3750120" y="4143240"/>
            <a:ext cx="5393520" cy="29998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157857319"/>
      </p:ext>
    </p:extLst>
  </p:cSld>
  <p:clrMapOvr>
    <a:masterClrMapping/>
  </p:clrMapOvr>
  <p:transition spd="slow" advTm="10000">
    <p:wedg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 idx="4294967295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3" name="Picture 2"/>
          <p:cNvPicPr/>
          <p:nvPr/>
        </p:nvPicPr>
        <p:blipFill>
          <a:blip r:embed="rId2"/>
          <a:stretch/>
        </p:blipFill>
        <p:spPr>
          <a:xfrm>
            <a:off x="-565200" y="0"/>
            <a:ext cx="9708840" cy="7300800"/>
          </a:xfrm>
          <a:prstGeom prst="rect">
            <a:avLst/>
          </a:prstGeom>
          <a:ln w="0">
            <a:noFill/>
          </a:ln>
        </p:spPr>
      </p:pic>
      <p:sp>
        <p:nvSpPr>
          <p:cNvPr id="284" name="TextBox 4"/>
          <p:cNvSpPr/>
          <p:nvPr/>
        </p:nvSpPr>
        <p:spPr>
          <a:xfrm>
            <a:off x="0" y="0"/>
            <a:ext cx="885780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/>
            <a:r>
              <a:rPr lang="uk-UA" sz="3200" b="1" i="1" spc="-1">
                <a:solidFill>
                  <a:srgbClr val="000000"/>
                </a:solidFill>
              </a:rPr>
              <a:t>Успіхи моїх вихованців</a:t>
            </a:r>
            <a:endParaRPr lang="en-US" sz="3200" spc="-1">
              <a:solidFill>
                <a:srgbClr val="000000"/>
              </a:solidFill>
            </a:endParaRPr>
          </a:p>
          <a:p>
            <a:pPr algn="ctr"/>
            <a:endParaRPr lang="en-US" sz="3200" spc="-1">
              <a:solidFill>
                <a:srgbClr val="000000"/>
              </a:solidFill>
            </a:endParaRPr>
          </a:p>
        </p:txBody>
      </p:sp>
      <p:pic>
        <p:nvPicPr>
          <p:cNvPr id="7" name="Рисунок 6" descr="изображение_viber_2022-01-26_14-45-20-1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52" y="836712"/>
            <a:ext cx="4500561" cy="3132887"/>
          </a:xfrm>
          <a:prstGeom prst="rect">
            <a:avLst/>
          </a:prstGeom>
        </p:spPr>
      </p:pic>
      <p:pic>
        <p:nvPicPr>
          <p:cNvPr id="8" name="Рисунок 7" descr="изображение_viber_2022-01-26_14-45-19-87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113" y="3429000"/>
            <a:ext cx="4286248" cy="296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57319"/>
      </p:ext>
    </p:extLst>
  </p:cSld>
  <p:clrMapOvr>
    <a:masterClrMapping/>
  </p:clrMapOvr>
  <p:transition spd="slow" advTm="10000">
    <p:wedg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3" name="Picture 2"/>
          <p:cNvPicPr/>
          <p:nvPr/>
        </p:nvPicPr>
        <p:blipFill>
          <a:blip r:embed="rId2"/>
          <a:stretch/>
        </p:blipFill>
        <p:spPr>
          <a:xfrm>
            <a:off x="-565200" y="0"/>
            <a:ext cx="9708840" cy="7300800"/>
          </a:xfrm>
          <a:prstGeom prst="rect">
            <a:avLst/>
          </a:prstGeom>
          <a:ln w="0">
            <a:noFill/>
          </a:ln>
        </p:spPr>
      </p:pic>
      <p:sp>
        <p:nvSpPr>
          <p:cNvPr id="284" name="TextBox 4"/>
          <p:cNvSpPr/>
          <p:nvPr/>
        </p:nvSpPr>
        <p:spPr>
          <a:xfrm>
            <a:off x="0" y="0"/>
            <a:ext cx="885780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"/>
              </a:rPr>
              <a:t>Успіхи моїх вихованців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Рисунок 7" descr="изображение_viber_2022-01-26_14-45-20-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0528" y="1051960"/>
            <a:ext cx="4214810" cy="2810801"/>
          </a:xfrm>
          <a:prstGeom prst="rect">
            <a:avLst/>
          </a:prstGeom>
        </p:spPr>
      </p:pic>
      <p:pic>
        <p:nvPicPr>
          <p:cNvPr id="9" name="Рисунок 8" descr="изображение_viber_2022-01-26_14-45-19-81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928" y="3356992"/>
            <a:ext cx="4238322" cy="3000396"/>
          </a:xfrm>
          <a:prstGeom prst="rect">
            <a:avLst/>
          </a:prstGeom>
        </p:spPr>
      </p:pic>
    </p:spTree>
  </p:cSld>
  <p:clrMapOvr>
    <a:masterClrMapping/>
  </p:clrMapOvr>
  <p:transition spd="slow" advTm="10000">
    <p:wedg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 idx="4294967295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3" name="Picture 2"/>
          <p:cNvPicPr/>
          <p:nvPr/>
        </p:nvPicPr>
        <p:blipFill>
          <a:blip r:embed="rId2"/>
          <a:stretch/>
        </p:blipFill>
        <p:spPr>
          <a:xfrm>
            <a:off x="-565200" y="0"/>
            <a:ext cx="9708840" cy="7300800"/>
          </a:xfrm>
          <a:prstGeom prst="rect">
            <a:avLst/>
          </a:prstGeom>
          <a:ln w="0">
            <a:noFill/>
          </a:ln>
        </p:spPr>
      </p:pic>
      <p:sp>
        <p:nvSpPr>
          <p:cNvPr id="284" name="TextBox 4"/>
          <p:cNvSpPr/>
          <p:nvPr/>
        </p:nvSpPr>
        <p:spPr>
          <a:xfrm>
            <a:off x="0" y="0"/>
            <a:ext cx="885780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/>
            <a:r>
              <a:rPr lang="uk-UA" sz="3200" b="1" i="1" spc="-1">
                <a:solidFill>
                  <a:srgbClr val="000000"/>
                </a:solidFill>
              </a:rPr>
              <a:t>Успіхи моїх вихованців</a:t>
            </a:r>
            <a:endParaRPr lang="en-US" sz="3200" spc="-1">
              <a:solidFill>
                <a:srgbClr val="000000"/>
              </a:solidFill>
            </a:endParaRPr>
          </a:p>
          <a:p>
            <a:pPr algn="ctr"/>
            <a:endParaRPr lang="en-US" sz="3200" spc="-1">
              <a:solidFill>
                <a:srgbClr val="000000"/>
              </a:solidFill>
            </a:endParaRPr>
          </a:p>
        </p:txBody>
      </p:sp>
      <p:pic>
        <p:nvPicPr>
          <p:cNvPr id="7" name="Рисунок 6" descr="изображение_viber_2022-01-26_14-45-19-69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3618" y="1064520"/>
            <a:ext cx="4457710" cy="3343282"/>
          </a:xfrm>
          <a:prstGeom prst="rect">
            <a:avLst/>
          </a:prstGeom>
        </p:spPr>
      </p:pic>
      <p:pic>
        <p:nvPicPr>
          <p:cNvPr id="8" name="Рисунок 7" descr="изображение_viber_2022-01-26_14-45-19-54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900" y="3650400"/>
            <a:ext cx="3643306" cy="254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57319"/>
      </p:ext>
    </p:extLst>
  </p:cSld>
  <p:clrMapOvr>
    <a:masterClrMapping/>
  </p:clrMapOvr>
  <p:transition spd="slow" advTm="10000">
    <p:wedg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8" name="Picture 2"/>
          <p:cNvPicPr/>
          <p:nvPr/>
        </p:nvPicPr>
        <p:blipFill>
          <a:blip r:embed="rId2"/>
          <a:stretch/>
        </p:blipFill>
        <p:spPr>
          <a:xfrm>
            <a:off x="-449280" y="0"/>
            <a:ext cx="9592920" cy="7213680"/>
          </a:xfrm>
          <a:prstGeom prst="rect">
            <a:avLst/>
          </a:prstGeom>
          <a:ln w="0">
            <a:noFill/>
          </a:ln>
        </p:spPr>
      </p:pic>
      <p:sp>
        <p:nvSpPr>
          <p:cNvPr id="289" name="TextBox 4"/>
          <p:cNvSpPr/>
          <p:nvPr/>
        </p:nvSpPr>
        <p:spPr>
          <a:xfrm>
            <a:off x="285840" y="0"/>
            <a:ext cx="885780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"/>
              </a:rPr>
              <a:t>На старті “Пошук самоосвіти”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TextBox 5"/>
          <p:cNvSpPr/>
          <p:nvPr/>
        </p:nvSpPr>
        <p:spPr>
          <a:xfrm>
            <a:off x="2786040" y="571320"/>
            <a:ext cx="5139360" cy="1370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800" b="0" i="1" strike="noStrike" spc="-1">
                <a:solidFill>
                  <a:srgbClr val="000000"/>
                </a:solidFill>
                <a:latin typeface="Arial"/>
              </a:rPr>
              <a:t>                                                                                                                                              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TextBox 6"/>
          <p:cNvSpPr/>
          <p:nvPr/>
        </p:nvSpPr>
        <p:spPr>
          <a:xfrm>
            <a:off x="428760" y="914400"/>
            <a:ext cx="6571800" cy="438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uk-UA" sz="2400" b="0" i="1" strike="noStrike" spc="-1">
                <a:solidFill>
                  <a:srgbClr val="000000"/>
                </a:solidFill>
                <a:latin typeface="Arial"/>
              </a:rPr>
              <a:t>Участь у різноманітних конкурсах (разом з вихованцями).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uk-UA" sz="2400" b="0" i="1" strike="noStrike" spc="-1">
                <a:solidFill>
                  <a:srgbClr val="000000"/>
                </a:solidFill>
                <a:latin typeface="Arial"/>
              </a:rPr>
              <a:t>Активна участь в онлайн-курсах.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uk-UA" sz="2400" b="0" i="1" strike="noStrike" spc="-1">
                <a:solidFill>
                  <a:srgbClr val="000000"/>
                </a:solidFill>
                <a:latin typeface="Arial"/>
              </a:rPr>
              <a:t>Виписка фахових журналів.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uk-UA" sz="2400" b="0" i="1" strike="noStrike" spc="-1">
                <a:solidFill>
                  <a:srgbClr val="000000"/>
                </a:solidFill>
                <a:latin typeface="Arial"/>
              </a:rPr>
              <a:t>Робота з інформаційно-пошуковою системою мережі Інтернет.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uk-UA" sz="2400" b="0" i="1" strike="noStrike" spc="-1">
                <a:solidFill>
                  <a:srgbClr val="000000"/>
                </a:solidFill>
                <a:latin typeface="Arial"/>
              </a:rPr>
              <a:t>Опрацювання науко-методичної літератури.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uk-UA" sz="2400" b="0" i="1" strike="noStrike" spc="-1">
                <a:solidFill>
                  <a:srgbClr val="000000"/>
                </a:solidFill>
                <a:latin typeface="Arial"/>
              </a:rPr>
              <a:t>Вивчення досвіду педагогів – новаторів та методичних рекомендацій.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uk-UA" sz="2400" b="0" i="1" strike="noStrike" spc="-1">
                <a:solidFill>
                  <a:srgbClr val="000000"/>
                </a:solidFill>
                <a:latin typeface="Arial"/>
              </a:rPr>
              <a:t>Вивчення передових освітніх технологій.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Tm="10000">
    <p:wedg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3" name="Picture 2"/>
          <p:cNvPicPr/>
          <p:nvPr/>
        </p:nvPicPr>
        <p:blipFill>
          <a:blip r:embed="rId2"/>
          <a:stretch/>
        </p:blipFill>
        <p:spPr>
          <a:xfrm>
            <a:off x="-565200" y="-443160"/>
            <a:ext cx="9708840" cy="7300800"/>
          </a:xfrm>
          <a:prstGeom prst="rect">
            <a:avLst/>
          </a:prstGeom>
          <a:ln w="0">
            <a:noFill/>
          </a:ln>
        </p:spPr>
      </p:pic>
      <p:sp>
        <p:nvSpPr>
          <p:cNvPr id="294" name="TextBox 4"/>
          <p:cNvSpPr/>
          <p:nvPr/>
        </p:nvSpPr>
        <p:spPr>
          <a:xfrm>
            <a:off x="214200" y="0"/>
            <a:ext cx="8429400" cy="85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000000"/>
                </a:solidFill>
                <a:latin typeface="Arial Narrow"/>
              </a:rPr>
              <a:t>Я хочу бачити своїх вихованців людьми..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TextBox 5"/>
          <p:cNvSpPr/>
          <p:nvPr/>
        </p:nvSpPr>
        <p:spPr>
          <a:xfrm>
            <a:off x="0" y="1143000"/>
            <a:ext cx="6643440" cy="392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lang="uk-UA" sz="2800" b="0" i="1" strike="noStrike" spc="-1">
                <a:solidFill>
                  <a:srgbClr val="000000"/>
                </a:solidFill>
                <a:latin typeface="Arial"/>
              </a:rPr>
              <a:t>в житті яких переважають мотиви самовдосконалення;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lang="uk-UA" sz="2800" b="0" i="1" strike="noStrike" spc="-1">
                <a:solidFill>
                  <a:srgbClr val="000000"/>
                </a:solidFill>
                <a:latin typeface="Arial"/>
              </a:rPr>
              <a:t>що зберігають інтерес до пізнання світу протягом усього життя;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lang="uk-UA" sz="2800" b="0" i="1" strike="noStrike" spc="-1">
                <a:solidFill>
                  <a:srgbClr val="000000"/>
                </a:solidFill>
                <a:latin typeface="Arial"/>
              </a:rPr>
              <a:t>що шанують звичаї і традиції народу.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800" b="1" i="1" strike="noStrike" spc="-1">
                <a:solidFill>
                  <a:srgbClr val="000000"/>
                </a:solidFill>
                <a:latin typeface="Arial Narrow"/>
              </a:rPr>
              <a:t>Хочу, щоб всі мої вихованці стали людьми з великої літери.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Tm="10000">
    <p:wedg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Picture 2"/>
          <p:cNvPicPr/>
          <p:nvPr/>
        </p:nvPicPr>
        <p:blipFill>
          <a:blip r:embed="rId2"/>
          <a:stretch/>
        </p:blipFill>
        <p:spPr>
          <a:xfrm>
            <a:off x="1332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297" name="Прямокутник 3"/>
          <p:cNvSpPr/>
          <p:nvPr/>
        </p:nvSpPr>
        <p:spPr>
          <a:xfrm>
            <a:off x="1214280" y="1124640"/>
            <a:ext cx="6237720" cy="277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400" b="1" i="1" strike="noStrike" spc="-1">
                <a:solidFill>
                  <a:srgbClr val="FFFFFF"/>
                </a:solidFill>
                <a:latin typeface="Arial Narrow"/>
              </a:rPr>
              <a:t>Педагоги! На Вас стоїть держава,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400" b="1" i="1" strike="noStrike" spc="-1">
                <a:solidFill>
                  <a:srgbClr val="FFFFFF"/>
                </a:solidFill>
                <a:latin typeface="Arial Narrow"/>
              </a:rPr>
              <a:t>І вам майбутнє на землі вершить.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400" b="1" i="1" strike="noStrike" spc="-1">
                <a:solidFill>
                  <a:srgbClr val="FFFFFF"/>
                </a:solidFill>
                <a:latin typeface="Arial Narrow"/>
              </a:rPr>
              <a:t>Отож, плекайте, сад, бо він не дасть врожаю,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400" b="1" i="1" strike="noStrike" spc="-1">
                <a:solidFill>
                  <a:srgbClr val="FFFFFF"/>
                </a:solidFill>
                <a:latin typeface="Arial Narrow"/>
              </a:rPr>
              <a:t>Як добре не подбає садівник.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3200" b="1" i="1" strike="noStrike" spc="-1">
                <a:solidFill>
                  <a:srgbClr val="FFFFFF"/>
                </a:solidFill>
                <a:latin typeface="Times New Roman"/>
              </a:rPr>
              <a:t>ДЯКУЮ ЗА УВАГУ.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Tm="10000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8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252000" cy="7029000"/>
          </a:xfrm>
          <a:prstGeom prst="rect">
            <a:avLst/>
          </a:prstGeom>
          <a:ln w="0">
            <a:noFill/>
          </a:ln>
        </p:spPr>
      </p:pic>
      <p:sp>
        <p:nvSpPr>
          <p:cNvPr id="109" name="TextBox 4"/>
          <p:cNvSpPr/>
          <p:nvPr/>
        </p:nvSpPr>
        <p:spPr>
          <a:xfrm>
            <a:off x="571320" y="285840"/>
            <a:ext cx="6071760" cy="4752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i="1" strike="noStrike" spc="-1">
                <a:solidFill>
                  <a:srgbClr val="000000"/>
                </a:solidFill>
                <a:latin typeface="Arial Narrow"/>
              </a:rPr>
              <a:t> Мої золоті правила педагога: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uk-UA" sz="2800" b="0" i="1" strike="noStrike" spc="-1">
                <a:solidFill>
                  <a:srgbClr val="000000"/>
                </a:solidFill>
                <a:latin typeface="Arial"/>
              </a:rPr>
              <a:t>Підтримуй і допомагай тому, хто цього потребує.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uk-UA" sz="2800" b="0" i="1" strike="noStrike" spc="-1">
                <a:solidFill>
                  <a:srgbClr val="000000"/>
                </a:solidFill>
                <a:latin typeface="Arial"/>
              </a:rPr>
              <a:t>Розвивай в дитини допитливість, творчу фантазію.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uk-UA" sz="2800" b="0" i="1" strike="noStrike" spc="-1">
                <a:solidFill>
                  <a:srgbClr val="000000"/>
                </a:solidFill>
                <a:latin typeface="Arial"/>
              </a:rPr>
              <a:t>Переймай цікаве з досвіду інших.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uk-UA" sz="2800" b="0" i="1" strike="noStrike" spc="-1">
                <a:solidFill>
                  <a:srgbClr val="000000"/>
                </a:solidFill>
                <a:latin typeface="Arial"/>
              </a:rPr>
              <a:t>Люби дітей - і вони тим же віддячать.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uk-UA" sz="2800" b="0" i="1" strike="noStrike" spc="-1">
                <a:solidFill>
                  <a:srgbClr val="000000"/>
                </a:solidFill>
                <a:latin typeface="Arial"/>
              </a:rPr>
              <a:t>Дитині потрібна свобода думки.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Tm="10000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2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252000" cy="7029000"/>
          </a:xfrm>
          <a:prstGeom prst="rect">
            <a:avLst/>
          </a:prstGeom>
          <a:ln w="0">
            <a:noFill/>
          </a:ln>
        </p:spPr>
      </p:pic>
      <p:sp>
        <p:nvSpPr>
          <p:cNvPr id="113" name="TextBox 4"/>
          <p:cNvSpPr/>
          <p:nvPr/>
        </p:nvSpPr>
        <p:spPr>
          <a:xfrm>
            <a:off x="571320" y="428760"/>
            <a:ext cx="6571800" cy="5604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600" b="1" i="1" strike="noStrike" spc="-1">
                <a:solidFill>
                  <a:srgbClr val="000000"/>
                </a:solidFill>
                <a:latin typeface="Arial Narrow"/>
              </a:rPr>
              <a:t>Зерна педагогічної творчості: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uk-UA" sz="2800" b="0" i="1" strike="noStrike" spc="-1">
                <a:solidFill>
                  <a:srgbClr val="000000"/>
                </a:solidFill>
                <a:latin typeface="Arial"/>
              </a:rPr>
              <a:t>різноманітні форми занять: заняття-гра, заняття-подорож, заняття-казка,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tabLst>
                <a:tab pos="0" algn="l"/>
              </a:tabLst>
            </a:pPr>
            <a:r>
              <a:rPr lang="uk-UA" sz="2800" b="0" i="1" strike="noStrike" spc="-1">
                <a:solidFill>
                  <a:srgbClr val="000000"/>
                </a:solidFill>
                <a:latin typeface="Arial"/>
              </a:rPr>
              <a:t>    заняття-змагання, заняття свято;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50000"/>
              </a:lnSpc>
              <a:tabLst>
                <a:tab pos="0" algn="l"/>
              </a:tabLst>
            </a:pPr>
            <a:r>
              <a:rPr lang="uk-UA" sz="2800" b="0" i="1" strike="noStrike" spc="-1">
                <a:solidFill>
                  <a:srgbClr val="000000"/>
                </a:solidFill>
                <a:latin typeface="Arial"/>
              </a:rPr>
              <a:t>2. ігровий матеріал;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50000"/>
              </a:lnSpc>
              <a:tabLst>
                <a:tab pos="0" algn="l"/>
              </a:tabLst>
            </a:pPr>
            <a:r>
              <a:rPr lang="uk-UA" sz="2800" b="0" i="1" strike="noStrike" spc="-1">
                <a:solidFill>
                  <a:srgbClr val="000000"/>
                </a:solidFill>
                <a:latin typeface="Arial"/>
              </a:rPr>
              <a:t>3. казкові сюжети і герої;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50000"/>
              </a:lnSpc>
              <a:tabLst>
                <a:tab pos="0" algn="l"/>
              </a:tabLst>
            </a:pPr>
            <a:r>
              <a:rPr lang="uk-UA" sz="2800" b="0" i="1" strike="noStrike" spc="-1">
                <a:solidFill>
                  <a:srgbClr val="000000"/>
                </a:solidFill>
                <a:latin typeface="Arial"/>
              </a:rPr>
              <a:t>4. проектна діяльність;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50000"/>
              </a:lnSpc>
              <a:tabLst>
                <a:tab pos="0" algn="l"/>
              </a:tabLst>
            </a:pPr>
            <a:r>
              <a:rPr lang="uk-UA" sz="2800" b="0" i="1" strike="noStrike" spc="-1">
                <a:solidFill>
                  <a:srgbClr val="000000"/>
                </a:solidFill>
                <a:latin typeface="Arial"/>
              </a:rPr>
              <a:t>5. інтегровані заняття.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Tm="10000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5" name="Picture 2"/>
          <p:cNvPicPr/>
          <p:nvPr/>
        </p:nvPicPr>
        <p:blipFill>
          <a:blip r:embed="rId2"/>
          <a:stretch/>
        </p:blipFill>
        <p:spPr>
          <a:xfrm>
            <a:off x="-285840" y="0"/>
            <a:ext cx="9429480" cy="7090920"/>
          </a:xfrm>
          <a:prstGeom prst="rect">
            <a:avLst/>
          </a:prstGeom>
          <a:ln w="0">
            <a:noFill/>
          </a:ln>
        </p:spPr>
      </p:pic>
      <p:sp>
        <p:nvSpPr>
          <p:cNvPr id="116" name="TextBox 4"/>
          <p:cNvSpPr/>
          <p:nvPr/>
        </p:nvSpPr>
        <p:spPr>
          <a:xfrm>
            <a:off x="214200" y="285840"/>
            <a:ext cx="6286320" cy="585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600" b="1" i="1" strike="noStrike" spc="-1" dirty="0">
                <a:solidFill>
                  <a:srgbClr val="000000"/>
                </a:solidFill>
                <a:latin typeface="Arial Narrow"/>
              </a:rPr>
              <a:t>Правила  педагогічної майстерності:</a:t>
            </a:r>
            <a:endParaRPr lang="en-US" sz="3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2400" b="0" i="1" strike="noStrike" spc="-1" dirty="0">
                <a:solidFill>
                  <a:srgbClr val="000000"/>
                </a:solidFill>
                <a:latin typeface="Arial Narrow"/>
              </a:rPr>
              <a:t>1</a:t>
            </a:r>
            <a:r>
              <a:rPr lang="uk-UA" sz="2400" b="0" i="1" strike="noStrike" spc="-1" dirty="0">
                <a:solidFill>
                  <a:srgbClr val="000000"/>
                </a:solidFill>
                <a:latin typeface="Arial"/>
              </a:rPr>
              <a:t>. ніколи не зупиняюсь на досягнутому;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2400" b="0" i="1" strike="noStrike" spc="-1" dirty="0">
                <a:solidFill>
                  <a:srgbClr val="000000"/>
                </a:solidFill>
                <a:latin typeface="Arial"/>
              </a:rPr>
              <a:t>2. займаюсь самоосвітою;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2400" b="0" i="1" strike="noStrike" spc="-1" dirty="0">
                <a:solidFill>
                  <a:srgbClr val="000000"/>
                </a:solidFill>
                <a:latin typeface="Arial"/>
              </a:rPr>
              <a:t>3. ділюсь із </a:t>
            </a:r>
            <a:r>
              <a:rPr lang="uk-UA" sz="2400" i="1" spc="-1" dirty="0" smtClean="0">
                <a:solidFill>
                  <a:srgbClr val="000000"/>
                </a:solidFill>
                <a:latin typeface="Arial"/>
              </a:rPr>
              <a:t>дітьми</a:t>
            </a:r>
            <a:r>
              <a:rPr lang="uk-UA" sz="2400" b="0" i="1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uk-UA" sz="2400" b="0" i="1" strike="noStrike" spc="-1" dirty="0">
                <a:solidFill>
                  <a:srgbClr val="000000"/>
                </a:solidFill>
                <a:latin typeface="Arial"/>
              </a:rPr>
              <a:t>своїм досвідом;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2400" b="0" i="1" strike="noStrike" spc="-1" dirty="0">
                <a:solidFill>
                  <a:srgbClr val="000000"/>
                </a:solidFill>
                <a:latin typeface="Arial"/>
              </a:rPr>
              <a:t>4. намагаюсь бути прикладом для дітей у всьому; відповідати сучасним змінам у системі освіти;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2400" b="0" i="1" strike="noStrike" spc="-1" dirty="0">
                <a:solidFill>
                  <a:srgbClr val="000000"/>
                </a:solidFill>
                <a:latin typeface="Arial"/>
              </a:rPr>
              <a:t>5. виробляю свій особистий педагогічний стиль</a:t>
            </a:r>
            <a:r>
              <a:rPr lang="uk-UA" sz="2400" b="0" i="1" strike="noStrike" spc="-1" dirty="0">
                <a:solidFill>
                  <a:srgbClr val="000000"/>
                </a:solidFill>
                <a:latin typeface="Arial Narrow"/>
              </a:rPr>
              <a:t>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Tm="10000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uk-UA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8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3640" cy="6876000"/>
          </a:xfrm>
          <a:prstGeom prst="rect">
            <a:avLst/>
          </a:prstGeom>
          <a:ln w="0">
            <a:noFill/>
          </a:ln>
        </p:spPr>
      </p:pic>
      <p:sp>
        <p:nvSpPr>
          <p:cNvPr id="119" name="Округлений прямокутник 4"/>
          <p:cNvSpPr/>
          <p:nvPr/>
        </p:nvSpPr>
        <p:spPr>
          <a:xfrm>
            <a:off x="214200" y="1428840"/>
            <a:ext cx="6000480" cy="37857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200000"/>
              </a:lnSpc>
            </a:pPr>
            <a:r>
              <a:rPr lang="uk-UA" sz="4400" b="1" strike="noStrike" spc="-1">
                <a:solidFill>
                  <a:srgbClr val="C00000"/>
                </a:solidFill>
                <a:latin typeface="Times New Roman"/>
              </a:rPr>
              <a:t>Життєве кредо: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i="1" strike="noStrike" spc="-1">
                <a:solidFill>
                  <a:srgbClr val="000000"/>
                </a:solidFill>
                <a:latin typeface="Times New Roman"/>
              </a:rPr>
              <a:t>«Віддай людині крихітку себе.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i="1" strike="noStrike" spc="-1">
                <a:solidFill>
                  <a:srgbClr val="000000"/>
                </a:solidFill>
                <a:latin typeface="Times New Roman"/>
              </a:rPr>
              <a:t>За це душа наповнюється світлом».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Tm="10000">
    <p:wedg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widt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width*sin(2.5*pi*$)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1953</TotalTime>
  <Words>1014</Words>
  <Application>Microsoft Office PowerPoint</Application>
  <PresentationFormat>Экран (4:3)</PresentationFormat>
  <Paragraphs>182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58</vt:i4>
      </vt:variant>
    </vt:vector>
  </HeadingPairs>
  <TitlesOfParts>
    <vt:vector size="60" baseType="lpstr">
      <vt:lpstr>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Sara Yasmeen (Wipro Technologies)</dc:creator>
  <dc:description/>
  <cp:lastModifiedBy>Алина</cp:lastModifiedBy>
  <cp:revision>126</cp:revision>
  <dcterms:created xsi:type="dcterms:W3CDTF">2010-02-23T11:30:32Z</dcterms:created>
  <dcterms:modified xsi:type="dcterms:W3CDTF">2026-03-20T08:38:28Z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</vt:i4>
  </property>
  <property fmtid="{D5CDD505-2E9C-101B-9397-08002B2CF9AE}" pid="3" name="PresentationFormat">
    <vt:lpwstr>Экран (4:3)</vt:lpwstr>
  </property>
  <property fmtid="{D5CDD505-2E9C-101B-9397-08002B2CF9AE}" pid="4" name="Slides">
    <vt:i4>54</vt:i4>
  </property>
</Properties>
</file>