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«СПІВИ </a:t>
            </a:r>
            <a:r>
              <a:rPr lang="ru-RU" sz="4400" dirty="0" smtClean="0">
                <a:latin typeface="Comic Sans MS" pitchFamily="66" charset="0"/>
              </a:rPr>
              <a:t>- ОСНОВНИЙ ВИД МУЗИЧНОЇ </a:t>
            </a:r>
            <a:r>
              <a:rPr lang="ru-RU" sz="4400" dirty="0" smtClean="0">
                <a:latin typeface="Comic Sans MS" pitchFamily="66" charset="0"/>
              </a:rPr>
              <a:t>ДІЯЛЬНОСТІ»</a:t>
            </a:r>
            <a:br>
              <a:rPr lang="ru-RU" sz="4400" dirty="0" smtClean="0">
                <a:latin typeface="Comic Sans MS" pitchFamily="66" charset="0"/>
              </a:rPr>
            </a:br>
            <a:r>
              <a:rPr lang="ru-RU" sz="4400" smtClean="0">
                <a:latin typeface="Comic Sans MS" pitchFamily="66" charset="0"/>
              </a:rPr>
              <a:t>                 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000636"/>
            <a:ext cx="7854696" cy="175260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Підготувала:</a:t>
            </a:r>
            <a:endParaRPr lang="uk-UA" dirty="0" smtClean="0">
              <a:latin typeface="Monotype Corsiva" pitchFamily="66" charset="0"/>
            </a:endParaRPr>
          </a:p>
          <a:p>
            <a:r>
              <a:rPr lang="uk-UA" dirty="0" smtClean="0">
                <a:latin typeface="Monotype Corsiva" pitchFamily="66" charset="0"/>
              </a:rPr>
              <a:t>Музичний </a:t>
            </a:r>
            <a:r>
              <a:rPr lang="uk-UA" dirty="0" smtClean="0">
                <a:latin typeface="Monotype Corsiva" pitchFamily="66" charset="0"/>
              </a:rPr>
              <a:t>керівник гуртка </a:t>
            </a:r>
            <a:r>
              <a:rPr lang="uk-UA" dirty="0" err="1" smtClean="0">
                <a:latin typeface="Monotype Corsiva" pitchFamily="66" charset="0"/>
              </a:rPr>
              <a:t>“Співаночки”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 </a:t>
            </a:r>
          </a:p>
          <a:p>
            <a:r>
              <a:rPr lang="uk-UA" dirty="0" err="1" smtClean="0">
                <a:latin typeface="Monotype Corsiva" pitchFamily="66" charset="0"/>
              </a:rPr>
              <a:t>Вакулівської</a:t>
            </a:r>
            <a:r>
              <a:rPr lang="uk-UA" dirty="0" smtClean="0">
                <a:latin typeface="Monotype Corsiva" pitchFamily="66" charset="0"/>
              </a:rPr>
              <a:t> спеціальної школи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Пиріг С.С.</a:t>
            </a:r>
            <a:endParaRPr lang="uk-UA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000132" cy="970498"/>
          </a:xfrm>
          <a:prstGeom prst="rect">
            <a:avLst/>
          </a:prstGeom>
        </p:spPr>
      </p:pic>
      <p:pic>
        <p:nvPicPr>
          <p:cNvPr id="5" name="Рисунок 4" descr="unname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500306"/>
            <a:ext cx="2714644" cy="2714644"/>
          </a:xfrm>
          <a:prstGeom prst="rect">
            <a:avLst/>
          </a:prstGeom>
        </p:spPr>
      </p:pic>
      <p:pic>
        <p:nvPicPr>
          <p:cNvPr id="6" name="Рисунок 5" descr="photo_2025-03-17_09-51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904990"/>
            <a:ext cx="2786082" cy="371477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3058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Співучий колектив </a:t>
            </a:r>
            <a:r>
              <a:rPr lang="uk-UA" sz="3200" dirty="0" err="1" smtClean="0"/>
              <a:t>“Берегиня”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керівник колективу – Світлана ПИРІГ</a:t>
            </a:r>
            <a:endParaRPr lang="ru-RU" sz="3200" dirty="0"/>
          </a:p>
        </p:txBody>
      </p:sp>
      <p:pic>
        <p:nvPicPr>
          <p:cNvPr id="3" name="Рисунок 2" descr="photo_2025-03-17_10-41-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714488"/>
            <a:ext cx="4143404" cy="2512898"/>
          </a:xfrm>
          <a:prstGeom prst="rect">
            <a:avLst/>
          </a:prstGeom>
        </p:spPr>
      </p:pic>
      <p:pic>
        <p:nvPicPr>
          <p:cNvPr id="4" name="Рисунок 3" descr="photo_2025-03-17_10-42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3357586" cy="2592380"/>
          </a:xfrm>
          <a:prstGeom prst="rect">
            <a:avLst/>
          </a:prstGeom>
        </p:spPr>
      </p:pic>
      <p:pic>
        <p:nvPicPr>
          <p:cNvPr id="5" name="Рисунок 4" descr="photo_2025-03-17_10-42-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21" y="4572008"/>
            <a:ext cx="3595367" cy="2024058"/>
          </a:xfrm>
          <a:prstGeom prst="rect">
            <a:avLst/>
          </a:prstGeom>
        </p:spPr>
      </p:pic>
      <p:pic>
        <p:nvPicPr>
          <p:cNvPr id="6" name="Рисунок 5" descr="photo_2025-03-17_10-43-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4572008"/>
            <a:ext cx="3919267" cy="2144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Співучий колектив </a:t>
            </a:r>
            <a:r>
              <a:rPr lang="uk-UA" sz="4000" dirty="0" err="1" smtClean="0"/>
              <a:t>“Берегиня”</a:t>
            </a:r>
            <a:endParaRPr lang="ru-RU" sz="4000" dirty="0"/>
          </a:p>
        </p:txBody>
      </p:sp>
      <p:pic>
        <p:nvPicPr>
          <p:cNvPr id="3" name="Рисунок 2" descr="photo_2025-03-17_10-43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4286248" cy="2365374"/>
          </a:xfrm>
          <a:prstGeom prst="rect">
            <a:avLst/>
          </a:prstGeom>
        </p:spPr>
      </p:pic>
      <p:pic>
        <p:nvPicPr>
          <p:cNvPr id="4" name="Рисунок 3" descr="photo_2025-03-17_10-42-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14752"/>
            <a:ext cx="4079324" cy="29575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Музичний гурток </a:t>
            </a:r>
            <a:r>
              <a:rPr lang="uk-UA" dirty="0" err="1" smtClean="0"/>
              <a:t>“Співаночки”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керівник – Світлана ПИРІГ</a:t>
            </a:r>
            <a:endParaRPr lang="ru-RU" dirty="0"/>
          </a:p>
        </p:txBody>
      </p:sp>
      <p:pic>
        <p:nvPicPr>
          <p:cNvPr id="3" name="Рисунок 2" descr="photo_2025-03-17_09-56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3116"/>
            <a:ext cx="3238490" cy="2428868"/>
          </a:xfrm>
          <a:prstGeom prst="rect">
            <a:avLst/>
          </a:prstGeom>
        </p:spPr>
      </p:pic>
      <p:pic>
        <p:nvPicPr>
          <p:cNvPr id="4" name="Рисунок 3" descr="photo_2025-03-17_10-02-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2100506"/>
            <a:ext cx="2928958" cy="2471502"/>
          </a:xfrm>
          <a:prstGeom prst="rect">
            <a:avLst/>
          </a:prstGeom>
        </p:spPr>
      </p:pic>
      <p:pic>
        <p:nvPicPr>
          <p:cNvPr id="5" name="Рисунок 4" descr="photo_2025-03-17_10-55-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637374"/>
            <a:ext cx="3500462" cy="1957886"/>
          </a:xfrm>
          <a:prstGeom prst="rect">
            <a:avLst/>
          </a:prstGeom>
        </p:spPr>
      </p:pic>
      <p:pic>
        <p:nvPicPr>
          <p:cNvPr id="6" name="Рисунок 5" descr="photo_2025-03-17_10-03-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643446"/>
            <a:ext cx="3286148" cy="1976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Музичний гурток </a:t>
            </a:r>
            <a:r>
              <a:rPr lang="uk-UA" dirty="0" err="1" smtClean="0"/>
              <a:t>“Співаночки”</a:t>
            </a:r>
            <a:endParaRPr lang="ru-RU" dirty="0"/>
          </a:p>
        </p:txBody>
      </p:sp>
      <p:pic>
        <p:nvPicPr>
          <p:cNvPr id="3" name="Рисунок 2" descr="photo_2025-03-17_10-55-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7168"/>
            <a:ext cx="2714644" cy="2644264"/>
          </a:xfrm>
          <a:prstGeom prst="rect">
            <a:avLst/>
          </a:prstGeom>
        </p:spPr>
      </p:pic>
      <p:pic>
        <p:nvPicPr>
          <p:cNvPr id="4" name="Рисунок 3" descr="photo_2025-03-17_10-54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643050"/>
            <a:ext cx="4071966" cy="2464611"/>
          </a:xfrm>
          <a:prstGeom prst="rect">
            <a:avLst/>
          </a:prstGeom>
        </p:spPr>
      </p:pic>
      <p:pic>
        <p:nvPicPr>
          <p:cNvPr id="5" name="Рисунок 4" descr="photo_2025-03-17_10-53-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500570"/>
            <a:ext cx="2786050" cy="2089538"/>
          </a:xfrm>
          <a:prstGeom prst="rect">
            <a:avLst/>
          </a:prstGeom>
        </p:spPr>
      </p:pic>
      <p:pic>
        <p:nvPicPr>
          <p:cNvPr id="6" name="Рисунок 5" descr="photo_2025-03-17_09-57-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357694"/>
            <a:ext cx="4189449" cy="23470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305800" cy="1143000"/>
          </a:xfrm>
        </p:spPr>
        <p:txBody>
          <a:bodyPr>
            <a:noAutofit/>
          </a:bodyPr>
          <a:lstStyle/>
          <a:p>
            <a:pPr algn="r"/>
            <a:r>
              <a:rPr lang="uk-UA" sz="2800" dirty="0" smtClean="0"/>
              <a:t>“Я виконую роль не просто наставника музичного гуртка,своїм прикладом показую дітям,як потрібно любити музику й спів,вкладаючи в дітей душу і </a:t>
            </a:r>
            <a:r>
              <a:rPr lang="uk-UA" sz="2800" dirty="0" err="1" smtClean="0"/>
              <a:t>серце”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800" dirty="0" smtClean="0"/>
              <a:t>                                                                                                                         Світлана Пиріг</a:t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3" name="Рисунок 2" descr="photo_2025-03-17_10-54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428869"/>
            <a:ext cx="4000528" cy="3000396"/>
          </a:xfrm>
          <a:prstGeom prst="rect">
            <a:avLst/>
          </a:prstGeom>
        </p:spPr>
      </p:pic>
      <p:pic>
        <p:nvPicPr>
          <p:cNvPr id="4" name="Рисунок 3" descr="photo_2025-03-17_10-55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876"/>
            <a:ext cx="402169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Наші нагороди</a:t>
            </a:r>
            <a:endParaRPr lang="ru-RU" dirty="0"/>
          </a:p>
        </p:txBody>
      </p:sp>
      <p:pic>
        <p:nvPicPr>
          <p:cNvPr id="3" name="Рисунок 2" descr="photo_2025-03-17_11-09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14752"/>
            <a:ext cx="2196701" cy="2928934"/>
          </a:xfrm>
          <a:prstGeom prst="rect">
            <a:avLst/>
          </a:prstGeom>
        </p:spPr>
      </p:pic>
      <p:pic>
        <p:nvPicPr>
          <p:cNvPr id="4" name="Рисунок 3" descr="photo_2025-03-17_11-09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2143140" cy="2857520"/>
          </a:xfrm>
          <a:prstGeom prst="rect">
            <a:avLst/>
          </a:prstGeom>
        </p:spPr>
      </p:pic>
      <p:pic>
        <p:nvPicPr>
          <p:cNvPr id="5" name="Рисунок 4" descr="photo_2025-03-17_11-09-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78" y="3643314"/>
            <a:ext cx="2143122" cy="2857496"/>
          </a:xfrm>
          <a:prstGeom prst="rect">
            <a:avLst/>
          </a:prstGeom>
        </p:spPr>
      </p:pic>
      <p:pic>
        <p:nvPicPr>
          <p:cNvPr id="6" name="Рисунок 5" descr="photo_2025-03-17_11-09-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642918"/>
            <a:ext cx="1982387" cy="2643182"/>
          </a:xfrm>
          <a:prstGeom prst="rect">
            <a:avLst/>
          </a:prstGeom>
        </p:spPr>
      </p:pic>
      <p:pic>
        <p:nvPicPr>
          <p:cNvPr id="7" name="Рисунок 6" descr="photo_2025-03-17_11-10-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571744"/>
            <a:ext cx="2250297" cy="3071834"/>
          </a:xfrm>
          <a:prstGeom prst="rect">
            <a:avLst/>
          </a:prstGeom>
        </p:spPr>
      </p:pic>
      <p:pic>
        <p:nvPicPr>
          <p:cNvPr id="8" name="Рисунок 7" descr="photo_2025-03-17_11-10-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2571744"/>
            <a:ext cx="2303858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сердець</a:t>
            </a:r>
            <a:r>
              <a:rPr lang="ru-RU" dirty="0" smtClean="0"/>
              <a:t>, яка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дітям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           </a:t>
            </a:r>
            <a:r>
              <a:rPr lang="ru-RU" dirty="0" err="1" smtClean="0"/>
              <a:t>Світлана</a:t>
            </a:r>
            <a:r>
              <a:rPr lang="ru-RU" dirty="0" smtClean="0"/>
              <a:t> </a:t>
            </a:r>
            <a:r>
              <a:rPr lang="ru-RU" dirty="0" err="1" smtClean="0"/>
              <a:t>Пиріг</a:t>
            </a:r>
            <a:endParaRPr lang="ru-RU" dirty="0"/>
          </a:p>
        </p:txBody>
      </p:sp>
      <p:pic>
        <p:nvPicPr>
          <p:cNvPr id="3" name="Рисунок 2" descr="photo_2025-03-17_09-51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85991"/>
            <a:ext cx="3286148" cy="43815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628" y="3500438"/>
            <a:ext cx="328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Дякую,за увагу!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000132" cy="970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714356"/>
            <a:ext cx="764386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i="1" dirty="0" smtClean="0"/>
              <a:t>       </a:t>
            </a:r>
            <a:r>
              <a:rPr lang="ru-RU" sz="2000" i="1" dirty="0" err="1" smtClean="0"/>
              <a:t>Величезну</a:t>
            </a:r>
            <a:r>
              <a:rPr lang="ru-RU" sz="2000" i="1" dirty="0" smtClean="0"/>
              <a:t> роль у </a:t>
            </a:r>
            <a:r>
              <a:rPr lang="ru-RU" sz="2000" i="1" dirty="0" err="1" smtClean="0"/>
              <a:t>навчанні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співам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відіграють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навички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сприйняття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музики</a:t>
            </a:r>
            <a:r>
              <a:rPr lang="ru-RU" sz="2000" i="1" dirty="0" smtClean="0"/>
              <a:t>. Тому, в першу </a:t>
            </a:r>
            <a:r>
              <a:rPr lang="ru-RU" sz="2000" i="1" dirty="0" err="1" smtClean="0"/>
              <a:t>чергу</a:t>
            </a:r>
            <a:r>
              <a:rPr lang="ru-RU" sz="2000" i="1" dirty="0" smtClean="0"/>
              <a:t>, на </a:t>
            </a:r>
            <a:r>
              <a:rPr lang="ru-RU" sz="2000" i="1" dirty="0" err="1" smtClean="0"/>
              <a:t>музичних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заняттях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дітей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необхідно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розвивати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емоційну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чуйність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музики</a:t>
            </a:r>
            <a:r>
              <a:rPr lang="ru-RU" sz="2000" i="1" dirty="0" smtClean="0"/>
              <a:t>. Через </a:t>
            </a:r>
            <a:r>
              <a:rPr lang="ru-RU" sz="2000" i="1" dirty="0" err="1" smtClean="0"/>
              <a:t>активні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співи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дітей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закріплюється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інтерес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музики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розвиваються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музичні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здібності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pPr algn="just"/>
            <a:r>
              <a:rPr lang="ru-RU" sz="2000" i="1" dirty="0" smtClean="0"/>
              <a:t>       </a:t>
            </a:r>
            <a:r>
              <a:rPr lang="ru-RU" sz="2000" i="1" dirty="0" err="1" smtClean="0"/>
              <a:t>Під</a:t>
            </a:r>
            <a:r>
              <a:rPr lang="ru-RU" sz="2000" i="1" dirty="0" smtClean="0"/>
              <a:t> час </a:t>
            </a:r>
            <a:r>
              <a:rPr lang="ru-RU" sz="2000" i="1" dirty="0" err="1" smtClean="0"/>
              <a:t>співів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навчаються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музичній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мові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підвищує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сприйнятливість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музики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Поступово</a:t>
            </a:r>
            <a:r>
              <a:rPr lang="ru-RU" sz="2000" i="1" dirty="0" smtClean="0"/>
              <a:t> вони </a:t>
            </a:r>
            <a:r>
              <a:rPr lang="ru-RU" sz="2000" i="1" dirty="0" err="1" smtClean="0"/>
              <a:t>пізнають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жанрову</a:t>
            </a:r>
            <a:r>
              <a:rPr lang="ru-RU" sz="2000" i="1" dirty="0" smtClean="0"/>
              <a:t> основу </a:t>
            </a:r>
            <a:r>
              <a:rPr lang="ru-RU" sz="2000" i="1" dirty="0" err="1" smtClean="0"/>
              <a:t>пісні</a:t>
            </a:r>
            <a:r>
              <a:rPr lang="ru-RU" sz="2000" i="1" dirty="0" smtClean="0"/>
              <a:t>. У них </a:t>
            </a:r>
            <a:r>
              <a:rPr lang="ru-RU" sz="2000" i="1" dirty="0" err="1" smtClean="0"/>
              <a:t>формується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здатність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відчувати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темброві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висотні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ритмічні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зміни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музиці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Дитина-дошкільник</a:t>
            </a:r>
            <a:r>
              <a:rPr lang="ru-RU" sz="2000" i="1" dirty="0" smtClean="0"/>
              <a:t> не просто </a:t>
            </a:r>
            <a:r>
              <a:rPr lang="ru-RU" sz="2000" i="1" dirty="0" err="1" smtClean="0"/>
              <a:t>пізнає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мову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музики</a:t>
            </a:r>
            <a:r>
              <a:rPr lang="ru-RU" sz="2000" i="1" dirty="0" smtClean="0"/>
              <a:t>, вона </a:t>
            </a:r>
            <a:r>
              <a:rPr lang="ru-RU" sz="2000" i="1" dirty="0" err="1" smtClean="0"/>
              <a:t>починає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свідомо</a:t>
            </a:r>
            <a:r>
              <a:rPr lang="ru-RU" sz="2000" i="1" dirty="0" smtClean="0"/>
              <a:t> активно </a:t>
            </a:r>
            <a:r>
              <a:rPr lang="ru-RU" sz="2000" i="1" dirty="0" err="1" smtClean="0"/>
              <a:t>цим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користуватися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своїй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виконавській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діяльності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pic>
        <p:nvPicPr>
          <p:cNvPr id="5" name="Рисунок 4" descr="photo_2025-03-17_09-53-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214818"/>
            <a:ext cx="4857784" cy="245748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000132" cy="970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857232"/>
            <a:ext cx="77867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i="1" dirty="0" smtClean="0"/>
              <a:t>       </a:t>
            </a:r>
            <a:r>
              <a:rPr lang="ru-RU" i="1" dirty="0" err="1" smtClean="0"/>
              <a:t>Загальний</a:t>
            </a:r>
            <a:r>
              <a:rPr lang="ru-RU" i="1" dirty="0" smtClean="0"/>
              <a:t> </a:t>
            </a:r>
            <a:r>
              <a:rPr lang="ru-RU" i="1" dirty="0" err="1" smtClean="0"/>
              <a:t>розвиток</a:t>
            </a:r>
            <a:r>
              <a:rPr lang="ru-RU" i="1" dirty="0" smtClean="0"/>
              <a:t> </a:t>
            </a:r>
            <a:r>
              <a:rPr lang="ru-RU" i="1" dirty="0" err="1" smtClean="0"/>
              <a:t>дітей</a:t>
            </a:r>
            <a:r>
              <a:rPr lang="ru-RU" i="1" dirty="0" smtClean="0"/>
              <a:t> старшого </a:t>
            </a:r>
            <a:r>
              <a:rPr lang="ru-RU" i="1" dirty="0" err="1" smtClean="0"/>
              <a:t>дошкільного</a:t>
            </a:r>
            <a:r>
              <a:rPr lang="ru-RU" i="1" dirty="0" smtClean="0"/>
              <a:t> </a:t>
            </a:r>
            <a:r>
              <a:rPr lang="ru-RU" i="1" dirty="0" err="1" smtClean="0"/>
              <a:t>віку</a:t>
            </a:r>
            <a:r>
              <a:rPr lang="ru-RU" i="1" dirty="0" smtClean="0"/>
              <a:t>, </a:t>
            </a:r>
            <a:r>
              <a:rPr lang="ru-RU" i="1" dirty="0" err="1" smtClean="0"/>
              <a:t>вдосконалення</a:t>
            </a:r>
            <a:r>
              <a:rPr lang="ru-RU" i="1" dirty="0" smtClean="0"/>
              <a:t> </a:t>
            </a:r>
            <a:r>
              <a:rPr lang="ru-RU" i="1" dirty="0" err="1" smtClean="0"/>
              <a:t>процесів</a:t>
            </a:r>
            <a:r>
              <a:rPr lang="ru-RU" i="1" dirty="0" smtClean="0"/>
              <a:t> </a:t>
            </a:r>
            <a:r>
              <a:rPr lang="ru-RU" i="1" dirty="0" err="1" smtClean="0"/>
              <a:t>вищої</a:t>
            </a:r>
            <a:r>
              <a:rPr lang="ru-RU" i="1" dirty="0" smtClean="0"/>
              <a:t> </a:t>
            </a:r>
            <a:r>
              <a:rPr lang="ru-RU" i="1" dirty="0" err="1" smtClean="0"/>
              <a:t>нервової</a:t>
            </a:r>
            <a:r>
              <a:rPr lang="ru-RU" i="1" dirty="0" smtClean="0"/>
              <a:t> </a:t>
            </a:r>
            <a:r>
              <a:rPr lang="ru-RU" i="1" dirty="0" err="1" smtClean="0"/>
              <a:t>діяльності</a:t>
            </a:r>
            <a:r>
              <a:rPr lang="ru-RU" i="1" dirty="0" smtClean="0"/>
              <a:t> </a:t>
            </a:r>
            <a:r>
              <a:rPr lang="ru-RU" i="1" dirty="0" err="1" smtClean="0"/>
              <a:t>роблять</a:t>
            </a:r>
            <a:r>
              <a:rPr lang="ru-RU" i="1" dirty="0" smtClean="0"/>
              <a:t> </a:t>
            </a:r>
            <a:r>
              <a:rPr lang="ru-RU" i="1" dirty="0" err="1" smtClean="0"/>
              <a:t>позитивний</a:t>
            </a:r>
            <a:r>
              <a:rPr lang="ru-RU" i="1" dirty="0" smtClean="0"/>
              <a:t> </a:t>
            </a:r>
            <a:r>
              <a:rPr lang="ru-RU" i="1" dirty="0" err="1" smtClean="0"/>
              <a:t>вплив</a:t>
            </a:r>
            <a:r>
              <a:rPr lang="ru-RU" i="1" dirty="0" smtClean="0"/>
              <a:t> на </a:t>
            </a:r>
            <a:r>
              <a:rPr lang="ru-RU" i="1" dirty="0" err="1" smtClean="0"/>
              <a:t>формування</a:t>
            </a:r>
            <a:r>
              <a:rPr lang="ru-RU" i="1" dirty="0" smtClean="0"/>
              <a:t> голосового </a:t>
            </a:r>
            <a:r>
              <a:rPr lang="ru-RU" i="1" dirty="0" err="1" smtClean="0"/>
              <a:t>апарату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на </a:t>
            </a:r>
            <a:r>
              <a:rPr lang="ru-RU" i="1" dirty="0" err="1" smtClean="0"/>
              <a:t>розвиток</a:t>
            </a:r>
            <a:r>
              <a:rPr lang="ru-RU" i="1" dirty="0" smtClean="0"/>
              <a:t> </a:t>
            </a:r>
            <a:r>
              <a:rPr lang="ru-RU" i="1" dirty="0" err="1" smtClean="0"/>
              <a:t>слухової</a:t>
            </a:r>
            <a:r>
              <a:rPr lang="ru-RU" i="1" dirty="0" smtClean="0"/>
              <a:t> </a:t>
            </a:r>
            <a:r>
              <a:rPr lang="ru-RU" i="1" dirty="0" err="1" smtClean="0"/>
              <a:t>активності</a:t>
            </a:r>
            <a:r>
              <a:rPr lang="ru-RU" i="1" dirty="0" smtClean="0"/>
              <a:t>. Але ж </a:t>
            </a:r>
            <a:r>
              <a:rPr lang="ru-RU" i="1" dirty="0" err="1" smtClean="0"/>
              <a:t>голосовий</a:t>
            </a:r>
            <a:r>
              <a:rPr lang="ru-RU" i="1" dirty="0" smtClean="0"/>
              <a:t> </a:t>
            </a:r>
            <a:r>
              <a:rPr lang="ru-RU" i="1" dirty="0" err="1" smtClean="0"/>
              <a:t>апарат</a:t>
            </a:r>
            <a:r>
              <a:rPr lang="ru-RU" i="1" dirty="0" smtClean="0"/>
              <a:t>, як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раніше</a:t>
            </a:r>
            <a:r>
              <a:rPr lang="ru-RU" i="1" dirty="0" smtClean="0"/>
              <a:t>, </a:t>
            </a:r>
            <a:r>
              <a:rPr lang="ru-RU" i="1" dirty="0" err="1" smtClean="0"/>
              <a:t>відрізняється</a:t>
            </a:r>
            <a:r>
              <a:rPr lang="ru-RU" i="1" dirty="0" smtClean="0"/>
              <a:t> </a:t>
            </a:r>
            <a:r>
              <a:rPr lang="ru-RU" i="1" dirty="0" err="1" smtClean="0"/>
              <a:t>крихкістю</a:t>
            </a:r>
            <a:r>
              <a:rPr lang="ru-RU" i="1" dirty="0" smtClean="0"/>
              <a:t>,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ще</a:t>
            </a:r>
            <a:r>
              <a:rPr lang="ru-RU" i="1" dirty="0" smtClean="0"/>
              <a:t> </a:t>
            </a:r>
            <a:r>
              <a:rPr lang="ru-RU" i="1" dirty="0" err="1" smtClean="0"/>
              <a:t>недостатньо</a:t>
            </a:r>
            <a:r>
              <a:rPr lang="ru-RU" i="1" dirty="0" smtClean="0"/>
              <a:t> </a:t>
            </a:r>
            <a:r>
              <a:rPr lang="ru-RU" i="1" dirty="0" err="1" smtClean="0"/>
              <a:t>розвинен</a:t>
            </a:r>
            <a:r>
              <a:rPr lang="ru-RU" i="1" dirty="0" smtClean="0"/>
              <a:t>. </a:t>
            </a:r>
            <a:r>
              <a:rPr lang="ru-RU" i="1" dirty="0" err="1" smtClean="0"/>
              <a:t>Зв'язки</a:t>
            </a:r>
            <a:r>
              <a:rPr lang="ru-RU" i="1" dirty="0" smtClean="0"/>
              <a:t> </a:t>
            </a:r>
            <a:r>
              <a:rPr lang="ru-RU" i="1" dirty="0" err="1" smtClean="0"/>
              <a:t>короткі</a:t>
            </a:r>
            <a:r>
              <a:rPr lang="ru-RU" i="1" dirty="0" smtClean="0"/>
              <a:t>. Звук </a:t>
            </a:r>
            <a:r>
              <a:rPr lang="ru-RU" i="1" dirty="0" err="1" smtClean="0"/>
              <a:t>дуже</a:t>
            </a:r>
            <a:r>
              <a:rPr lang="ru-RU" i="1" dirty="0" smtClean="0"/>
              <a:t> </a:t>
            </a:r>
            <a:r>
              <a:rPr lang="ru-RU" i="1" dirty="0" err="1" smtClean="0"/>
              <a:t>слабкий</a:t>
            </a:r>
            <a:r>
              <a:rPr lang="ru-RU" i="1" dirty="0" smtClean="0"/>
              <a:t>.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посилюється</a:t>
            </a:r>
            <a:r>
              <a:rPr lang="ru-RU" i="1" dirty="0" smtClean="0"/>
              <a:t> резонаторами. </a:t>
            </a:r>
            <a:r>
              <a:rPr lang="ru-RU" i="1" dirty="0" err="1" smtClean="0"/>
              <a:t>Низький</a:t>
            </a:r>
            <a:r>
              <a:rPr lang="ru-RU" i="1" dirty="0" smtClean="0"/>
              <a:t> резонатор </a:t>
            </a:r>
            <a:r>
              <a:rPr lang="ru-RU" i="1" dirty="0" err="1" smtClean="0"/>
              <a:t>розвинений</a:t>
            </a:r>
            <a:r>
              <a:rPr lang="ru-RU" i="1" dirty="0" smtClean="0"/>
              <a:t> </a:t>
            </a:r>
            <a:r>
              <a:rPr lang="ru-RU" i="1" dirty="0" err="1" smtClean="0"/>
              <a:t>слабкіше</a:t>
            </a:r>
            <a:r>
              <a:rPr lang="ru-RU" i="1" dirty="0" smtClean="0"/>
              <a:t>, </a:t>
            </a:r>
            <a:r>
              <a:rPr lang="ru-RU" i="1" dirty="0" err="1" smtClean="0"/>
              <a:t>ніж</a:t>
            </a:r>
            <a:r>
              <a:rPr lang="ru-RU" i="1" dirty="0" smtClean="0"/>
              <a:t> </a:t>
            </a:r>
            <a:r>
              <a:rPr lang="ru-RU" i="1" dirty="0" err="1" smtClean="0"/>
              <a:t>головний</a:t>
            </a:r>
            <a:r>
              <a:rPr lang="ru-RU" i="1" dirty="0" smtClean="0"/>
              <a:t> (</a:t>
            </a:r>
            <a:r>
              <a:rPr lang="ru-RU" i="1" dirty="0" err="1" smtClean="0"/>
              <a:t>верхній</a:t>
            </a:r>
            <a:r>
              <a:rPr lang="ru-RU" i="1" dirty="0" smtClean="0"/>
              <a:t>), тому голос у </a:t>
            </a:r>
            <a:r>
              <a:rPr lang="ru-RU" i="1" dirty="0" err="1" smtClean="0"/>
              <a:t>дітей</a:t>
            </a:r>
            <a:r>
              <a:rPr lang="ru-RU" i="1" dirty="0" smtClean="0"/>
              <a:t> </a:t>
            </a:r>
            <a:r>
              <a:rPr lang="ru-RU" i="1" dirty="0" err="1" smtClean="0"/>
              <a:t>несильний</a:t>
            </a:r>
            <a:r>
              <a:rPr lang="ru-RU" i="1" dirty="0" smtClean="0"/>
              <a:t>, </a:t>
            </a:r>
            <a:r>
              <a:rPr lang="ru-RU" i="1" dirty="0" err="1" smtClean="0"/>
              <a:t>хоча</a:t>
            </a:r>
            <a:r>
              <a:rPr lang="ru-RU" i="1" dirty="0" smtClean="0"/>
              <a:t> часом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дзвінкий</a:t>
            </a:r>
            <a:r>
              <a:rPr lang="ru-RU" i="1" dirty="0" smtClean="0"/>
              <a:t>. </a:t>
            </a:r>
            <a:r>
              <a:rPr lang="ru-RU" i="1" dirty="0" err="1" smtClean="0"/>
              <a:t>Слід</a:t>
            </a:r>
            <a:r>
              <a:rPr lang="ru-RU" i="1" dirty="0" smtClean="0"/>
              <a:t> </a:t>
            </a:r>
            <a:r>
              <a:rPr lang="ru-RU" i="1" dirty="0" err="1" smtClean="0"/>
              <a:t>уникати</a:t>
            </a:r>
            <a:r>
              <a:rPr lang="ru-RU" i="1" dirty="0" smtClean="0"/>
              <a:t> </a:t>
            </a:r>
            <a:r>
              <a:rPr lang="ru-RU" i="1" dirty="0" err="1" smtClean="0"/>
              <a:t>форсування</a:t>
            </a:r>
            <a:r>
              <a:rPr lang="ru-RU" i="1" dirty="0" smtClean="0"/>
              <a:t> звуку,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якого</a:t>
            </a:r>
            <a:r>
              <a:rPr lang="ru-RU" i="1" dirty="0" smtClean="0"/>
              <a:t> у </a:t>
            </a:r>
            <a:r>
              <a:rPr lang="ru-RU" i="1" dirty="0" err="1" smtClean="0"/>
              <a:t>дітей</a:t>
            </a:r>
            <a:r>
              <a:rPr lang="ru-RU" i="1" dirty="0" smtClean="0"/>
              <a:t> </a:t>
            </a:r>
            <a:r>
              <a:rPr lang="ru-RU" i="1" dirty="0" err="1" smtClean="0"/>
              <a:t>розвивається</a:t>
            </a:r>
            <a:r>
              <a:rPr lang="ru-RU" i="1" dirty="0" smtClean="0"/>
              <a:t> </a:t>
            </a:r>
            <a:r>
              <a:rPr lang="ru-RU" i="1" dirty="0" err="1" smtClean="0"/>
              <a:t>низьке</a:t>
            </a:r>
            <a:r>
              <a:rPr lang="ru-RU" i="1" dirty="0" smtClean="0"/>
              <a:t>, </a:t>
            </a:r>
            <a:r>
              <a:rPr lang="ru-RU" i="1" dirty="0" err="1" smtClean="0"/>
              <a:t>невластиве</a:t>
            </a:r>
            <a:r>
              <a:rPr lang="ru-RU" i="1" dirty="0" smtClean="0"/>
              <a:t> </a:t>
            </a:r>
            <a:r>
              <a:rPr lang="ru-RU" i="1" dirty="0" err="1" smtClean="0"/>
              <a:t>їм</a:t>
            </a:r>
            <a:r>
              <a:rPr lang="ru-RU" i="1" dirty="0" smtClean="0"/>
              <a:t> </a:t>
            </a:r>
            <a:r>
              <a:rPr lang="ru-RU" i="1" dirty="0" err="1" smtClean="0"/>
              <a:t>звучання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9" name="Рисунок 8" descr="photo_2025-03-17_09-56-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876"/>
            <a:ext cx="4187582" cy="2357454"/>
          </a:xfrm>
          <a:prstGeom prst="rect">
            <a:avLst/>
          </a:prstGeom>
        </p:spPr>
      </p:pic>
      <p:pic>
        <p:nvPicPr>
          <p:cNvPr id="10" name="Рисунок 9" descr="photo_2025-03-17_09-57-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876"/>
            <a:ext cx="4080561" cy="228601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000132" cy="970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785794"/>
            <a:ext cx="778674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i="1" dirty="0" smtClean="0"/>
              <a:t>      </a:t>
            </a:r>
            <a:r>
              <a:rPr lang="ru-RU" sz="2000" i="1" dirty="0" err="1" smtClean="0"/>
              <a:t>Діти</a:t>
            </a:r>
            <a:r>
              <a:rPr lang="ru-RU" sz="2000" i="1" dirty="0" smtClean="0"/>
              <a:t> старшого </a:t>
            </a:r>
            <a:r>
              <a:rPr lang="ru-RU" sz="2000" i="1" dirty="0" err="1" smtClean="0"/>
              <a:t>дошкільного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можуть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вже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більш</a:t>
            </a:r>
            <a:r>
              <a:rPr lang="ru-RU" sz="2000" i="1" dirty="0" smtClean="0"/>
              <a:t> широкому </a:t>
            </a:r>
            <a:r>
              <a:rPr lang="ru-RU" sz="2000" i="1" dirty="0" err="1" smtClean="0"/>
              <a:t>діапазоні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Низькі</a:t>
            </a:r>
            <a:r>
              <a:rPr lang="ru-RU" sz="2000" i="1" dirty="0" smtClean="0"/>
              <a:t> звуки звучать </a:t>
            </a:r>
            <a:r>
              <a:rPr lang="ru-RU" sz="2000" i="1" dirty="0" err="1" smtClean="0"/>
              <a:t>більш</a:t>
            </a:r>
            <a:r>
              <a:rPr lang="ru-RU" sz="2000" i="1" dirty="0" smtClean="0"/>
              <a:t> напружено, тому в </a:t>
            </a:r>
            <a:r>
              <a:rPr lang="ru-RU" sz="2000" i="1" dirty="0" err="1" smtClean="0"/>
              <a:t>роботі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дітьми</a:t>
            </a:r>
            <a:r>
              <a:rPr lang="ru-RU" sz="2000" i="1" dirty="0" smtClean="0"/>
              <a:t> треба </a:t>
            </a:r>
            <a:r>
              <a:rPr lang="ru-RU" sz="2000" i="1" dirty="0" err="1" smtClean="0"/>
              <a:t>використовувати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такі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пісні</a:t>
            </a:r>
            <a:r>
              <a:rPr lang="ru-RU" sz="2000" i="1" dirty="0" smtClean="0"/>
              <a:t>, в </a:t>
            </a:r>
            <a:r>
              <a:rPr lang="ru-RU" sz="2000" i="1" dirty="0" err="1" smtClean="0"/>
              <a:t>яких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зустрічається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більше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високих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звуків</a:t>
            </a:r>
            <a:r>
              <a:rPr lang="ru-RU" sz="2000" i="1" dirty="0" smtClean="0"/>
              <a:t>, а </a:t>
            </a:r>
            <a:r>
              <a:rPr lang="ru-RU" sz="2000" i="1" dirty="0" err="1" smtClean="0"/>
              <a:t>низькі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повинні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проходити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Зручними</a:t>
            </a:r>
            <a:r>
              <a:rPr lang="ru-RU" sz="2000" i="1" dirty="0" smtClean="0"/>
              <a:t> звуками для старшого </a:t>
            </a:r>
            <a:r>
              <a:rPr lang="ru-RU" sz="2000" i="1" dirty="0" err="1" smtClean="0"/>
              <a:t>дошкільного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найчастіше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є</a:t>
            </a:r>
            <a:r>
              <a:rPr lang="ru-RU" sz="2000" i="1" dirty="0" smtClean="0"/>
              <a:t> фа-до. </a:t>
            </a:r>
            <a:r>
              <a:rPr lang="ru-RU" sz="2000" i="1" dirty="0" err="1" smtClean="0"/>
              <a:t>Саме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цьому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діапазоні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звучання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найбільш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легке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природне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pic>
        <p:nvPicPr>
          <p:cNvPr id="5" name="Рисунок 4" descr="photo_2025-03-17_09-55-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143248"/>
            <a:ext cx="2571768" cy="3429024"/>
          </a:xfrm>
          <a:prstGeom prst="rect">
            <a:avLst/>
          </a:prstGeom>
        </p:spPr>
      </p:pic>
      <p:pic>
        <p:nvPicPr>
          <p:cNvPr id="6" name="Рисунок 5" descr="photo_2025-03-17_09-56-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429000"/>
            <a:ext cx="3643338" cy="273250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000132" cy="970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1000108"/>
            <a:ext cx="800105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i="1" dirty="0" smtClean="0"/>
              <a:t>        До старшого </a:t>
            </a:r>
            <a:r>
              <a:rPr lang="ru-RU" sz="2000" i="1" dirty="0" err="1" smtClean="0"/>
              <a:t>дошкільного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вже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можуть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досить</a:t>
            </a:r>
            <a:r>
              <a:rPr lang="ru-RU" sz="2000" i="1" dirty="0" smtClean="0"/>
              <a:t> чисто </a:t>
            </a:r>
            <a:r>
              <a:rPr lang="ru-RU" sz="2000" i="1" dirty="0" err="1" smtClean="0"/>
              <a:t>інтоніровать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контрастні</a:t>
            </a:r>
            <a:r>
              <a:rPr lang="ru-RU" sz="2000" i="1" dirty="0" smtClean="0"/>
              <a:t> звуки по </a:t>
            </a:r>
            <a:r>
              <a:rPr lang="ru-RU" sz="2000" i="1" dirty="0" err="1" smtClean="0"/>
              <a:t>висоті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розрізняти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гучну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тиху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музику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передавати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нескладний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ритмічний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малюнок</a:t>
            </a:r>
            <a:r>
              <a:rPr lang="ru-RU" sz="2000" i="1" dirty="0" smtClean="0"/>
              <a:t> ударами, в </a:t>
            </a:r>
            <a:r>
              <a:rPr lang="ru-RU" sz="2000" i="1" dirty="0" err="1" smtClean="0"/>
              <a:t>русі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грою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металофоні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вгадувати</a:t>
            </a:r>
            <a:r>
              <a:rPr lang="ru-RU" sz="2000" i="1" dirty="0" smtClean="0"/>
              <a:t> за тембром </a:t>
            </a:r>
            <a:r>
              <a:rPr lang="ru-RU" sz="2000" i="1" dirty="0" err="1" smtClean="0"/>
              <a:t>музичні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інструменти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Старші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дошкільнята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повинні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певний</a:t>
            </a:r>
            <a:r>
              <a:rPr lang="ru-RU" sz="2000" i="1" dirty="0" smtClean="0"/>
              <a:t> фундамент </a:t>
            </a:r>
            <a:r>
              <a:rPr lang="ru-RU" sz="2000" i="1" dirty="0" err="1" smtClean="0"/>
              <a:t>музичного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розвитку</a:t>
            </a:r>
            <a:r>
              <a:rPr lang="ru-RU" sz="2000" i="1" dirty="0" smtClean="0"/>
              <a:t>, бути </a:t>
            </a:r>
            <a:r>
              <a:rPr lang="ru-RU" sz="2000" i="1" dirty="0" err="1" smtClean="0"/>
              <a:t>активними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музичних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заняттях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проявляти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ініціативу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самостійної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музичної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діяльності</a:t>
            </a:r>
            <a:r>
              <a:rPr lang="ru-RU" sz="2000" i="1" dirty="0" smtClean="0"/>
              <a:t>. </a:t>
            </a:r>
            <a:r>
              <a:rPr lang="ru-RU" sz="2000" i="1" dirty="0" err="1" smtClean="0"/>
              <a:t>Однак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рівень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музичного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розвитку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рівень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розвитку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мелодійного</a:t>
            </a:r>
            <a:r>
              <a:rPr lang="ru-RU" sz="2000" i="1" dirty="0" smtClean="0"/>
              <a:t> слуху, </a:t>
            </a:r>
            <a:r>
              <a:rPr lang="ru-RU" sz="2000" i="1" dirty="0" err="1" smtClean="0"/>
              <a:t>музичної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пам'яті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співочих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навичок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дітей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ще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низькі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Деякі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них </a:t>
            </a:r>
            <a:r>
              <a:rPr lang="ru-RU" sz="2000" i="1" dirty="0" err="1" smtClean="0"/>
              <a:t>можуть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вірно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інтонувати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мелодію</a:t>
            </a:r>
            <a:r>
              <a:rPr lang="ru-RU" sz="2000" i="1" dirty="0" smtClean="0"/>
              <a:t> в межах 3-4 </a:t>
            </a:r>
            <a:r>
              <a:rPr lang="ru-RU" sz="2000" i="1" dirty="0" err="1" smtClean="0"/>
              <a:t>звуків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але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ще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хто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співає</a:t>
            </a:r>
            <a:r>
              <a:rPr lang="ru-RU" sz="2000" i="1" dirty="0" smtClean="0"/>
              <a:t> монотонно, </a:t>
            </a:r>
            <a:r>
              <a:rPr lang="ru-RU" sz="2000" i="1" dirty="0" err="1" smtClean="0"/>
              <a:t>низько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високо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але</a:t>
            </a:r>
            <a:r>
              <a:rPr lang="ru-RU" sz="2000" i="1" dirty="0" smtClean="0"/>
              <a:t> фальшиво.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ускладнює</a:t>
            </a:r>
            <a:r>
              <a:rPr lang="ru-RU" sz="2000" i="1" dirty="0" smtClean="0"/>
              <a:t> роботу педагога, </a:t>
            </a:r>
            <a:r>
              <a:rPr lang="ru-RU" sz="2000" i="1" dirty="0" err="1" smtClean="0"/>
              <a:t>який</a:t>
            </a:r>
            <a:r>
              <a:rPr lang="ru-RU" sz="2000" i="1" dirty="0" smtClean="0"/>
              <a:t> повинен </a:t>
            </a:r>
            <a:r>
              <a:rPr lang="ru-RU" sz="2000" i="1" dirty="0" err="1" smtClean="0"/>
              <a:t>навчити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кожну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дитину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досить</a:t>
            </a:r>
            <a:r>
              <a:rPr lang="ru-RU" sz="2000" i="1" dirty="0" smtClean="0"/>
              <a:t> чисто, </a:t>
            </a:r>
            <a:r>
              <a:rPr lang="ru-RU" sz="2000" i="1" dirty="0" err="1" smtClean="0"/>
              <a:t>щоб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всі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певний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обсяг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стійких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співочих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вмінь</a:t>
            </a:r>
            <a:r>
              <a:rPr lang="ru-RU" sz="2000" i="1" dirty="0" smtClean="0"/>
              <a:t>. </a:t>
            </a:r>
            <a:r>
              <a:rPr lang="ru-RU" sz="2000" i="1" dirty="0" err="1" smtClean="0"/>
              <a:t>Діти</a:t>
            </a:r>
            <a:r>
              <a:rPr lang="ru-RU" sz="2000" i="1" dirty="0" smtClean="0"/>
              <a:t> до 6-ти </a:t>
            </a:r>
            <a:r>
              <a:rPr lang="ru-RU" sz="2000" i="1" dirty="0" err="1" smtClean="0"/>
              <a:t>років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повинні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самостійно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розрізняти</a:t>
            </a:r>
            <a:r>
              <a:rPr lang="ru-RU" sz="2000" i="1" dirty="0" smtClean="0"/>
              <a:t> звуки по </a:t>
            </a:r>
            <a:r>
              <a:rPr lang="ru-RU" sz="2000" i="1" dirty="0" err="1" smtClean="0"/>
              <a:t>тривалості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висоті</a:t>
            </a:r>
            <a:r>
              <a:rPr lang="ru-RU" sz="2000" i="1" dirty="0" smtClean="0"/>
              <a:t> в межах </a:t>
            </a:r>
            <a:r>
              <a:rPr lang="ru-RU" sz="2000" i="1" dirty="0" err="1" smtClean="0"/>
              <a:t>квінти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Відрізняти</a:t>
            </a:r>
            <a:r>
              <a:rPr lang="ru-RU" sz="2000" i="1" dirty="0" smtClean="0"/>
              <a:t> на слух </a:t>
            </a:r>
            <a:r>
              <a:rPr lang="ru-RU" sz="2000" i="1" dirty="0" err="1" smtClean="0"/>
              <a:t>чи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вірним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1000132" cy="970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714356"/>
            <a:ext cx="785818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i="1" dirty="0" smtClean="0"/>
              <a:t>           У </a:t>
            </a:r>
            <a:r>
              <a:rPr lang="ru-RU" sz="2000" i="1" dirty="0" err="1" smtClean="0"/>
              <a:t>роботі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дітьми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навчанні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співу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важливо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використовувати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вправи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розвиток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музичного</a:t>
            </a:r>
            <a:r>
              <a:rPr lang="ru-RU" sz="2000" i="1" dirty="0" smtClean="0"/>
              <a:t> слуху та голосу. З </a:t>
            </a:r>
            <a:r>
              <a:rPr lang="ru-RU" sz="2000" i="1" dirty="0" err="1" smtClean="0"/>
              <a:t>огляду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особливості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сприйняття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дітей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потрібно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орієнтуватися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вправи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формі</a:t>
            </a:r>
            <a:r>
              <a:rPr lang="ru-RU" sz="2000" i="1" dirty="0" smtClean="0"/>
              <a:t> коротких </a:t>
            </a:r>
            <a:r>
              <a:rPr lang="ru-RU" sz="2000" i="1" dirty="0" err="1" smtClean="0"/>
              <a:t>пісень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ігровим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змістом</a:t>
            </a:r>
            <a:r>
              <a:rPr lang="ru-RU" sz="2000" i="1" dirty="0" smtClean="0"/>
              <a:t>. Такими </a:t>
            </a:r>
            <a:r>
              <a:rPr lang="ru-RU" sz="2000" i="1" dirty="0" err="1" smtClean="0"/>
              <a:t>вправами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маленькі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пісеньки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Вправи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відрізняються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різноманітністю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ладо-гармонійної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забарвлення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мелодійних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оборотів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яскравими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музичними</a:t>
            </a:r>
            <a:r>
              <a:rPr lang="ru-RU" sz="2000" i="1" dirty="0" smtClean="0"/>
              <a:t> образами.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photo_2025-03-17_10-02-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286124"/>
            <a:ext cx="3071834" cy="2795938"/>
          </a:xfrm>
          <a:prstGeom prst="rect">
            <a:avLst/>
          </a:prstGeom>
        </p:spPr>
      </p:pic>
      <p:pic>
        <p:nvPicPr>
          <p:cNvPr id="6" name="Рисунок 5" descr="photo_2025-03-17_10-03-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818" y="3286124"/>
            <a:ext cx="3928157" cy="278608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1000132" cy="970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714356"/>
            <a:ext cx="778674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i="1" dirty="0" smtClean="0"/>
              <a:t>         </a:t>
            </a:r>
            <a:r>
              <a:rPr lang="ru-RU" sz="2000" i="1" dirty="0" err="1" smtClean="0"/>
              <a:t>Використовуються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вправи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ігри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комплексній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різноманітних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видів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музичної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діяльності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слухання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співи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музично-ритмічне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ігрові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дії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гра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металофоні</a:t>
            </a:r>
            <a:r>
              <a:rPr lang="ru-RU" sz="2000" i="1" dirty="0" smtClean="0"/>
              <a:t>). Все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допомагає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більш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міцному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закріпленню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слуховий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пам'яті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дітей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відповідних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пісенних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інтонацій</a:t>
            </a:r>
            <a:r>
              <a:rPr lang="ru-RU" sz="2000" i="1" dirty="0" smtClean="0"/>
              <a:t>. </a:t>
            </a:r>
            <a:r>
              <a:rPr lang="ru-RU" sz="2000" i="1" dirty="0" err="1" smtClean="0"/>
              <a:t>Систематичне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використання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пісень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вправ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допомагає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сформувати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стійкі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співочі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навички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будуть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закріплюватися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вдосконалюватися</a:t>
            </a:r>
            <a:r>
              <a:rPr lang="ru-RU" sz="2000" i="1" dirty="0" smtClean="0"/>
              <a:t> при </a:t>
            </a:r>
            <a:r>
              <a:rPr lang="ru-RU" sz="2000" i="1" dirty="0" err="1" smtClean="0"/>
              <a:t>розучуванні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пісенного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матеріалу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pic>
        <p:nvPicPr>
          <p:cNvPr id="5" name="Рисунок 4" descr="photo_2025-03-17_10-05-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357562"/>
            <a:ext cx="3714776" cy="2786082"/>
          </a:xfrm>
          <a:prstGeom prst="rect">
            <a:avLst/>
          </a:prstGeom>
        </p:spPr>
      </p:pic>
      <p:pic>
        <p:nvPicPr>
          <p:cNvPr id="6" name="Рисунок 5" descr="photo_2025-03-17_10-05-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7" y="3286124"/>
            <a:ext cx="3714775" cy="278608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000132" cy="970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500174"/>
            <a:ext cx="421484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i="1" dirty="0" smtClean="0"/>
              <a:t>        </a:t>
            </a:r>
            <a:r>
              <a:rPr lang="ru-RU" sz="2000" i="1" dirty="0" err="1" smtClean="0"/>
              <a:t>Гра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дитячих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музичних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інструментах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сприяє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формуванню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дітей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уміння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співати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ансамблі</a:t>
            </a:r>
            <a:r>
              <a:rPr lang="ru-RU" sz="2000" i="1" dirty="0" smtClean="0"/>
              <a:t>, разом,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однаковою</a:t>
            </a:r>
            <a:r>
              <a:rPr lang="ru-RU" sz="2000" i="1" dirty="0" smtClean="0"/>
              <a:t> силою </a:t>
            </a:r>
            <a:r>
              <a:rPr lang="ru-RU" sz="2000" i="1" dirty="0" err="1" smtClean="0"/>
              <a:t>звучання</a:t>
            </a:r>
            <a:r>
              <a:rPr lang="ru-RU" sz="2000" i="1" dirty="0" smtClean="0"/>
              <a:t>, в </a:t>
            </a:r>
            <a:r>
              <a:rPr lang="ru-RU" sz="2000" i="1" dirty="0" err="1" smtClean="0"/>
              <a:t>єдиній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манері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виконання</a:t>
            </a:r>
            <a:r>
              <a:rPr lang="ru-RU" sz="2000" i="1" dirty="0" smtClean="0"/>
              <a:t>. Цей вид </a:t>
            </a:r>
            <a:r>
              <a:rPr lang="ru-RU" sz="2000" i="1" dirty="0" err="1" smtClean="0"/>
              <a:t>діяльності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розвиває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пам'ять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почуття</a:t>
            </a:r>
            <a:r>
              <a:rPr lang="ru-RU" sz="2000" i="1" dirty="0" smtClean="0"/>
              <a:t> ритму, </a:t>
            </a:r>
            <a:r>
              <a:rPr lang="ru-RU" sz="2000" i="1" dirty="0" err="1" smtClean="0"/>
              <a:t>допомагає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активізувати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сором'язливих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дітей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5" name="Рисунок 4" descr="photo_2025-03-17_09-53-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500570"/>
            <a:ext cx="4786346" cy="2053843"/>
          </a:xfrm>
          <a:prstGeom prst="rect">
            <a:avLst/>
          </a:prstGeom>
        </p:spPr>
      </p:pic>
      <p:pic>
        <p:nvPicPr>
          <p:cNvPr id="6" name="Рисунок 5" descr="p1030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928670"/>
            <a:ext cx="3286148" cy="328614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305800" cy="1143000"/>
          </a:xfrm>
        </p:spPr>
        <p:txBody>
          <a:bodyPr>
            <a:noAutofit/>
          </a:bodyPr>
          <a:lstStyle/>
          <a:p>
            <a:r>
              <a:rPr lang="uk-UA" sz="2000" dirty="0" smtClean="0"/>
              <a:t>З 2017 року був створений співучий колектив </a:t>
            </a:r>
            <a:r>
              <a:rPr lang="uk-UA" sz="2000" dirty="0" err="1" smtClean="0"/>
              <a:t>“Берегиня”</a:t>
            </a:r>
            <a:r>
              <a:rPr lang="uk-UA" sz="2000" dirty="0" smtClean="0"/>
              <a:t>, функцію вчителя-наставника виконує Пиріг Світлана. Співучий колектив складається з вчителів нашого закладу.  </a:t>
            </a:r>
            <a:r>
              <a:rPr lang="uk-UA" sz="2000" dirty="0" err="1" smtClean="0"/>
              <a:t>“Берегиня”</a:t>
            </a:r>
            <a:r>
              <a:rPr lang="uk-UA" sz="2000" dirty="0" smtClean="0"/>
              <a:t> приймає участь,як в масовій роботі школи,так і  в конкурсах позашкільної роботи – це </a:t>
            </a:r>
            <a:r>
              <a:rPr lang="uk-UA" sz="2000" dirty="0" err="1" smtClean="0"/>
              <a:t>“Різдвяна</a:t>
            </a:r>
            <a:r>
              <a:rPr lang="uk-UA" sz="2000" dirty="0" smtClean="0"/>
              <a:t> </a:t>
            </a:r>
            <a:r>
              <a:rPr lang="uk-UA" sz="2000" dirty="0" err="1" smtClean="0"/>
              <a:t>зірка”</a:t>
            </a:r>
            <a:r>
              <a:rPr lang="uk-UA" sz="2000" dirty="0" smtClean="0"/>
              <a:t>,</a:t>
            </a:r>
            <a:r>
              <a:rPr lang="uk-UA" sz="2000" dirty="0" err="1" smtClean="0"/>
              <a:t>”Вакулівщина</a:t>
            </a:r>
            <a:r>
              <a:rPr lang="uk-UA" sz="2000" dirty="0" smtClean="0"/>
              <a:t> </a:t>
            </a:r>
            <a:r>
              <a:rPr lang="uk-UA" sz="2000" dirty="0" err="1" smtClean="0"/>
              <a:t>талановита”</a:t>
            </a:r>
            <a:r>
              <a:rPr lang="uk-UA" sz="2000" dirty="0" smtClean="0"/>
              <a:t>. Співучий колектив </a:t>
            </a:r>
            <a:r>
              <a:rPr lang="uk-UA" sz="2000" dirty="0" err="1" smtClean="0"/>
              <a:t>“Берегиня”</a:t>
            </a:r>
            <a:r>
              <a:rPr lang="uk-UA" sz="2000" dirty="0" smtClean="0"/>
              <a:t> </a:t>
            </a:r>
            <a:r>
              <a:rPr lang="uk-UA" sz="2000" dirty="0" err="1" smtClean="0"/>
              <a:t>неоднаразово</a:t>
            </a:r>
            <a:r>
              <a:rPr lang="uk-UA" sz="2000" dirty="0" smtClean="0"/>
              <a:t> був нагороджений дипломами за активну участь в громаді та житті школи.</a:t>
            </a:r>
            <a:endParaRPr lang="ru-RU" sz="2000" dirty="0"/>
          </a:p>
        </p:txBody>
      </p:sp>
      <p:pic>
        <p:nvPicPr>
          <p:cNvPr id="6" name="Рисунок 5" descr="photo_2025-03-17_10-26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000372"/>
            <a:ext cx="5857916" cy="329779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594</Words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«СПІВИ - ОСНОВНИЙ ВИД МУЗИЧНОЇ ДІЯЛЬНОСТІ»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 2017 року був створений співучий колектив “Берегиня”, функцію вчителя-наставника виконує Пиріг Світлана. Співучий колектив складається з вчителів нашого закладу.  “Берегиня” приймає участь,як в масовій роботі школи,так і  в конкурсах позашкільної роботи – це “Різдвяна зірка”,”Вакулівщина талановита”. Співучий колектив “Берегиня” неоднаразово був нагороджений дипломами за активну участь в громаді та житті школи.</vt:lpstr>
      <vt:lpstr>Співучий колектив “Берегиня” керівник колективу – Світлана ПИРІГ</vt:lpstr>
      <vt:lpstr>Співучий колектив “Берегиня”</vt:lpstr>
      <vt:lpstr>Музичний гурток “Співаночки” керівник – Світлана ПИРІГ</vt:lpstr>
      <vt:lpstr>Музичний гурток “Співаночки”</vt:lpstr>
      <vt:lpstr>“Я виконую роль не просто наставника музичного гуртка,своїм прикладом показую дітям,як потрібно любити музику й спів,вкладаючи в дітей душу і серце”                                                                                                                           Світлана Пиріг </vt:lpstr>
      <vt:lpstr>Наші нагороди</vt:lpstr>
      <vt:lpstr>«Музика – мова сердець, яка несе любов дітям»                                    Світлана Пиріг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СПІВИ - ОСНОВНИЙ ВИД МУЗИЧНОЇ ДІЯЛЬНОСТІ </dc:title>
  <dc:creator>Пользователь</dc:creator>
  <cp:lastModifiedBy>Batman</cp:lastModifiedBy>
  <cp:revision>16</cp:revision>
  <dcterms:created xsi:type="dcterms:W3CDTF">2020-05-07T12:15:15Z</dcterms:created>
  <dcterms:modified xsi:type="dcterms:W3CDTF">2025-03-17T09:23:07Z</dcterms:modified>
</cp:coreProperties>
</file>